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691" r:id="rId4"/>
    <p:sldMasterId id="2147483703" r:id="rId5"/>
  </p:sldMasterIdLst>
  <p:notesMasterIdLst>
    <p:notesMasterId r:id="rId102"/>
  </p:notesMasterIdLst>
  <p:sldIdLst>
    <p:sldId id="920" r:id="rId6"/>
    <p:sldId id="998" r:id="rId7"/>
    <p:sldId id="999" r:id="rId8"/>
    <p:sldId id="807" r:id="rId9"/>
    <p:sldId id="713" r:id="rId10"/>
    <p:sldId id="916" r:id="rId11"/>
    <p:sldId id="917" r:id="rId12"/>
    <p:sldId id="918" r:id="rId13"/>
    <p:sldId id="919" r:id="rId14"/>
    <p:sldId id="952" r:id="rId15"/>
    <p:sldId id="991" r:id="rId16"/>
    <p:sldId id="770" r:id="rId17"/>
    <p:sldId id="737" r:id="rId18"/>
    <p:sldId id="910" r:id="rId19"/>
    <p:sldId id="761" r:id="rId20"/>
    <p:sldId id="902" r:id="rId21"/>
    <p:sldId id="993" r:id="rId22"/>
    <p:sldId id="992" r:id="rId23"/>
    <p:sldId id="911" r:id="rId24"/>
    <p:sldId id="865" r:id="rId25"/>
    <p:sldId id="798" r:id="rId26"/>
    <p:sldId id="828" r:id="rId27"/>
    <p:sldId id="829" r:id="rId28"/>
    <p:sldId id="810" r:id="rId29"/>
    <p:sldId id="831" r:id="rId30"/>
    <p:sldId id="832" r:id="rId31"/>
    <p:sldId id="793" r:id="rId32"/>
    <p:sldId id="964" r:id="rId33"/>
    <p:sldId id="995" r:id="rId34"/>
    <p:sldId id="787" r:id="rId35"/>
    <p:sldId id="968" r:id="rId36"/>
    <p:sldId id="985" r:id="rId37"/>
    <p:sldId id="921" r:id="rId38"/>
    <p:sldId id="922" r:id="rId39"/>
    <p:sldId id="923" r:id="rId40"/>
    <p:sldId id="925" r:id="rId41"/>
    <p:sldId id="926" r:id="rId42"/>
    <p:sldId id="928" r:id="rId43"/>
    <p:sldId id="994" r:id="rId44"/>
    <p:sldId id="929" r:id="rId45"/>
    <p:sldId id="930" r:id="rId46"/>
    <p:sldId id="989" r:id="rId47"/>
    <p:sldId id="969" r:id="rId48"/>
    <p:sldId id="970" r:id="rId49"/>
    <p:sldId id="971" r:id="rId50"/>
    <p:sldId id="972" r:id="rId51"/>
    <p:sldId id="973" r:id="rId52"/>
    <p:sldId id="975" r:id="rId53"/>
    <p:sldId id="976" r:id="rId54"/>
    <p:sldId id="978" r:id="rId55"/>
    <p:sldId id="979" r:id="rId56"/>
    <p:sldId id="990" r:id="rId57"/>
    <p:sldId id="834" r:id="rId58"/>
    <p:sldId id="954" r:id="rId59"/>
    <p:sldId id="955" r:id="rId60"/>
    <p:sldId id="957" r:id="rId61"/>
    <p:sldId id="958" r:id="rId62"/>
    <p:sldId id="959" r:id="rId63"/>
    <p:sldId id="986" r:id="rId64"/>
    <p:sldId id="836" r:id="rId65"/>
    <p:sldId id="996" r:id="rId66"/>
    <p:sldId id="947" r:id="rId67"/>
    <p:sldId id="944" r:id="rId68"/>
    <p:sldId id="946" r:id="rId69"/>
    <p:sldId id="1000" r:id="rId70"/>
    <p:sldId id="1001" r:id="rId71"/>
    <p:sldId id="1002" r:id="rId72"/>
    <p:sldId id="1006" r:id="rId73"/>
    <p:sldId id="1007" r:id="rId74"/>
    <p:sldId id="1008" r:id="rId75"/>
    <p:sldId id="1009" r:id="rId76"/>
    <p:sldId id="1010" r:id="rId77"/>
    <p:sldId id="1011" r:id="rId78"/>
    <p:sldId id="1012" r:id="rId79"/>
    <p:sldId id="1013" r:id="rId80"/>
    <p:sldId id="1014" r:id="rId81"/>
    <p:sldId id="1015" r:id="rId82"/>
    <p:sldId id="1016" r:id="rId83"/>
    <p:sldId id="997" r:id="rId84"/>
    <p:sldId id="987" r:id="rId85"/>
    <p:sldId id="837" r:id="rId86"/>
    <p:sldId id="933" r:id="rId87"/>
    <p:sldId id="935" r:id="rId88"/>
    <p:sldId id="936" r:id="rId89"/>
    <p:sldId id="937" r:id="rId90"/>
    <p:sldId id="988" r:id="rId91"/>
    <p:sldId id="948" r:id="rId92"/>
    <p:sldId id="984" r:id="rId93"/>
    <p:sldId id="838" r:id="rId94"/>
    <p:sldId id="820" r:id="rId95"/>
    <p:sldId id="851" r:id="rId96"/>
    <p:sldId id="853" r:id="rId97"/>
    <p:sldId id="854" r:id="rId98"/>
    <p:sldId id="855" r:id="rId99"/>
    <p:sldId id="790" r:id="rId100"/>
    <p:sldId id="791" r:id="rId101"/>
  </p:sldIdLst>
  <p:sldSz cx="11880850" cy="7164388"/>
  <p:notesSz cx="6797675" cy="9926638"/>
  <p:defaultTextStyle>
    <a:defPPr>
      <a:defRPr lang="ru-RU"/>
    </a:defPPr>
    <a:lvl1pPr marL="0" algn="l" defTabSz="1042325" rtl="0" eaLnBrk="1" latinLnBrk="0" hangingPunct="1">
      <a:defRPr sz="2100" kern="1200">
        <a:solidFill>
          <a:schemeClr val="tx1"/>
        </a:solidFill>
        <a:latin typeface="+mn-lt"/>
        <a:ea typeface="+mn-ea"/>
        <a:cs typeface="+mn-cs"/>
      </a:defRPr>
    </a:lvl1pPr>
    <a:lvl2pPr marL="521163" algn="l" defTabSz="1042325" rtl="0" eaLnBrk="1" latinLnBrk="0" hangingPunct="1">
      <a:defRPr sz="2100" kern="1200">
        <a:solidFill>
          <a:schemeClr val="tx1"/>
        </a:solidFill>
        <a:latin typeface="+mn-lt"/>
        <a:ea typeface="+mn-ea"/>
        <a:cs typeface="+mn-cs"/>
      </a:defRPr>
    </a:lvl2pPr>
    <a:lvl3pPr marL="1042325" algn="l" defTabSz="1042325" rtl="0" eaLnBrk="1" latinLnBrk="0" hangingPunct="1">
      <a:defRPr sz="2100" kern="1200">
        <a:solidFill>
          <a:schemeClr val="tx1"/>
        </a:solidFill>
        <a:latin typeface="+mn-lt"/>
        <a:ea typeface="+mn-ea"/>
        <a:cs typeface="+mn-cs"/>
      </a:defRPr>
    </a:lvl3pPr>
    <a:lvl4pPr marL="1563487" algn="l" defTabSz="1042325" rtl="0" eaLnBrk="1" latinLnBrk="0" hangingPunct="1">
      <a:defRPr sz="2100" kern="1200">
        <a:solidFill>
          <a:schemeClr val="tx1"/>
        </a:solidFill>
        <a:latin typeface="+mn-lt"/>
        <a:ea typeface="+mn-ea"/>
        <a:cs typeface="+mn-cs"/>
      </a:defRPr>
    </a:lvl4pPr>
    <a:lvl5pPr marL="2084648" algn="l" defTabSz="1042325" rtl="0" eaLnBrk="1" latinLnBrk="0" hangingPunct="1">
      <a:defRPr sz="2100" kern="1200">
        <a:solidFill>
          <a:schemeClr val="tx1"/>
        </a:solidFill>
        <a:latin typeface="+mn-lt"/>
        <a:ea typeface="+mn-ea"/>
        <a:cs typeface="+mn-cs"/>
      </a:defRPr>
    </a:lvl5pPr>
    <a:lvl6pPr marL="2605813" algn="l" defTabSz="1042325" rtl="0" eaLnBrk="1" latinLnBrk="0" hangingPunct="1">
      <a:defRPr sz="2100" kern="1200">
        <a:solidFill>
          <a:schemeClr val="tx1"/>
        </a:solidFill>
        <a:latin typeface="+mn-lt"/>
        <a:ea typeface="+mn-ea"/>
        <a:cs typeface="+mn-cs"/>
      </a:defRPr>
    </a:lvl6pPr>
    <a:lvl7pPr marL="3126975" algn="l" defTabSz="1042325" rtl="0" eaLnBrk="1" latinLnBrk="0" hangingPunct="1">
      <a:defRPr sz="2100" kern="1200">
        <a:solidFill>
          <a:schemeClr val="tx1"/>
        </a:solidFill>
        <a:latin typeface="+mn-lt"/>
        <a:ea typeface="+mn-ea"/>
        <a:cs typeface="+mn-cs"/>
      </a:defRPr>
    </a:lvl7pPr>
    <a:lvl8pPr marL="3648136" algn="l" defTabSz="1042325" rtl="0" eaLnBrk="1" latinLnBrk="0" hangingPunct="1">
      <a:defRPr sz="2100" kern="1200">
        <a:solidFill>
          <a:schemeClr val="tx1"/>
        </a:solidFill>
        <a:latin typeface="+mn-lt"/>
        <a:ea typeface="+mn-ea"/>
        <a:cs typeface="+mn-cs"/>
      </a:defRPr>
    </a:lvl8pPr>
    <a:lvl9pPr marL="4169300" algn="l" defTabSz="1042325"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57">
          <p15:clr>
            <a:srgbClr val="A4A3A4"/>
          </p15:clr>
        </p15:guide>
        <p15:guide id="2" pos="3743">
          <p15:clr>
            <a:srgbClr val="A4A3A4"/>
          </p15:clr>
        </p15:guide>
      </p15:sldGuideLst>
    </p:ext>
    <p:ext uri="{2D200454-40CA-4A62-9FC3-DE9A4176ACB9}">
      <p15:notesGuideLst xmlns:p15="http://schemas.microsoft.com/office/powerpoint/2012/main" xmlns="">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initials="E" lastIdx="4" clrIdx="0"/>
  <p:cmAuthor id="1" name="Asus"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5" autoAdjust="0"/>
    <p:restoredTop sz="94058" autoAdjust="0"/>
  </p:normalViewPr>
  <p:slideViewPr>
    <p:cSldViewPr>
      <p:cViewPr>
        <p:scale>
          <a:sx n="60" d="100"/>
          <a:sy n="60" d="100"/>
        </p:scale>
        <p:origin x="-1356" y="-222"/>
      </p:cViewPr>
      <p:guideLst>
        <p:guide orient="horz" pos="2257"/>
        <p:guide pos="3743"/>
      </p:guideLst>
    </p:cSldViewPr>
  </p:slideViewPr>
  <p:notesTextViewPr>
    <p:cViewPr>
      <p:scale>
        <a:sx n="100" d="100"/>
        <a:sy n="100" d="100"/>
      </p:scale>
      <p:origin x="0" y="0"/>
    </p:cViewPr>
  </p:notesTextViewPr>
  <p:sorterViewPr>
    <p:cViewPr>
      <p:scale>
        <a:sx n="50" d="100"/>
        <a:sy n="50" d="100"/>
      </p:scale>
      <p:origin x="0" y="676"/>
    </p:cViewPr>
  </p:sorterViewPr>
  <p:notesViewPr>
    <p:cSldViewPr>
      <p:cViewPr>
        <p:scale>
          <a:sx n="90" d="100"/>
          <a:sy n="90" d="100"/>
        </p:scale>
        <p:origin x="-1784"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1.4556397182289934E-2"/>
          <c:y val="0.10078580047753979"/>
          <c:w val="0.85058338873308759"/>
          <c:h val="0.8100906297871614"/>
        </c:manualLayout>
      </c:layout>
      <c:barChart>
        <c:barDir val="col"/>
        <c:grouping val="clustered"/>
        <c:varyColors val="0"/>
        <c:ser>
          <c:idx val="0"/>
          <c:order val="0"/>
          <c:tx>
            <c:strRef>
              <c:f>Лист1!$B$1</c:f>
              <c:strCache>
                <c:ptCount val="1"/>
                <c:pt idx="0">
                  <c:v>Информация об участниках апробации</c:v>
                </c:pt>
              </c:strCache>
            </c:strRef>
          </c:tx>
          <c:invertIfNegative val="0"/>
          <c:cat>
            <c:strRef>
              <c:f>Лист1!$A$2:$A$25</c:f>
              <c:strCache>
                <c:ptCount val="24"/>
                <c:pt idx="0">
                  <c:v>Владимирская область</c:v>
                </c:pt>
                <c:pt idx="1">
                  <c:v>Забайкальский край</c:v>
                </c:pt>
                <c:pt idx="2">
                  <c:v>Ивановская область</c:v>
                </c:pt>
                <c:pt idx="3">
                  <c:v>Иркутская область</c:v>
                </c:pt>
                <c:pt idx="4">
                  <c:v>Кемеровская область</c:v>
                </c:pt>
                <c:pt idx="5">
                  <c:v>Краснодарский край</c:v>
                </c:pt>
                <c:pt idx="6">
                  <c:v>Красноярский край</c:v>
                </c:pt>
                <c:pt idx="7">
                  <c:v>Московская область</c:v>
                </c:pt>
                <c:pt idx="8">
                  <c:v>Новосибирская область</c:v>
                </c:pt>
                <c:pt idx="9">
                  <c:v>Омская область</c:v>
                </c:pt>
                <c:pt idx="10">
                  <c:v>Приморский край</c:v>
                </c:pt>
                <c:pt idx="11">
                  <c:v>Псковская область</c:v>
                </c:pt>
                <c:pt idx="12">
                  <c:v>Республика Алтай</c:v>
                </c:pt>
                <c:pt idx="13">
                  <c:v>Республика Татарстан</c:v>
                </c:pt>
                <c:pt idx="14">
                  <c:v>Ростовская область</c:v>
                </c:pt>
                <c:pt idx="15">
                  <c:v>Санкт-Петербург</c:v>
                </c:pt>
                <c:pt idx="16">
                  <c:v>Сахалинская область</c:v>
                </c:pt>
                <c:pt idx="17">
                  <c:v>Свердловская область</c:v>
                </c:pt>
                <c:pt idx="18">
                  <c:v>Смоленская область</c:v>
                </c:pt>
                <c:pt idx="19">
                  <c:v>Тамбовская область</c:v>
                </c:pt>
                <c:pt idx="20">
                  <c:v>Тверская область</c:v>
                </c:pt>
                <c:pt idx="21">
                  <c:v>Чеченская республика</c:v>
                </c:pt>
                <c:pt idx="22">
                  <c:v>Ямало-Ненецкий АО</c:v>
                </c:pt>
                <c:pt idx="23">
                  <c:v>Ярославская область</c:v>
                </c:pt>
              </c:strCache>
            </c:strRef>
          </c:cat>
          <c:val>
            <c:numRef>
              <c:f>Лист1!$B$2:$B$25</c:f>
              <c:numCache>
                <c:formatCode>General</c:formatCode>
                <c:ptCount val="24"/>
                <c:pt idx="0">
                  <c:v>50</c:v>
                </c:pt>
                <c:pt idx="1">
                  <c:v>10</c:v>
                </c:pt>
                <c:pt idx="2">
                  <c:v>10</c:v>
                </c:pt>
                <c:pt idx="3">
                  <c:v>10</c:v>
                </c:pt>
                <c:pt idx="4">
                  <c:v>76</c:v>
                </c:pt>
                <c:pt idx="5">
                  <c:v>10</c:v>
                </c:pt>
                <c:pt idx="6">
                  <c:v>10</c:v>
                </c:pt>
                <c:pt idx="7">
                  <c:v>20</c:v>
                </c:pt>
                <c:pt idx="8">
                  <c:v>12</c:v>
                </c:pt>
                <c:pt idx="9">
                  <c:v>10</c:v>
                </c:pt>
                <c:pt idx="10">
                  <c:v>4</c:v>
                </c:pt>
                <c:pt idx="11">
                  <c:v>10</c:v>
                </c:pt>
                <c:pt idx="12">
                  <c:v>10</c:v>
                </c:pt>
                <c:pt idx="13">
                  <c:v>17</c:v>
                </c:pt>
                <c:pt idx="14">
                  <c:v>12</c:v>
                </c:pt>
                <c:pt idx="15">
                  <c:v>10</c:v>
                </c:pt>
                <c:pt idx="16">
                  <c:v>10</c:v>
                </c:pt>
                <c:pt idx="17">
                  <c:v>10</c:v>
                </c:pt>
                <c:pt idx="18">
                  <c:v>10</c:v>
                </c:pt>
                <c:pt idx="19">
                  <c:v>10</c:v>
                </c:pt>
                <c:pt idx="20">
                  <c:v>10</c:v>
                </c:pt>
                <c:pt idx="21">
                  <c:v>1</c:v>
                </c:pt>
                <c:pt idx="22">
                  <c:v>10</c:v>
                </c:pt>
                <c:pt idx="23">
                  <c:v>12</c:v>
                </c:pt>
              </c:numCache>
            </c:numRef>
          </c:val>
        </c:ser>
        <c:dLbls>
          <c:showLegendKey val="0"/>
          <c:showVal val="0"/>
          <c:showCatName val="0"/>
          <c:showSerName val="0"/>
          <c:showPercent val="0"/>
          <c:showBubbleSize val="0"/>
        </c:dLbls>
        <c:gapWidth val="150"/>
        <c:axId val="139628928"/>
        <c:axId val="138733440"/>
      </c:barChart>
      <c:catAx>
        <c:axId val="139628928"/>
        <c:scaling>
          <c:orientation val="minMax"/>
        </c:scaling>
        <c:delete val="0"/>
        <c:axPos val="b"/>
        <c:majorTickMark val="out"/>
        <c:minorTickMark val="none"/>
        <c:tickLblPos val="nextTo"/>
        <c:txPr>
          <a:bodyPr/>
          <a:lstStyle/>
          <a:p>
            <a:pPr>
              <a:defRPr b="1">
                <a:solidFill>
                  <a:schemeClr val="accent1">
                    <a:lumMod val="50000"/>
                  </a:schemeClr>
                </a:solidFill>
                <a:effectLst>
                  <a:outerShdw blurRad="38100" dist="38100" dir="2700000" algn="tl">
                    <a:srgbClr val="000000">
                      <a:alpha val="43137"/>
                    </a:srgbClr>
                  </a:outerShdw>
                </a:effectLst>
              </a:defRPr>
            </a:pPr>
            <a:endParaRPr lang="ru-RU"/>
          </a:p>
        </c:txPr>
        <c:crossAx val="138733440"/>
        <c:crosses val="autoZero"/>
        <c:auto val="1"/>
        <c:lblAlgn val="ctr"/>
        <c:lblOffset val="100"/>
        <c:noMultiLvlLbl val="0"/>
      </c:catAx>
      <c:valAx>
        <c:axId val="138733440"/>
        <c:scaling>
          <c:orientation val="minMax"/>
        </c:scaling>
        <c:delete val="0"/>
        <c:axPos val="l"/>
        <c:majorGridlines/>
        <c:numFmt formatCode="General" sourceLinked="1"/>
        <c:majorTickMark val="out"/>
        <c:minorTickMark val="none"/>
        <c:tickLblPos val="nextTo"/>
        <c:crossAx val="1396289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diagrams/_rels/data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1C3AE-25E0-4F33-8AF6-535D98BD3C4A}"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ru-RU"/>
        </a:p>
      </dgm:t>
    </dgm:pt>
    <dgm:pt modelId="{403DA7B7-41B2-4CEC-8C1A-3100BFCE0E63}">
      <dgm:prSet phldrT="[Текст]" custT="1"/>
      <dgm:spPr>
        <a:solidFill>
          <a:schemeClr val="accent6">
            <a:lumMod val="50000"/>
          </a:schemeClr>
        </a:solidFill>
      </dgm:spPr>
      <dgm:t>
        <a:bodyPr/>
        <a:lstStyle/>
        <a:p>
          <a:r>
            <a:rPr lang="ru-RU" sz="2800" b="1" dirty="0" smtClean="0">
              <a:latin typeface="Arial" panose="020B0604020202020204" pitchFamily="34" charset="0"/>
              <a:cs typeface="Arial" panose="020B0604020202020204" pitchFamily="34" charset="0"/>
            </a:rPr>
            <a:t>Основной вопрос исследования </a:t>
          </a:r>
          <a:r>
            <a:rPr lang="en-US" sz="2800" b="1" dirty="0" smtClean="0">
              <a:latin typeface="Arial" panose="020B0604020202020204" pitchFamily="34" charset="0"/>
              <a:cs typeface="Arial" panose="020B0604020202020204" pitchFamily="34" charset="0"/>
            </a:rPr>
            <a:t>PISA</a:t>
          </a:r>
          <a:endParaRPr lang="ru-RU" sz="2800" b="1" dirty="0">
            <a:latin typeface="Arial" panose="020B0604020202020204" pitchFamily="34" charset="0"/>
            <a:cs typeface="Arial" panose="020B0604020202020204" pitchFamily="34" charset="0"/>
          </a:endParaRPr>
        </a:p>
      </dgm:t>
    </dgm:pt>
    <dgm:pt modelId="{1FE475FA-BE0F-4F49-AF37-78E72DCA3703}" type="parTrans" cxnId="{D0475CC4-ACEB-4C51-ACBC-B6497897A981}">
      <dgm:prSet/>
      <dgm:spPr/>
      <dgm:t>
        <a:bodyPr/>
        <a:lstStyle/>
        <a:p>
          <a:endParaRPr lang="ru-RU"/>
        </a:p>
      </dgm:t>
    </dgm:pt>
    <dgm:pt modelId="{DA4D5FC8-D8A5-418A-9B7E-ED86EE4432E1}" type="sibTrans" cxnId="{D0475CC4-ACEB-4C51-ACBC-B6497897A981}">
      <dgm:prSet/>
      <dgm:spPr/>
      <dgm:t>
        <a:bodyPr/>
        <a:lstStyle/>
        <a:p>
          <a:endParaRPr lang="ru-RU"/>
        </a:p>
      </dgm:t>
    </dgm:pt>
    <dgm:pt modelId="{6DADEA65-A08C-4FEB-84FF-0C44FA1631ED}">
      <dgm:prSet phldrT="[Текст]" custT="1"/>
      <dgm:spPr/>
      <dgm:t>
        <a:bodyPr/>
        <a:lstStyle/>
        <a:p>
          <a:r>
            <a:rPr lang="ru-RU" sz="2000" dirty="0" smtClean="0">
              <a:latin typeface="Arial" panose="020B0604020202020204" pitchFamily="34" charset="0"/>
              <a:cs typeface="Arial" panose="020B0604020202020204" pitchFamily="34" charset="0"/>
            </a:rPr>
            <a:t>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a:t>
          </a:r>
          <a:endParaRPr lang="ru-RU" sz="2000" dirty="0">
            <a:latin typeface="Arial" panose="020B0604020202020204" pitchFamily="34" charset="0"/>
            <a:cs typeface="Arial" panose="020B0604020202020204" pitchFamily="34" charset="0"/>
          </a:endParaRPr>
        </a:p>
      </dgm:t>
    </dgm:pt>
    <dgm:pt modelId="{0544D505-AEEB-4380-AA8B-6C83D4E6CB0C}" type="parTrans" cxnId="{9B02DA66-BF25-4362-ACBB-D0BEA42BEEE1}">
      <dgm:prSet/>
      <dgm:spPr/>
      <dgm:t>
        <a:bodyPr/>
        <a:lstStyle/>
        <a:p>
          <a:endParaRPr lang="ru-RU"/>
        </a:p>
      </dgm:t>
    </dgm:pt>
    <dgm:pt modelId="{98F22ADF-F754-4E14-BCAE-0153B72E280E}" type="sibTrans" cxnId="{9B02DA66-BF25-4362-ACBB-D0BEA42BEEE1}">
      <dgm:prSet/>
      <dgm:spPr/>
      <dgm:t>
        <a:bodyPr/>
        <a:lstStyle/>
        <a:p>
          <a:endParaRPr lang="ru-RU"/>
        </a:p>
      </dgm:t>
    </dgm:pt>
    <dgm:pt modelId="{E3331B2F-54C0-4E00-B212-16C878C754D1}">
      <dgm:prSet phldrT="[Текст]" custT="1"/>
      <dgm:spPr>
        <a:solidFill>
          <a:schemeClr val="accent6">
            <a:lumMod val="75000"/>
          </a:schemeClr>
        </a:solidFill>
      </dgm:spPr>
      <dgm:t>
        <a:bodyPr/>
        <a:lstStyle/>
        <a:p>
          <a:r>
            <a:rPr lang="ru-RU" sz="2800" b="1" dirty="0" smtClean="0">
              <a:solidFill>
                <a:schemeClr val="tx1"/>
              </a:solidFill>
              <a:latin typeface="Arial" panose="020B0604020202020204" pitchFamily="34" charset="0"/>
              <a:cs typeface="Arial" panose="020B0604020202020204" pitchFamily="34" charset="0"/>
            </a:rPr>
            <a:t>Анализ результатов </a:t>
          </a:r>
          <a:r>
            <a:rPr lang="en-US" sz="2800" b="1" dirty="0" smtClean="0">
              <a:solidFill>
                <a:schemeClr val="tx1"/>
              </a:solidFill>
              <a:latin typeface="Arial" panose="020B0604020202020204" pitchFamily="34" charset="0"/>
              <a:cs typeface="Arial" panose="020B0604020202020204" pitchFamily="34" charset="0"/>
            </a:rPr>
            <a:t>PISA</a:t>
          </a:r>
          <a:r>
            <a:rPr lang="ru-RU" sz="2800" b="1" dirty="0" smtClean="0">
              <a:solidFill>
                <a:schemeClr val="tx1"/>
              </a:solidFill>
              <a:latin typeface="Arial" panose="020B0604020202020204" pitchFamily="34" charset="0"/>
              <a:cs typeface="Arial" panose="020B0604020202020204" pitchFamily="34" charset="0"/>
            </a:rPr>
            <a:t> помог уточнить природу явления</a:t>
          </a:r>
          <a:endParaRPr lang="ru-RU" sz="2800" b="1" dirty="0">
            <a:solidFill>
              <a:schemeClr val="tx1"/>
            </a:solidFill>
            <a:latin typeface="Arial" panose="020B0604020202020204" pitchFamily="34" charset="0"/>
            <a:cs typeface="Arial" panose="020B0604020202020204" pitchFamily="34" charset="0"/>
          </a:endParaRPr>
        </a:p>
      </dgm:t>
    </dgm:pt>
    <dgm:pt modelId="{7E9CAC79-146E-4C70-930A-C95D9377617D}" type="parTrans" cxnId="{0349B955-E730-49B9-A98C-2F7F2B801A55}">
      <dgm:prSet/>
      <dgm:spPr/>
      <dgm:t>
        <a:bodyPr/>
        <a:lstStyle/>
        <a:p>
          <a:endParaRPr lang="ru-RU"/>
        </a:p>
      </dgm:t>
    </dgm:pt>
    <dgm:pt modelId="{31459286-73F7-4982-9AEB-B295BD5CBD39}" type="sibTrans" cxnId="{0349B955-E730-49B9-A98C-2F7F2B801A55}">
      <dgm:prSet/>
      <dgm:spPr/>
      <dgm:t>
        <a:bodyPr/>
        <a:lstStyle/>
        <a:p>
          <a:endParaRPr lang="ru-RU"/>
        </a:p>
      </dgm:t>
    </dgm:pt>
    <dgm:pt modelId="{C218694C-0CE0-4354-AB73-14D848AB5B3A}">
      <dgm:prSet custT="1"/>
      <dgm:spPr>
        <a:solidFill>
          <a:schemeClr val="bg2">
            <a:lumMod val="75000"/>
            <a:lumOff val="25000"/>
          </a:schemeClr>
        </a:solidFill>
      </dgm:spPr>
      <dgm:t>
        <a:bodyPr/>
        <a:lstStyle/>
        <a:p>
          <a:r>
            <a:rPr lang="ru-RU" sz="2800" b="1" dirty="0" smtClean="0">
              <a:solidFill>
                <a:schemeClr val="tx1"/>
              </a:solidFill>
              <a:latin typeface="Arial" panose="020B0604020202020204" pitchFamily="34" charset="0"/>
              <a:cs typeface="Arial" panose="020B0604020202020204" pitchFamily="34" charset="0"/>
            </a:rPr>
            <a:t>Российские учащиеся в исследовании </a:t>
          </a:r>
          <a:r>
            <a:rPr lang="en-US" sz="2800" b="1" dirty="0" smtClean="0">
              <a:solidFill>
                <a:schemeClr val="tx1"/>
              </a:solidFill>
              <a:latin typeface="Arial" panose="020B0604020202020204" pitchFamily="34" charset="0"/>
              <a:cs typeface="Arial" panose="020B0604020202020204" pitchFamily="34" charset="0"/>
            </a:rPr>
            <a:t>PISA</a:t>
          </a:r>
          <a:r>
            <a:rPr lang="ru-RU" sz="2800" b="1" dirty="0" smtClean="0">
              <a:solidFill>
                <a:schemeClr val="tx1"/>
              </a:solidFill>
              <a:latin typeface="Arial" panose="020B0604020202020204" pitchFamily="34" charset="0"/>
              <a:cs typeface="Arial" panose="020B0604020202020204" pitchFamily="34" charset="0"/>
            </a:rPr>
            <a:t> показывают низкие результаты</a:t>
          </a:r>
          <a:endParaRPr lang="ru-RU" sz="2800" b="1" dirty="0">
            <a:solidFill>
              <a:schemeClr val="tx1"/>
            </a:solidFill>
            <a:latin typeface="Arial" panose="020B0604020202020204" pitchFamily="34" charset="0"/>
            <a:cs typeface="Arial" panose="020B0604020202020204" pitchFamily="34" charset="0"/>
          </a:endParaRPr>
        </a:p>
      </dgm:t>
    </dgm:pt>
    <dgm:pt modelId="{2030A1D2-28E0-4E21-9D79-5965F341A96A}" type="parTrans" cxnId="{42388FE2-F939-4E41-BE12-5051895E6E40}">
      <dgm:prSet/>
      <dgm:spPr/>
      <dgm:t>
        <a:bodyPr/>
        <a:lstStyle/>
        <a:p>
          <a:endParaRPr lang="ru-RU"/>
        </a:p>
      </dgm:t>
    </dgm:pt>
    <dgm:pt modelId="{BCB72965-7C45-4528-BF15-232EB149C728}" type="sibTrans" cxnId="{42388FE2-F939-4E41-BE12-5051895E6E40}">
      <dgm:prSet/>
      <dgm:spPr/>
      <dgm:t>
        <a:bodyPr/>
        <a:lstStyle/>
        <a:p>
          <a:endParaRPr lang="ru-RU"/>
        </a:p>
      </dgm:t>
    </dgm:pt>
    <dgm:pt modelId="{FBA962AD-EFC9-4370-973B-995E283AAA17}">
      <dgm:prSet phldrT="[Текст]" custT="1"/>
      <dgm:spPr/>
      <dgm:t>
        <a:bodyPr/>
        <a:lstStyle/>
        <a:p>
          <a:r>
            <a:rPr lang="ru-RU" sz="2000" b="0" dirty="0" smtClean="0">
              <a:latin typeface="Arial" panose="020B0604020202020204" pitchFamily="34" charset="0"/>
              <a:cs typeface="Arial" panose="020B0604020202020204" pitchFamily="34" charset="0"/>
            </a:rPr>
            <a:t>Учёт эффекта «</a:t>
          </a:r>
          <a:r>
            <a:rPr lang="ru-RU" sz="2000" b="0" dirty="0" err="1" smtClean="0">
              <a:latin typeface="Arial" panose="020B0604020202020204" pitchFamily="34" charset="0"/>
              <a:cs typeface="Arial" panose="020B0604020202020204" pitchFamily="34" charset="0"/>
            </a:rPr>
            <a:t>ситуационности</a:t>
          </a:r>
          <a:r>
            <a:rPr lang="ru-RU" sz="2000" b="0" dirty="0" smtClean="0">
              <a:latin typeface="Arial" panose="020B0604020202020204" pitchFamily="34" charset="0"/>
              <a:cs typeface="Arial" panose="020B0604020202020204" pitchFamily="34" charset="0"/>
            </a:rPr>
            <a:t> знаний» требует включения в учебный процесс заданий, сформулированных во </a:t>
          </a:r>
          <a:r>
            <a:rPr lang="ru-RU" sz="2000" b="0" dirty="0" err="1" smtClean="0">
              <a:latin typeface="Arial" panose="020B0604020202020204" pitchFamily="34" charset="0"/>
              <a:cs typeface="Arial" panose="020B0604020202020204" pitchFamily="34" charset="0"/>
            </a:rPr>
            <a:t>внеучебном</a:t>
          </a:r>
          <a:r>
            <a:rPr lang="ru-RU" sz="2000" b="0" dirty="0" smtClean="0">
              <a:latin typeface="Arial" panose="020B0604020202020204" pitchFamily="34" charset="0"/>
              <a:cs typeface="Arial" panose="020B0604020202020204" pitchFamily="34" charset="0"/>
            </a:rPr>
            <a:t> контексте, без указания (явного или неявного) на способ действий </a:t>
          </a:r>
          <a:endParaRPr lang="ru-RU" sz="2000" b="0" dirty="0">
            <a:latin typeface="Arial" panose="020B0604020202020204" pitchFamily="34" charset="0"/>
            <a:cs typeface="Arial" panose="020B0604020202020204" pitchFamily="34" charset="0"/>
          </a:endParaRPr>
        </a:p>
      </dgm:t>
    </dgm:pt>
    <dgm:pt modelId="{3FB1FF16-F7C9-49F9-BBFC-16A8A65F1500}" type="sibTrans" cxnId="{2F1650A5-9EF3-4A16-A1A4-028007D039EF}">
      <dgm:prSet/>
      <dgm:spPr/>
      <dgm:t>
        <a:bodyPr/>
        <a:lstStyle/>
        <a:p>
          <a:endParaRPr lang="ru-RU"/>
        </a:p>
      </dgm:t>
    </dgm:pt>
    <dgm:pt modelId="{77B7218C-9F46-4812-BCB2-0F8F177509CC}" type="parTrans" cxnId="{2F1650A5-9EF3-4A16-A1A4-028007D039EF}">
      <dgm:prSet/>
      <dgm:spPr/>
      <dgm:t>
        <a:bodyPr/>
        <a:lstStyle/>
        <a:p>
          <a:endParaRPr lang="ru-RU"/>
        </a:p>
      </dgm:t>
    </dgm:pt>
    <dgm:pt modelId="{316E13CC-6B4A-4642-895D-361151FD786C}">
      <dgm:prSet custT="1"/>
      <dgm:spPr>
        <a:noFill/>
      </dgm:spPr>
      <dgm:t>
        <a:bodyPr/>
        <a:lstStyle/>
        <a:p>
          <a:r>
            <a:rPr lang="ru-RU" sz="2000" b="0" dirty="0" smtClean="0">
              <a:latin typeface="Arial" panose="020B0604020202020204" pitchFamily="34" charset="0"/>
              <a:cs typeface="Arial" panose="020B0604020202020204" pitchFamily="34" charset="0"/>
            </a:rPr>
            <a:t>Поставлена задача попасть в ТОП-10 стран по качеству общего образования</a:t>
          </a:r>
          <a:endParaRPr lang="ru-RU" sz="2000" b="1" dirty="0">
            <a:latin typeface="Arial" panose="020B0604020202020204" pitchFamily="34" charset="0"/>
            <a:cs typeface="Arial" panose="020B0604020202020204" pitchFamily="34" charset="0"/>
          </a:endParaRPr>
        </a:p>
      </dgm:t>
    </dgm:pt>
    <dgm:pt modelId="{1F777470-31E0-4209-9AB9-F663BE65D110}" type="parTrans" cxnId="{8EC7D1DD-2B56-4873-8D91-D8C5E92572C1}">
      <dgm:prSet/>
      <dgm:spPr/>
      <dgm:t>
        <a:bodyPr/>
        <a:lstStyle/>
        <a:p>
          <a:endParaRPr lang="ru-RU"/>
        </a:p>
      </dgm:t>
    </dgm:pt>
    <dgm:pt modelId="{79FF6898-7FB4-46E1-A23C-9EC0E6CF79C8}" type="sibTrans" cxnId="{8EC7D1DD-2B56-4873-8D91-D8C5E92572C1}">
      <dgm:prSet/>
      <dgm:spPr/>
      <dgm:t>
        <a:bodyPr/>
        <a:lstStyle/>
        <a:p>
          <a:endParaRPr lang="ru-RU"/>
        </a:p>
      </dgm:t>
    </dgm:pt>
    <dgm:pt modelId="{0CAF0DE9-2025-4321-BEF3-845271EB8D5D}" type="pres">
      <dgm:prSet presAssocID="{3F21C3AE-25E0-4F33-8AF6-535D98BD3C4A}" presName="linear" presStyleCnt="0">
        <dgm:presLayoutVars>
          <dgm:animLvl val="lvl"/>
          <dgm:resizeHandles val="exact"/>
        </dgm:presLayoutVars>
      </dgm:prSet>
      <dgm:spPr/>
      <dgm:t>
        <a:bodyPr/>
        <a:lstStyle/>
        <a:p>
          <a:endParaRPr lang="ru-RU"/>
        </a:p>
      </dgm:t>
    </dgm:pt>
    <dgm:pt modelId="{224FF2E3-EF42-4D42-804E-87906E499A21}" type="pres">
      <dgm:prSet presAssocID="{403DA7B7-41B2-4CEC-8C1A-3100BFCE0E63}" presName="parentText" presStyleLbl="node1" presStyleIdx="0" presStyleCnt="3" custScaleY="38327">
        <dgm:presLayoutVars>
          <dgm:chMax val="0"/>
          <dgm:bulletEnabled val="1"/>
        </dgm:presLayoutVars>
      </dgm:prSet>
      <dgm:spPr/>
      <dgm:t>
        <a:bodyPr/>
        <a:lstStyle/>
        <a:p>
          <a:endParaRPr lang="ru-RU"/>
        </a:p>
      </dgm:t>
    </dgm:pt>
    <dgm:pt modelId="{9DA24BEF-93A6-41C7-8A0C-52310B7EB935}" type="pres">
      <dgm:prSet presAssocID="{403DA7B7-41B2-4CEC-8C1A-3100BFCE0E63}" presName="childText" presStyleLbl="revTx" presStyleIdx="0" presStyleCnt="3">
        <dgm:presLayoutVars>
          <dgm:bulletEnabled val="1"/>
        </dgm:presLayoutVars>
      </dgm:prSet>
      <dgm:spPr/>
      <dgm:t>
        <a:bodyPr/>
        <a:lstStyle/>
        <a:p>
          <a:endParaRPr lang="ru-RU"/>
        </a:p>
      </dgm:t>
    </dgm:pt>
    <dgm:pt modelId="{F697B56D-A374-4BE2-B065-71204C1D138F}" type="pres">
      <dgm:prSet presAssocID="{E3331B2F-54C0-4E00-B212-16C878C754D1}" presName="parentText" presStyleLbl="node1" presStyleIdx="1" presStyleCnt="3" custScaleY="72670" custLinFactNeighborX="569" custLinFactNeighborY="-4842">
        <dgm:presLayoutVars>
          <dgm:chMax val="0"/>
          <dgm:bulletEnabled val="1"/>
        </dgm:presLayoutVars>
      </dgm:prSet>
      <dgm:spPr/>
      <dgm:t>
        <a:bodyPr/>
        <a:lstStyle/>
        <a:p>
          <a:endParaRPr lang="ru-RU"/>
        </a:p>
      </dgm:t>
    </dgm:pt>
    <dgm:pt modelId="{AD5F6E30-F3B5-4369-BEF9-33075471E37E}" type="pres">
      <dgm:prSet presAssocID="{E3331B2F-54C0-4E00-B212-16C878C754D1}" presName="childText" presStyleLbl="revTx" presStyleIdx="1" presStyleCnt="3" custLinFactNeighborY="5990">
        <dgm:presLayoutVars>
          <dgm:bulletEnabled val="1"/>
        </dgm:presLayoutVars>
      </dgm:prSet>
      <dgm:spPr/>
      <dgm:t>
        <a:bodyPr/>
        <a:lstStyle/>
        <a:p>
          <a:endParaRPr lang="ru-RU"/>
        </a:p>
      </dgm:t>
    </dgm:pt>
    <dgm:pt modelId="{B1C50202-DC43-455F-BDE6-7459BBEC7829}" type="pres">
      <dgm:prSet presAssocID="{C218694C-0CE0-4354-AB73-14D848AB5B3A}" presName="parentText" presStyleLbl="node1" presStyleIdx="2" presStyleCnt="3" custScaleY="73670" custLinFactNeighborX="695" custLinFactNeighborY="-1498">
        <dgm:presLayoutVars>
          <dgm:chMax val="0"/>
          <dgm:bulletEnabled val="1"/>
        </dgm:presLayoutVars>
      </dgm:prSet>
      <dgm:spPr/>
      <dgm:t>
        <a:bodyPr/>
        <a:lstStyle/>
        <a:p>
          <a:endParaRPr lang="ru-RU"/>
        </a:p>
      </dgm:t>
    </dgm:pt>
    <dgm:pt modelId="{DF8BB3F5-7D73-4AE7-A94A-F859AB21D82E}" type="pres">
      <dgm:prSet presAssocID="{C218694C-0CE0-4354-AB73-14D848AB5B3A}" presName="childText" presStyleLbl="revTx" presStyleIdx="2" presStyleCnt="3" custScaleY="65562">
        <dgm:presLayoutVars>
          <dgm:bulletEnabled val="1"/>
        </dgm:presLayoutVars>
      </dgm:prSet>
      <dgm:spPr/>
      <dgm:t>
        <a:bodyPr/>
        <a:lstStyle/>
        <a:p>
          <a:endParaRPr lang="ru-RU"/>
        </a:p>
      </dgm:t>
    </dgm:pt>
  </dgm:ptLst>
  <dgm:cxnLst>
    <dgm:cxn modelId="{33BDFC9F-8742-44DE-B476-44E8A4FEEE67}" type="presOf" srcId="{403DA7B7-41B2-4CEC-8C1A-3100BFCE0E63}" destId="{224FF2E3-EF42-4D42-804E-87906E499A21}" srcOrd="0" destOrd="0" presId="urn:microsoft.com/office/officeart/2005/8/layout/vList2"/>
    <dgm:cxn modelId="{F1A8A784-ED37-4653-87A9-F33BD528AAAB}" type="presOf" srcId="{316E13CC-6B4A-4642-895D-361151FD786C}" destId="{DF8BB3F5-7D73-4AE7-A94A-F859AB21D82E}" srcOrd="0" destOrd="0" presId="urn:microsoft.com/office/officeart/2005/8/layout/vList2"/>
    <dgm:cxn modelId="{D0475CC4-ACEB-4C51-ACBC-B6497897A981}" srcId="{3F21C3AE-25E0-4F33-8AF6-535D98BD3C4A}" destId="{403DA7B7-41B2-4CEC-8C1A-3100BFCE0E63}" srcOrd="0" destOrd="0" parTransId="{1FE475FA-BE0F-4F49-AF37-78E72DCA3703}" sibTransId="{DA4D5FC8-D8A5-418A-9B7E-ED86EE4432E1}"/>
    <dgm:cxn modelId="{537F8FC1-60C7-4BD0-94E8-52BF603BC880}" type="presOf" srcId="{3F21C3AE-25E0-4F33-8AF6-535D98BD3C4A}" destId="{0CAF0DE9-2025-4321-BEF3-845271EB8D5D}" srcOrd="0" destOrd="0" presId="urn:microsoft.com/office/officeart/2005/8/layout/vList2"/>
    <dgm:cxn modelId="{544E9217-2C16-415D-97EA-D5C5AEA78762}" type="presOf" srcId="{C218694C-0CE0-4354-AB73-14D848AB5B3A}" destId="{B1C50202-DC43-455F-BDE6-7459BBEC7829}" srcOrd="0" destOrd="0" presId="urn:microsoft.com/office/officeart/2005/8/layout/vList2"/>
    <dgm:cxn modelId="{2F1650A5-9EF3-4A16-A1A4-028007D039EF}" srcId="{E3331B2F-54C0-4E00-B212-16C878C754D1}" destId="{FBA962AD-EFC9-4370-973B-995E283AAA17}" srcOrd="0" destOrd="0" parTransId="{77B7218C-9F46-4812-BCB2-0F8F177509CC}" sibTransId="{3FB1FF16-F7C9-49F9-BBFC-16A8A65F1500}"/>
    <dgm:cxn modelId="{B7AE8972-D2E2-46E3-BC3D-21DFF8CE43B5}" type="presOf" srcId="{6DADEA65-A08C-4FEB-84FF-0C44FA1631ED}" destId="{9DA24BEF-93A6-41C7-8A0C-52310B7EB935}" srcOrd="0" destOrd="0" presId="urn:microsoft.com/office/officeart/2005/8/layout/vList2"/>
    <dgm:cxn modelId="{8EC7D1DD-2B56-4873-8D91-D8C5E92572C1}" srcId="{C218694C-0CE0-4354-AB73-14D848AB5B3A}" destId="{316E13CC-6B4A-4642-895D-361151FD786C}" srcOrd="0" destOrd="0" parTransId="{1F777470-31E0-4209-9AB9-F663BE65D110}" sibTransId="{79FF6898-7FB4-46E1-A23C-9EC0E6CF79C8}"/>
    <dgm:cxn modelId="{42388FE2-F939-4E41-BE12-5051895E6E40}" srcId="{3F21C3AE-25E0-4F33-8AF6-535D98BD3C4A}" destId="{C218694C-0CE0-4354-AB73-14D848AB5B3A}" srcOrd="2" destOrd="0" parTransId="{2030A1D2-28E0-4E21-9D79-5965F341A96A}" sibTransId="{BCB72965-7C45-4528-BF15-232EB149C728}"/>
    <dgm:cxn modelId="{9B02DA66-BF25-4362-ACBB-D0BEA42BEEE1}" srcId="{403DA7B7-41B2-4CEC-8C1A-3100BFCE0E63}" destId="{6DADEA65-A08C-4FEB-84FF-0C44FA1631ED}" srcOrd="0" destOrd="0" parTransId="{0544D505-AEEB-4380-AA8B-6C83D4E6CB0C}" sibTransId="{98F22ADF-F754-4E14-BCAE-0153B72E280E}"/>
    <dgm:cxn modelId="{0349B955-E730-49B9-A98C-2F7F2B801A55}" srcId="{3F21C3AE-25E0-4F33-8AF6-535D98BD3C4A}" destId="{E3331B2F-54C0-4E00-B212-16C878C754D1}" srcOrd="1" destOrd="0" parTransId="{7E9CAC79-146E-4C70-930A-C95D9377617D}" sibTransId="{31459286-73F7-4982-9AEB-B295BD5CBD39}"/>
    <dgm:cxn modelId="{4C20B766-1E8F-4206-BA91-1BFD8B233277}" type="presOf" srcId="{FBA962AD-EFC9-4370-973B-995E283AAA17}" destId="{AD5F6E30-F3B5-4369-BEF9-33075471E37E}" srcOrd="0" destOrd="0" presId="urn:microsoft.com/office/officeart/2005/8/layout/vList2"/>
    <dgm:cxn modelId="{D7B99648-2832-46CB-8228-0F5CC1EF191B}" type="presOf" srcId="{E3331B2F-54C0-4E00-B212-16C878C754D1}" destId="{F697B56D-A374-4BE2-B065-71204C1D138F}" srcOrd="0" destOrd="0" presId="urn:microsoft.com/office/officeart/2005/8/layout/vList2"/>
    <dgm:cxn modelId="{EFDEC0B7-0089-42F7-BE05-8A905D81B862}" type="presParOf" srcId="{0CAF0DE9-2025-4321-BEF3-845271EB8D5D}" destId="{224FF2E3-EF42-4D42-804E-87906E499A21}" srcOrd="0" destOrd="0" presId="urn:microsoft.com/office/officeart/2005/8/layout/vList2"/>
    <dgm:cxn modelId="{A8176338-3CC6-483A-80B1-D54144CF7114}" type="presParOf" srcId="{0CAF0DE9-2025-4321-BEF3-845271EB8D5D}" destId="{9DA24BEF-93A6-41C7-8A0C-52310B7EB935}" srcOrd="1" destOrd="0" presId="urn:microsoft.com/office/officeart/2005/8/layout/vList2"/>
    <dgm:cxn modelId="{F0D881A7-C093-494A-8E4B-E2A147D85138}" type="presParOf" srcId="{0CAF0DE9-2025-4321-BEF3-845271EB8D5D}" destId="{F697B56D-A374-4BE2-B065-71204C1D138F}" srcOrd="2" destOrd="0" presId="urn:microsoft.com/office/officeart/2005/8/layout/vList2"/>
    <dgm:cxn modelId="{FC8E3F1A-6C2A-46C3-A6D5-281A182FBC38}" type="presParOf" srcId="{0CAF0DE9-2025-4321-BEF3-845271EB8D5D}" destId="{AD5F6E30-F3B5-4369-BEF9-33075471E37E}" srcOrd="3" destOrd="0" presId="urn:microsoft.com/office/officeart/2005/8/layout/vList2"/>
    <dgm:cxn modelId="{45D57BE6-3246-4C23-82A4-0C66DC1A9240}" type="presParOf" srcId="{0CAF0DE9-2025-4321-BEF3-845271EB8D5D}" destId="{B1C50202-DC43-455F-BDE6-7459BBEC7829}" srcOrd="4" destOrd="0" presId="urn:microsoft.com/office/officeart/2005/8/layout/vList2"/>
    <dgm:cxn modelId="{87B56AAE-1577-4A3F-9CF2-831D3105E8F0}" type="presParOf" srcId="{0CAF0DE9-2025-4321-BEF3-845271EB8D5D}" destId="{DF8BB3F5-7D73-4AE7-A94A-F859AB21D82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3ACA11-D088-4720-BEFE-4A6364BA9B5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54EC22AF-C0CD-4231-8144-15FD29F61AA2}">
      <dgm:prSet phldrT="[Текст]"/>
      <dgm:spPr/>
      <dgm:t>
        <a:bodyPr/>
        <a:lstStyle/>
        <a:p>
          <a:r>
            <a:rPr lang="ru-RU" dirty="0" smtClean="0"/>
            <a:t>Разработка материалов</a:t>
          </a:r>
          <a:endParaRPr lang="ru-RU" dirty="0"/>
        </a:p>
      </dgm:t>
    </dgm:pt>
    <dgm:pt modelId="{B2C326C7-046B-43D2-9CF7-30D229F7BD43}" type="parTrans" cxnId="{1247B73B-2B09-4D58-8A79-1AE4CB7F54B2}">
      <dgm:prSet/>
      <dgm:spPr/>
      <dgm:t>
        <a:bodyPr/>
        <a:lstStyle/>
        <a:p>
          <a:endParaRPr lang="ru-RU"/>
        </a:p>
      </dgm:t>
    </dgm:pt>
    <dgm:pt modelId="{B982F513-9214-4F2A-8236-1ED9C3DCDA9F}" type="sibTrans" cxnId="{1247B73B-2B09-4D58-8A79-1AE4CB7F54B2}">
      <dgm:prSet/>
      <dgm:spPr/>
      <dgm:t>
        <a:bodyPr/>
        <a:lstStyle/>
        <a:p>
          <a:endParaRPr lang="ru-RU"/>
        </a:p>
      </dgm:t>
    </dgm:pt>
    <dgm:pt modelId="{27170B0E-4B5C-428E-96C1-92A308194071}">
      <dgm:prSet phldrT="[Текст]"/>
      <dgm:spPr/>
      <dgm:t>
        <a:bodyPr/>
        <a:lstStyle/>
        <a:p>
          <a:r>
            <a:rPr lang="ru-RU" dirty="0" smtClean="0"/>
            <a:t>Период реализации: 2019-2020 </a:t>
          </a:r>
          <a:r>
            <a:rPr lang="ru-RU" dirty="0" err="1" smtClean="0"/>
            <a:t>гг</a:t>
          </a:r>
          <a:r>
            <a:rPr lang="en-US" dirty="0" smtClean="0"/>
            <a:t>.</a:t>
          </a:r>
          <a:endParaRPr lang="ru-RU" dirty="0"/>
        </a:p>
      </dgm:t>
    </dgm:pt>
    <dgm:pt modelId="{415BA588-A92D-4EAF-BFE4-4D9E3C07C4D0}" type="parTrans" cxnId="{8A160D88-FF15-4ECB-9DBD-371D8C28A530}">
      <dgm:prSet/>
      <dgm:spPr/>
      <dgm:t>
        <a:bodyPr/>
        <a:lstStyle/>
        <a:p>
          <a:endParaRPr lang="ru-RU"/>
        </a:p>
      </dgm:t>
    </dgm:pt>
    <dgm:pt modelId="{111E4EB4-30A4-4B1A-88A5-FF51E2140A83}" type="sibTrans" cxnId="{8A160D88-FF15-4ECB-9DBD-371D8C28A530}">
      <dgm:prSet/>
      <dgm:spPr/>
      <dgm:t>
        <a:bodyPr/>
        <a:lstStyle/>
        <a:p>
          <a:endParaRPr lang="ru-RU"/>
        </a:p>
      </dgm:t>
    </dgm:pt>
    <dgm:pt modelId="{43126077-B624-4DC4-8497-0CB82E8191EB}">
      <dgm:prSet phldrT="[Текст]"/>
      <dgm:spPr/>
      <dgm:t>
        <a:bodyPr/>
        <a:lstStyle/>
        <a:p>
          <a:r>
            <a:rPr lang="ru-RU" dirty="0" smtClean="0"/>
            <a:t>Апробация</a:t>
          </a:r>
          <a:endParaRPr lang="ru-RU" dirty="0"/>
        </a:p>
      </dgm:t>
    </dgm:pt>
    <dgm:pt modelId="{155FE7B8-AEF4-4A7F-9E0A-D0786658EECE}" type="parTrans" cxnId="{D038F197-F2CE-4BC0-8C8D-99F768373D6E}">
      <dgm:prSet/>
      <dgm:spPr/>
      <dgm:t>
        <a:bodyPr/>
        <a:lstStyle/>
        <a:p>
          <a:endParaRPr lang="ru-RU"/>
        </a:p>
      </dgm:t>
    </dgm:pt>
    <dgm:pt modelId="{750F336E-C17B-43D3-AD7D-B2D60E38D564}" type="sibTrans" cxnId="{D038F197-F2CE-4BC0-8C8D-99F768373D6E}">
      <dgm:prSet/>
      <dgm:spPr/>
      <dgm:t>
        <a:bodyPr/>
        <a:lstStyle/>
        <a:p>
          <a:endParaRPr lang="ru-RU"/>
        </a:p>
      </dgm:t>
    </dgm:pt>
    <dgm:pt modelId="{F452D19B-5228-498A-8799-3E896E52C19D}">
      <dgm:prSet phldrT="[Текст]"/>
      <dgm:spPr/>
      <dgm:t>
        <a:bodyPr/>
        <a:lstStyle/>
        <a:p>
          <a:r>
            <a:rPr lang="ru-RU" dirty="0" smtClean="0"/>
            <a:t>Масштабный мониторинг</a:t>
          </a:r>
          <a:endParaRPr lang="ru-RU" dirty="0"/>
        </a:p>
      </dgm:t>
    </dgm:pt>
    <dgm:pt modelId="{33662D11-E16C-4520-A49B-98A96404046C}" type="parTrans" cxnId="{93A0C490-A2E4-4D0A-84C8-C83F4EDD0654}">
      <dgm:prSet/>
      <dgm:spPr/>
      <dgm:t>
        <a:bodyPr/>
        <a:lstStyle/>
        <a:p>
          <a:endParaRPr lang="ru-RU"/>
        </a:p>
      </dgm:t>
    </dgm:pt>
    <dgm:pt modelId="{30653FD5-57CF-4C3D-A5CF-8E3D65D06E7B}" type="sibTrans" cxnId="{93A0C490-A2E4-4D0A-84C8-C83F4EDD0654}">
      <dgm:prSet/>
      <dgm:spPr/>
      <dgm:t>
        <a:bodyPr/>
        <a:lstStyle/>
        <a:p>
          <a:endParaRPr lang="ru-RU"/>
        </a:p>
      </dgm:t>
    </dgm:pt>
    <dgm:pt modelId="{07A1F9C6-CFA1-4E10-A8DC-82C7E313F846}">
      <dgm:prSet phldrT="[Текст]" custT="1"/>
      <dgm:spPr/>
      <dgm:t>
        <a:bodyPr/>
        <a:lstStyle/>
        <a:p>
          <a:r>
            <a:rPr lang="ru-RU" sz="2000" dirty="0" smtClean="0"/>
            <a:t>Период реализации: 2020-2024 гг.</a:t>
          </a:r>
          <a:endParaRPr lang="ru-RU" sz="2000" dirty="0"/>
        </a:p>
      </dgm:t>
    </dgm:pt>
    <dgm:pt modelId="{E2276C21-C1BE-4C3B-B885-F40CE9778A0D}" type="parTrans" cxnId="{45910B47-20A3-4D0D-8368-556AA12F04B2}">
      <dgm:prSet/>
      <dgm:spPr/>
      <dgm:t>
        <a:bodyPr/>
        <a:lstStyle/>
        <a:p>
          <a:endParaRPr lang="ru-RU"/>
        </a:p>
      </dgm:t>
    </dgm:pt>
    <dgm:pt modelId="{7859F720-EF19-4D36-8B39-EE2D83BC84EB}" type="sibTrans" cxnId="{45910B47-20A3-4D0D-8368-556AA12F04B2}">
      <dgm:prSet/>
      <dgm:spPr/>
      <dgm:t>
        <a:bodyPr/>
        <a:lstStyle/>
        <a:p>
          <a:endParaRPr lang="ru-RU"/>
        </a:p>
      </dgm:t>
    </dgm:pt>
    <dgm:pt modelId="{60AAFDFB-2CF2-4011-9E9D-FEDB16F02354}">
      <dgm:prSet phldrT="[Текст]"/>
      <dgm:spPr/>
      <dgm:t>
        <a:bodyPr/>
        <a:lstStyle/>
        <a:p>
          <a:r>
            <a:rPr lang="ru-RU" dirty="0" smtClean="0"/>
            <a:t>Период реализации: 2019-2020 гг.</a:t>
          </a:r>
          <a:endParaRPr lang="ru-RU" dirty="0"/>
        </a:p>
      </dgm:t>
    </dgm:pt>
    <dgm:pt modelId="{06A11427-4034-472F-AC47-EE1C92671A78}" type="parTrans" cxnId="{07E0393F-80B4-427F-A458-E1ADCEBBD7B0}">
      <dgm:prSet/>
      <dgm:spPr/>
      <dgm:t>
        <a:bodyPr/>
        <a:lstStyle/>
        <a:p>
          <a:endParaRPr lang="ru-RU"/>
        </a:p>
      </dgm:t>
    </dgm:pt>
    <dgm:pt modelId="{7616B18D-CB5B-451F-9D24-A9F0E6186AAD}" type="sibTrans" cxnId="{07E0393F-80B4-427F-A458-E1ADCEBBD7B0}">
      <dgm:prSet/>
      <dgm:spPr/>
      <dgm:t>
        <a:bodyPr/>
        <a:lstStyle/>
        <a:p>
          <a:endParaRPr lang="ru-RU"/>
        </a:p>
      </dgm:t>
    </dgm:pt>
    <dgm:pt modelId="{6F6644B8-9B5D-4AF4-A5C7-C9DEC11A867B}" type="pres">
      <dgm:prSet presAssocID="{EC3ACA11-D088-4720-BEFE-4A6364BA9B52}" presName="rootnode" presStyleCnt="0">
        <dgm:presLayoutVars>
          <dgm:chMax/>
          <dgm:chPref/>
          <dgm:dir/>
          <dgm:animLvl val="lvl"/>
        </dgm:presLayoutVars>
      </dgm:prSet>
      <dgm:spPr/>
      <dgm:t>
        <a:bodyPr/>
        <a:lstStyle/>
        <a:p>
          <a:endParaRPr lang="ru-RU"/>
        </a:p>
      </dgm:t>
    </dgm:pt>
    <dgm:pt modelId="{1A2DB5E6-5A35-4871-A16F-4B90D965F8BD}" type="pres">
      <dgm:prSet presAssocID="{54EC22AF-C0CD-4231-8144-15FD29F61AA2}" presName="composite" presStyleCnt="0"/>
      <dgm:spPr/>
    </dgm:pt>
    <dgm:pt modelId="{C149B290-E830-4C45-9703-32756887FA7E}" type="pres">
      <dgm:prSet presAssocID="{54EC22AF-C0CD-4231-8144-15FD29F61AA2}" presName="bentUpArrow1" presStyleLbl="alignImgPlace1" presStyleIdx="0" presStyleCnt="2" custScaleX="128897" custScaleY="134388" custLinFactNeighborX="38355" custLinFactNeighborY="18428"/>
      <dgm:spPr/>
    </dgm:pt>
    <dgm:pt modelId="{A2C0A104-DE74-402C-8921-B4AB2F81DAC7}" type="pres">
      <dgm:prSet presAssocID="{54EC22AF-C0CD-4231-8144-15FD29F61AA2}" presName="ParentText" presStyleLbl="node1" presStyleIdx="0" presStyleCnt="3" custLinFactNeighborX="2996" custLinFactNeighborY="9332">
        <dgm:presLayoutVars>
          <dgm:chMax val="1"/>
          <dgm:chPref val="1"/>
          <dgm:bulletEnabled val="1"/>
        </dgm:presLayoutVars>
      </dgm:prSet>
      <dgm:spPr/>
      <dgm:t>
        <a:bodyPr/>
        <a:lstStyle/>
        <a:p>
          <a:endParaRPr lang="ru-RU"/>
        </a:p>
      </dgm:t>
    </dgm:pt>
    <dgm:pt modelId="{A4FD2870-34F1-4006-A29B-E62667B6BC57}" type="pres">
      <dgm:prSet presAssocID="{54EC22AF-C0CD-4231-8144-15FD29F61AA2}" presName="ChildText" presStyleLbl="revTx" presStyleIdx="0" presStyleCnt="3" custScaleX="324384" custLinFactX="15142" custLinFactNeighborX="100000" custLinFactNeighborY="-1459">
        <dgm:presLayoutVars>
          <dgm:chMax val="0"/>
          <dgm:chPref val="0"/>
          <dgm:bulletEnabled val="1"/>
        </dgm:presLayoutVars>
      </dgm:prSet>
      <dgm:spPr/>
      <dgm:t>
        <a:bodyPr/>
        <a:lstStyle/>
        <a:p>
          <a:endParaRPr lang="ru-RU"/>
        </a:p>
      </dgm:t>
    </dgm:pt>
    <dgm:pt modelId="{C8DFBC2B-AFB7-4180-8015-F15B73FFE133}" type="pres">
      <dgm:prSet presAssocID="{B982F513-9214-4F2A-8236-1ED9C3DCDA9F}" presName="sibTrans" presStyleCnt="0"/>
      <dgm:spPr/>
    </dgm:pt>
    <dgm:pt modelId="{7ADC5170-8DD5-4EA7-982C-94F965F284A3}" type="pres">
      <dgm:prSet presAssocID="{43126077-B624-4DC4-8497-0CB82E8191EB}" presName="composite" presStyleCnt="0"/>
      <dgm:spPr/>
    </dgm:pt>
    <dgm:pt modelId="{7DCE16D0-926E-43D4-9AC7-66A8AB97D1BA}" type="pres">
      <dgm:prSet presAssocID="{43126077-B624-4DC4-8497-0CB82E8191EB}" presName="bentUpArrow1" presStyleLbl="alignImgPlace1" presStyleIdx="1" presStyleCnt="2" custScaleX="145222" custScaleY="124084" custLinFactNeighborX="35039" custLinFactNeighborY="16192"/>
      <dgm:spPr/>
    </dgm:pt>
    <dgm:pt modelId="{03360CB4-EE38-410A-96EB-4D359074A100}" type="pres">
      <dgm:prSet presAssocID="{43126077-B624-4DC4-8497-0CB82E8191EB}" presName="ParentText" presStyleLbl="node1" presStyleIdx="1" presStyleCnt="3">
        <dgm:presLayoutVars>
          <dgm:chMax val="1"/>
          <dgm:chPref val="1"/>
          <dgm:bulletEnabled val="1"/>
        </dgm:presLayoutVars>
      </dgm:prSet>
      <dgm:spPr/>
      <dgm:t>
        <a:bodyPr/>
        <a:lstStyle/>
        <a:p>
          <a:endParaRPr lang="ru-RU"/>
        </a:p>
      </dgm:t>
    </dgm:pt>
    <dgm:pt modelId="{C0B80695-D8DD-4E97-94CC-F797171269E2}" type="pres">
      <dgm:prSet presAssocID="{43126077-B624-4DC4-8497-0CB82E8191EB}" presName="ChildText" presStyleLbl="revTx" presStyleIdx="1" presStyleCnt="3" custScaleX="296701" custLinFactNeighborX="99274" custLinFactNeighborY="375">
        <dgm:presLayoutVars>
          <dgm:chMax val="0"/>
          <dgm:chPref val="0"/>
          <dgm:bulletEnabled val="1"/>
        </dgm:presLayoutVars>
      </dgm:prSet>
      <dgm:spPr/>
      <dgm:t>
        <a:bodyPr/>
        <a:lstStyle/>
        <a:p>
          <a:endParaRPr lang="ru-RU"/>
        </a:p>
      </dgm:t>
    </dgm:pt>
    <dgm:pt modelId="{3F3FD245-9CEF-48D1-89DA-DAB867FD7929}" type="pres">
      <dgm:prSet presAssocID="{750F336E-C17B-43D3-AD7D-B2D60E38D564}" presName="sibTrans" presStyleCnt="0"/>
      <dgm:spPr/>
    </dgm:pt>
    <dgm:pt modelId="{304671DA-6270-43D7-8D74-92F8E1473C13}" type="pres">
      <dgm:prSet presAssocID="{F452D19B-5228-498A-8799-3E896E52C19D}" presName="composite" presStyleCnt="0"/>
      <dgm:spPr/>
    </dgm:pt>
    <dgm:pt modelId="{600F0302-3CD3-4049-BAD1-903692872BB1}" type="pres">
      <dgm:prSet presAssocID="{F452D19B-5228-498A-8799-3E896E52C19D}" presName="ParentText" presStyleLbl="node1" presStyleIdx="2" presStyleCnt="3">
        <dgm:presLayoutVars>
          <dgm:chMax val="1"/>
          <dgm:chPref val="1"/>
          <dgm:bulletEnabled val="1"/>
        </dgm:presLayoutVars>
      </dgm:prSet>
      <dgm:spPr/>
      <dgm:t>
        <a:bodyPr/>
        <a:lstStyle/>
        <a:p>
          <a:endParaRPr lang="ru-RU"/>
        </a:p>
      </dgm:t>
    </dgm:pt>
    <dgm:pt modelId="{5EC15E4F-3988-4215-8E64-B794D9CA7A7E}" type="pres">
      <dgm:prSet presAssocID="{F452D19B-5228-498A-8799-3E896E52C19D}" presName="FinalChildText" presStyleLbl="revTx" presStyleIdx="2" presStyleCnt="3" custScaleX="215397" custLinFactNeighborX="53777" custLinFactNeighborY="-1835">
        <dgm:presLayoutVars>
          <dgm:chMax val="0"/>
          <dgm:chPref val="0"/>
          <dgm:bulletEnabled val="1"/>
        </dgm:presLayoutVars>
      </dgm:prSet>
      <dgm:spPr/>
      <dgm:t>
        <a:bodyPr/>
        <a:lstStyle/>
        <a:p>
          <a:endParaRPr lang="ru-RU"/>
        </a:p>
      </dgm:t>
    </dgm:pt>
  </dgm:ptLst>
  <dgm:cxnLst>
    <dgm:cxn modelId="{427FA0A8-AF72-4982-8E87-56D177582296}" type="presOf" srcId="{54EC22AF-C0CD-4231-8144-15FD29F61AA2}" destId="{A2C0A104-DE74-402C-8921-B4AB2F81DAC7}" srcOrd="0" destOrd="0" presId="urn:microsoft.com/office/officeart/2005/8/layout/StepDownProcess"/>
    <dgm:cxn modelId="{4730827C-CC19-4DA6-A99A-95C989A311BF}" type="presOf" srcId="{F452D19B-5228-498A-8799-3E896E52C19D}" destId="{600F0302-3CD3-4049-BAD1-903692872BB1}" srcOrd="0" destOrd="0" presId="urn:microsoft.com/office/officeart/2005/8/layout/StepDownProcess"/>
    <dgm:cxn modelId="{1247B73B-2B09-4D58-8A79-1AE4CB7F54B2}" srcId="{EC3ACA11-D088-4720-BEFE-4A6364BA9B52}" destId="{54EC22AF-C0CD-4231-8144-15FD29F61AA2}" srcOrd="0" destOrd="0" parTransId="{B2C326C7-046B-43D2-9CF7-30D229F7BD43}" sibTransId="{B982F513-9214-4F2A-8236-1ED9C3DCDA9F}"/>
    <dgm:cxn modelId="{0F50006B-B791-45F0-B2B9-336339646839}" type="presOf" srcId="{07A1F9C6-CFA1-4E10-A8DC-82C7E313F846}" destId="{5EC15E4F-3988-4215-8E64-B794D9CA7A7E}" srcOrd="0" destOrd="0" presId="urn:microsoft.com/office/officeart/2005/8/layout/StepDownProcess"/>
    <dgm:cxn modelId="{4D7F2D7F-9DFC-42D0-93FD-962034046215}" type="presOf" srcId="{27170B0E-4B5C-428E-96C1-92A308194071}" destId="{A4FD2870-34F1-4006-A29B-E62667B6BC57}" srcOrd="0" destOrd="0" presId="urn:microsoft.com/office/officeart/2005/8/layout/StepDownProcess"/>
    <dgm:cxn modelId="{07E0393F-80B4-427F-A458-E1ADCEBBD7B0}" srcId="{43126077-B624-4DC4-8497-0CB82E8191EB}" destId="{60AAFDFB-2CF2-4011-9E9D-FEDB16F02354}" srcOrd="0" destOrd="0" parTransId="{06A11427-4034-472F-AC47-EE1C92671A78}" sibTransId="{7616B18D-CB5B-451F-9D24-A9F0E6186AAD}"/>
    <dgm:cxn modelId="{0830D711-38AF-4306-A7D7-E344635379B1}" type="presOf" srcId="{60AAFDFB-2CF2-4011-9E9D-FEDB16F02354}" destId="{C0B80695-D8DD-4E97-94CC-F797171269E2}" srcOrd="0" destOrd="0" presId="urn:microsoft.com/office/officeart/2005/8/layout/StepDownProcess"/>
    <dgm:cxn modelId="{19C88FE6-5AC1-4450-AD07-B6AF0F69291A}" type="presOf" srcId="{EC3ACA11-D088-4720-BEFE-4A6364BA9B52}" destId="{6F6644B8-9B5D-4AF4-A5C7-C9DEC11A867B}" srcOrd="0" destOrd="0" presId="urn:microsoft.com/office/officeart/2005/8/layout/StepDownProcess"/>
    <dgm:cxn modelId="{93A0C490-A2E4-4D0A-84C8-C83F4EDD0654}" srcId="{EC3ACA11-D088-4720-BEFE-4A6364BA9B52}" destId="{F452D19B-5228-498A-8799-3E896E52C19D}" srcOrd="2" destOrd="0" parTransId="{33662D11-E16C-4520-A49B-98A96404046C}" sibTransId="{30653FD5-57CF-4C3D-A5CF-8E3D65D06E7B}"/>
    <dgm:cxn modelId="{45910B47-20A3-4D0D-8368-556AA12F04B2}" srcId="{F452D19B-5228-498A-8799-3E896E52C19D}" destId="{07A1F9C6-CFA1-4E10-A8DC-82C7E313F846}" srcOrd="0" destOrd="0" parTransId="{E2276C21-C1BE-4C3B-B885-F40CE9778A0D}" sibTransId="{7859F720-EF19-4D36-8B39-EE2D83BC84EB}"/>
    <dgm:cxn modelId="{D038F197-F2CE-4BC0-8C8D-99F768373D6E}" srcId="{EC3ACA11-D088-4720-BEFE-4A6364BA9B52}" destId="{43126077-B624-4DC4-8497-0CB82E8191EB}" srcOrd="1" destOrd="0" parTransId="{155FE7B8-AEF4-4A7F-9E0A-D0786658EECE}" sibTransId="{750F336E-C17B-43D3-AD7D-B2D60E38D564}"/>
    <dgm:cxn modelId="{8A84583B-6632-4BD4-873C-A493F87FB4B4}" type="presOf" srcId="{43126077-B624-4DC4-8497-0CB82E8191EB}" destId="{03360CB4-EE38-410A-96EB-4D359074A100}" srcOrd="0" destOrd="0" presId="urn:microsoft.com/office/officeart/2005/8/layout/StepDownProcess"/>
    <dgm:cxn modelId="{8A160D88-FF15-4ECB-9DBD-371D8C28A530}" srcId="{54EC22AF-C0CD-4231-8144-15FD29F61AA2}" destId="{27170B0E-4B5C-428E-96C1-92A308194071}" srcOrd="0" destOrd="0" parTransId="{415BA588-A92D-4EAF-BFE4-4D9E3C07C4D0}" sibTransId="{111E4EB4-30A4-4B1A-88A5-FF51E2140A83}"/>
    <dgm:cxn modelId="{DBCEC1E3-4EC1-43EA-9553-18393B9C67AB}" type="presParOf" srcId="{6F6644B8-9B5D-4AF4-A5C7-C9DEC11A867B}" destId="{1A2DB5E6-5A35-4871-A16F-4B90D965F8BD}" srcOrd="0" destOrd="0" presId="urn:microsoft.com/office/officeart/2005/8/layout/StepDownProcess"/>
    <dgm:cxn modelId="{00FB2820-A0DA-464B-875B-1AC3BD48A038}" type="presParOf" srcId="{1A2DB5E6-5A35-4871-A16F-4B90D965F8BD}" destId="{C149B290-E830-4C45-9703-32756887FA7E}" srcOrd="0" destOrd="0" presId="urn:microsoft.com/office/officeart/2005/8/layout/StepDownProcess"/>
    <dgm:cxn modelId="{D17F649A-32FB-43DA-AEEF-3B0EE897A8F6}" type="presParOf" srcId="{1A2DB5E6-5A35-4871-A16F-4B90D965F8BD}" destId="{A2C0A104-DE74-402C-8921-B4AB2F81DAC7}" srcOrd="1" destOrd="0" presId="urn:microsoft.com/office/officeart/2005/8/layout/StepDownProcess"/>
    <dgm:cxn modelId="{DA385538-3765-486B-9387-F180B7BFC9D3}" type="presParOf" srcId="{1A2DB5E6-5A35-4871-A16F-4B90D965F8BD}" destId="{A4FD2870-34F1-4006-A29B-E62667B6BC57}" srcOrd="2" destOrd="0" presId="urn:microsoft.com/office/officeart/2005/8/layout/StepDownProcess"/>
    <dgm:cxn modelId="{1BF42F13-18A6-4984-A5C7-BFA536D59EB0}" type="presParOf" srcId="{6F6644B8-9B5D-4AF4-A5C7-C9DEC11A867B}" destId="{C8DFBC2B-AFB7-4180-8015-F15B73FFE133}" srcOrd="1" destOrd="0" presId="urn:microsoft.com/office/officeart/2005/8/layout/StepDownProcess"/>
    <dgm:cxn modelId="{2E3D5ACE-3BC5-4688-BADD-64722F3A239F}" type="presParOf" srcId="{6F6644B8-9B5D-4AF4-A5C7-C9DEC11A867B}" destId="{7ADC5170-8DD5-4EA7-982C-94F965F284A3}" srcOrd="2" destOrd="0" presId="urn:microsoft.com/office/officeart/2005/8/layout/StepDownProcess"/>
    <dgm:cxn modelId="{AA8CCBF1-8C66-44E6-87CF-22B891F63E50}" type="presParOf" srcId="{7ADC5170-8DD5-4EA7-982C-94F965F284A3}" destId="{7DCE16D0-926E-43D4-9AC7-66A8AB97D1BA}" srcOrd="0" destOrd="0" presId="urn:microsoft.com/office/officeart/2005/8/layout/StepDownProcess"/>
    <dgm:cxn modelId="{9146D54F-0C93-4E2C-8512-3C28D1AA2B0E}" type="presParOf" srcId="{7ADC5170-8DD5-4EA7-982C-94F965F284A3}" destId="{03360CB4-EE38-410A-96EB-4D359074A100}" srcOrd="1" destOrd="0" presId="urn:microsoft.com/office/officeart/2005/8/layout/StepDownProcess"/>
    <dgm:cxn modelId="{B0023841-1C11-423F-9997-CAD825B7A814}" type="presParOf" srcId="{7ADC5170-8DD5-4EA7-982C-94F965F284A3}" destId="{C0B80695-D8DD-4E97-94CC-F797171269E2}" srcOrd="2" destOrd="0" presId="urn:microsoft.com/office/officeart/2005/8/layout/StepDownProcess"/>
    <dgm:cxn modelId="{0EBEB321-5DFF-48B7-B99F-C9D5A8085936}" type="presParOf" srcId="{6F6644B8-9B5D-4AF4-A5C7-C9DEC11A867B}" destId="{3F3FD245-9CEF-48D1-89DA-DAB867FD7929}" srcOrd="3" destOrd="0" presId="urn:microsoft.com/office/officeart/2005/8/layout/StepDownProcess"/>
    <dgm:cxn modelId="{4F9CE933-C58C-4372-8929-0E5064F21D46}" type="presParOf" srcId="{6F6644B8-9B5D-4AF4-A5C7-C9DEC11A867B}" destId="{304671DA-6270-43D7-8D74-92F8E1473C13}" srcOrd="4" destOrd="0" presId="urn:microsoft.com/office/officeart/2005/8/layout/StepDownProcess"/>
    <dgm:cxn modelId="{E3511D5A-265B-4FFB-A78B-7083E9F8CE2B}" type="presParOf" srcId="{304671DA-6270-43D7-8D74-92F8E1473C13}" destId="{600F0302-3CD3-4049-BAD1-903692872BB1}" srcOrd="0" destOrd="0" presId="urn:microsoft.com/office/officeart/2005/8/layout/StepDownProcess"/>
    <dgm:cxn modelId="{2A8D317E-944E-43AA-90DD-1176683B1303}" type="presParOf" srcId="{304671DA-6270-43D7-8D74-92F8E1473C13}" destId="{5EC15E4F-3988-4215-8E64-B794D9CA7A7E}"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852483-FEE8-4A36-AB3E-188C1C48FC53}"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ru-RU"/>
        </a:p>
      </dgm:t>
    </dgm:pt>
    <dgm:pt modelId="{32A1136C-C554-42FC-A699-99762DFB4506}">
      <dgm:prSet phldrT="[Текст]" custT="1"/>
      <dgm:spPr/>
      <dgm:t>
        <a:bodyPr/>
        <a:lstStyle/>
        <a:p>
          <a:r>
            <a:rPr lang="ru-RU" sz="3200" dirty="0"/>
            <a:t>1. Находить и извлекать информацию</a:t>
          </a:r>
        </a:p>
      </dgm:t>
    </dgm:pt>
    <dgm:pt modelId="{5F12DC17-3ABD-4173-992C-716D5ADC4BDE}" type="parTrans" cxnId="{F08B2085-7B7A-4C5B-9E76-7E8B379B882F}">
      <dgm:prSet/>
      <dgm:spPr/>
      <dgm:t>
        <a:bodyPr/>
        <a:lstStyle/>
        <a:p>
          <a:endParaRPr lang="ru-RU"/>
        </a:p>
      </dgm:t>
    </dgm:pt>
    <dgm:pt modelId="{DA42503F-370C-4DFC-8C7E-6751ED54DBC3}" type="sibTrans" cxnId="{F08B2085-7B7A-4C5B-9E76-7E8B379B882F}">
      <dgm:prSet/>
      <dgm:spPr/>
      <dgm:t>
        <a:bodyPr/>
        <a:lstStyle/>
        <a:p>
          <a:endParaRPr lang="ru-RU"/>
        </a:p>
      </dgm:t>
    </dgm:pt>
    <dgm:pt modelId="{CED30C49-DAED-417E-A2B6-C1E55EF8B70A}">
      <dgm:prSet phldrT="[Текст]" phldr="1"/>
      <dgm:spPr/>
      <dgm:t>
        <a:bodyPr/>
        <a:lstStyle/>
        <a:p>
          <a:endParaRPr lang="ru-RU" dirty="0"/>
        </a:p>
      </dgm:t>
    </dgm:pt>
    <dgm:pt modelId="{78A54B82-7724-4972-9C8F-12496C62D214}" type="parTrans" cxnId="{AA57DB57-7A75-4473-8771-1C662DC4AABC}">
      <dgm:prSet/>
      <dgm:spPr/>
      <dgm:t>
        <a:bodyPr/>
        <a:lstStyle/>
        <a:p>
          <a:endParaRPr lang="ru-RU"/>
        </a:p>
      </dgm:t>
    </dgm:pt>
    <dgm:pt modelId="{296D567F-38A3-49F0-9769-AD007128DE20}" type="sibTrans" cxnId="{AA57DB57-7A75-4473-8771-1C662DC4AABC}">
      <dgm:prSet/>
      <dgm:spPr/>
      <dgm:t>
        <a:bodyPr/>
        <a:lstStyle/>
        <a:p>
          <a:endParaRPr lang="ru-RU"/>
        </a:p>
      </dgm:t>
    </dgm:pt>
    <dgm:pt modelId="{EB43AAD0-666F-4F6A-B4D2-7B7BCC32769B}">
      <dgm:prSet phldrT="[Текст]" custT="1"/>
      <dgm:spPr/>
      <dgm:t>
        <a:bodyPr/>
        <a:lstStyle/>
        <a:p>
          <a:r>
            <a:rPr lang="ru-RU" sz="2800" dirty="0"/>
            <a:t>2. </a:t>
          </a:r>
          <a:r>
            <a:rPr lang="ru-RU" sz="2800" b="1" dirty="0"/>
            <a:t>Интегрировать и интерпретировать информацию</a:t>
          </a:r>
          <a:endParaRPr lang="ru-RU" sz="2800" dirty="0"/>
        </a:p>
      </dgm:t>
    </dgm:pt>
    <dgm:pt modelId="{F17EC2FD-CB5E-4F41-B36D-3AE01106860C}" type="parTrans" cxnId="{11AA8175-B7A3-4EA7-97A9-B4ED2CB8B4DB}">
      <dgm:prSet/>
      <dgm:spPr/>
      <dgm:t>
        <a:bodyPr/>
        <a:lstStyle/>
        <a:p>
          <a:endParaRPr lang="ru-RU"/>
        </a:p>
      </dgm:t>
    </dgm:pt>
    <dgm:pt modelId="{EFF5C8D0-068E-4599-9CE7-9C654FC42FBA}" type="sibTrans" cxnId="{11AA8175-B7A3-4EA7-97A9-B4ED2CB8B4DB}">
      <dgm:prSet/>
      <dgm:spPr/>
      <dgm:t>
        <a:bodyPr/>
        <a:lstStyle/>
        <a:p>
          <a:endParaRPr lang="ru-RU"/>
        </a:p>
      </dgm:t>
    </dgm:pt>
    <dgm:pt modelId="{6042E935-7913-47AC-9C03-3E09B62E4B49}">
      <dgm:prSet phldrT="[Текст]" phldr="1"/>
      <dgm:spPr/>
      <dgm:t>
        <a:bodyPr/>
        <a:lstStyle/>
        <a:p>
          <a:endParaRPr lang="ru-RU" dirty="0"/>
        </a:p>
      </dgm:t>
    </dgm:pt>
    <dgm:pt modelId="{A5D7DEF4-480D-4822-BCD7-47691D2CFE7D}" type="parTrans" cxnId="{81ABC6E5-D06E-46B6-A4B3-8E9DB30B683C}">
      <dgm:prSet/>
      <dgm:spPr/>
      <dgm:t>
        <a:bodyPr/>
        <a:lstStyle/>
        <a:p>
          <a:endParaRPr lang="ru-RU"/>
        </a:p>
      </dgm:t>
    </dgm:pt>
    <dgm:pt modelId="{094AFC7B-3705-4897-A23A-AF68F5727376}" type="sibTrans" cxnId="{81ABC6E5-D06E-46B6-A4B3-8E9DB30B683C}">
      <dgm:prSet/>
      <dgm:spPr/>
      <dgm:t>
        <a:bodyPr/>
        <a:lstStyle/>
        <a:p>
          <a:endParaRPr lang="ru-RU"/>
        </a:p>
      </dgm:t>
    </dgm:pt>
    <dgm:pt modelId="{28C52866-2FC3-419B-9D29-88E2E4D7B19B}">
      <dgm:prSet custT="1"/>
      <dgm:spPr/>
      <dgm:t>
        <a:bodyPr/>
        <a:lstStyle/>
        <a:p>
          <a:r>
            <a:rPr lang="ru-RU" sz="2800" dirty="0"/>
            <a:t>3. </a:t>
          </a:r>
          <a:r>
            <a:rPr lang="ru-RU" sz="2800" b="1" dirty="0"/>
            <a:t>Осмысливать и оценивать содержание и форму текста</a:t>
          </a:r>
          <a:endParaRPr lang="ru-RU" sz="2800" dirty="0"/>
        </a:p>
      </dgm:t>
    </dgm:pt>
    <dgm:pt modelId="{A5D6C465-D12B-4605-8FDF-32ADDEDD9219}" type="parTrans" cxnId="{84DB15A3-D4E0-4272-A838-7472E8BC3ECA}">
      <dgm:prSet/>
      <dgm:spPr/>
      <dgm:t>
        <a:bodyPr/>
        <a:lstStyle/>
        <a:p>
          <a:endParaRPr lang="ru-RU"/>
        </a:p>
      </dgm:t>
    </dgm:pt>
    <dgm:pt modelId="{D0BD9F90-1127-4F18-9D18-6B4716629582}" type="sibTrans" cxnId="{84DB15A3-D4E0-4272-A838-7472E8BC3ECA}">
      <dgm:prSet/>
      <dgm:spPr/>
      <dgm:t>
        <a:bodyPr/>
        <a:lstStyle/>
        <a:p>
          <a:endParaRPr lang="ru-RU"/>
        </a:p>
      </dgm:t>
    </dgm:pt>
    <dgm:pt modelId="{72333E73-CED4-4E25-9987-2608769FBE1A}">
      <dgm:prSet custT="1"/>
      <dgm:spPr/>
      <dgm:t>
        <a:bodyPr/>
        <a:lstStyle/>
        <a:p>
          <a:r>
            <a:rPr lang="ru-RU" sz="2800" dirty="0"/>
            <a:t>4. </a:t>
          </a:r>
          <a:r>
            <a:rPr lang="ru-RU" sz="2800" b="1" dirty="0"/>
            <a:t>Использовать информацию из текста </a:t>
          </a:r>
          <a:endParaRPr lang="ru-RU" sz="2800" dirty="0"/>
        </a:p>
      </dgm:t>
    </dgm:pt>
    <dgm:pt modelId="{05C8D2A5-A547-4316-9A6C-98EE750913AC}" type="parTrans" cxnId="{2643DC60-8F41-4508-9441-06B843B2210B}">
      <dgm:prSet/>
      <dgm:spPr/>
      <dgm:t>
        <a:bodyPr/>
        <a:lstStyle/>
        <a:p>
          <a:endParaRPr lang="ru-RU"/>
        </a:p>
      </dgm:t>
    </dgm:pt>
    <dgm:pt modelId="{BB123FB3-93BE-4199-8EA8-B5734C753B5D}" type="sibTrans" cxnId="{2643DC60-8F41-4508-9441-06B843B2210B}">
      <dgm:prSet/>
      <dgm:spPr/>
      <dgm:t>
        <a:bodyPr/>
        <a:lstStyle/>
        <a:p>
          <a:endParaRPr lang="ru-RU"/>
        </a:p>
      </dgm:t>
    </dgm:pt>
    <dgm:pt modelId="{5DD605F2-4673-485F-9291-4E41B3C6D0A9}" type="pres">
      <dgm:prSet presAssocID="{F7852483-FEE8-4A36-AB3E-188C1C48FC53}" presName="linear" presStyleCnt="0">
        <dgm:presLayoutVars>
          <dgm:animLvl val="lvl"/>
          <dgm:resizeHandles val="exact"/>
        </dgm:presLayoutVars>
      </dgm:prSet>
      <dgm:spPr/>
      <dgm:t>
        <a:bodyPr/>
        <a:lstStyle/>
        <a:p>
          <a:endParaRPr lang="ru-RU"/>
        </a:p>
      </dgm:t>
    </dgm:pt>
    <dgm:pt modelId="{9A9500BD-5448-4AA9-B409-659BC4FCF8F7}" type="pres">
      <dgm:prSet presAssocID="{32A1136C-C554-42FC-A699-99762DFB4506}" presName="parentText" presStyleLbl="node1" presStyleIdx="0" presStyleCnt="4" custLinFactNeighborX="-15299" custLinFactNeighborY="-32658">
        <dgm:presLayoutVars>
          <dgm:chMax val="0"/>
          <dgm:bulletEnabled val="1"/>
        </dgm:presLayoutVars>
      </dgm:prSet>
      <dgm:spPr/>
      <dgm:t>
        <a:bodyPr/>
        <a:lstStyle/>
        <a:p>
          <a:endParaRPr lang="ru-RU"/>
        </a:p>
      </dgm:t>
    </dgm:pt>
    <dgm:pt modelId="{59DDD68E-7F14-48F2-A7E3-B40225057D8A}" type="pres">
      <dgm:prSet presAssocID="{32A1136C-C554-42FC-A699-99762DFB4506}" presName="childText" presStyleLbl="revTx" presStyleIdx="0" presStyleCnt="2">
        <dgm:presLayoutVars>
          <dgm:bulletEnabled val="1"/>
        </dgm:presLayoutVars>
      </dgm:prSet>
      <dgm:spPr/>
      <dgm:t>
        <a:bodyPr/>
        <a:lstStyle/>
        <a:p>
          <a:endParaRPr lang="ru-RU"/>
        </a:p>
      </dgm:t>
    </dgm:pt>
    <dgm:pt modelId="{09CA0E9C-95D7-4CE1-B30A-C87866D1AE81}" type="pres">
      <dgm:prSet presAssocID="{EB43AAD0-666F-4F6A-B4D2-7B7BCC32769B}" presName="parentText" presStyleLbl="node1" presStyleIdx="1" presStyleCnt="4" custLinFactNeighborY="-81809">
        <dgm:presLayoutVars>
          <dgm:chMax val="0"/>
          <dgm:bulletEnabled val="1"/>
        </dgm:presLayoutVars>
      </dgm:prSet>
      <dgm:spPr/>
      <dgm:t>
        <a:bodyPr/>
        <a:lstStyle/>
        <a:p>
          <a:endParaRPr lang="ru-RU"/>
        </a:p>
      </dgm:t>
    </dgm:pt>
    <dgm:pt modelId="{48768D5D-0F5B-4EEA-832D-9B7E23435602}" type="pres">
      <dgm:prSet presAssocID="{EB43AAD0-666F-4F6A-B4D2-7B7BCC32769B}" presName="childText" presStyleLbl="revTx" presStyleIdx="1" presStyleCnt="2">
        <dgm:presLayoutVars>
          <dgm:bulletEnabled val="1"/>
        </dgm:presLayoutVars>
      </dgm:prSet>
      <dgm:spPr/>
      <dgm:t>
        <a:bodyPr/>
        <a:lstStyle/>
        <a:p>
          <a:endParaRPr lang="ru-RU"/>
        </a:p>
      </dgm:t>
    </dgm:pt>
    <dgm:pt modelId="{0BBBBB62-B207-4C01-8300-BAA3C5845CD3}" type="pres">
      <dgm:prSet presAssocID="{28C52866-2FC3-419B-9D29-88E2E4D7B19B}" presName="parentText" presStyleLbl="node1" presStyleIdx="2" presStyleCnt="4" custLinFactY="-58830" custLinFactNeighborY="-100000">
        <dgm:presLayoutVars>
          <dgm:chMax val="0"/>
          <dgm:bulletEnabled val="1"/>
        </dgm:presLayoutVars>
      </dgm:prSet>
      <dgm:spPr/>
      <dgm:t>
        <a:bodyPr/>
        <a:lstStyle/>
        <a:p>
          <a:endParaRPr lang="ru-RU"/>
        </a:p>
      </dgm:t>
    </dgm:pt>
    <dgm:pt modelId="{EB4744F5-CC88-41EC-9755-2471ABF3D1D2}" type="pres">
      <dgm:prSet presAssocID="{D0BD9F90-1127-4F18-9D18-6B4716629582}" presName="spacer" presStyleCnt="0"/>
      <dgm:spPr/>
    </dgm:pt>
    <dgm:pt modelId="{70EDB607-E54B-45EA-B340-377BCEF3277B}" type="pres">
      <dgm:prSet presAssocID="{72333E73-CED4-4E25-9987-2608769FBE1A}" presName="parentText" presStyleLbl="node1" presStyleIdx="3" presStyleCnt="4" custLinFactY="-71357" custLinFactNeighborY="-100000">
        <dgm:presLayoutVars>
          <dgm:chMax val="0"/>
          <dgm:bulletEnabled val="1"/>
        </dgm:presLayoutVars>
      </dgm:prSet>
      <dgm:spPr/>
      <dgm:t>
        <a:bodyPr/>
        <a:lstStyle/>
        <a:p>
          <a:endParaRPr lang="ru-RU"/>
        </a:p>
      </dgm:t>
    </dgm:pt>
  </dgm:ptLst>
  <dgm:cxnLst>
    <dgm:cxn modelId="{81ABC6E5-D06E-46B6-A4B3-8E9DB30B683C}" srcId="{EB43AAD0-666F-4F6A-B4D2-7B7BCC32769B}" destId="{6042E935-7913-47AC-9C03-3E09B62E4B49}" srcOrd="0" destOrd="0" parTransId="{A5D7DEF4-480D-4822-BCD7-47691D2CFE7D}" sibTransId="{094AFC7B-3705-4897-A23A-AF68F5727376}"/>
    <dgm:cxn modelId="{A9395637-C439-4CCB-BD51-33B1BDCC57FA}" type="presOf" srcId="{72333E73-CED4-4E25-9987-2608769FBE1A}" destId="{70EDB607-E54B-45EA-B340-377BCEF3277B}" srcOrd="0" destOrd="0" presId="urn:microsoft.com/office/officeart/2005/8/layout/vList2"/>
    <dgm:cxn modelId="{2643DC60-8F41-4508-9441-06B843B2210B}" srcId="{F7852483-FEE8-4A36-AB3E-188C1C48FC53}" destId="{72333E73-CED4-4E25-9987-2608769FBE1A}" srcOrd="3" destOrd="0" parTransId="{05C8D2A5-A547-4316-9A6C-98EE750913AC}" sibTransId="{BB123FB3-93BE-4199-8EA8-B5734C753B5D}"/>
    <dgm:cxn modelId="{9D6B1AC9-86CA-4C95-9C3D-1841EAEECD8F}" type="presOf" srcId="{6042E935-7913-47AC-9C03-3E09B62E4B49}" destId="{48768D5D-0F5B-4EEA-832D-9B7E23435602}" srcOrd="0" destOrd="0" presId="urn:microsoft.com/office/officeart/2005/8/layout/vList2"/>
    <dgm:cxn modelId="{AA57DB57-7A75-4473-8771-1C662DC4AABC}" srcId="{32A1136C-C554-42FC-A699-99762DFB4506}" destId="{CED30C49-DAED-417E-A2B6-C1E55EF8B70A}" srcOrd="0" destOrd="0" parTransId="{78A54B82-7724-4972-9C8F-12496C62D214}" sibTransId="{296D567F-38A3-49F0-9769-AD007128DE20}"/>
    <dgm:cxn modelId="{EABD3A55-57F2-4A53-AAD7-83F23611D50B}" type="presOf" srcId="{CED30C49-DAED-417E-A2B6-C1E55EF8B70A}" destId="{59DDD68E-7F14-48F2-A7E3-B40225057D8A}" srcOrd="0" destOrd="0" presId="urn:microsoft.com/office/officeart/2005/8/layout/vList2"/>
    <dgm:cxn modelId="{11AA8175-B7A3-4EA7-97A9-B4ED2CB8B4DB}" srcId="{F7852483-FEE8-4A36-AB3E-188C1C48FC53}" destId="{EB43AAD0-666F-4F6A-B4D2-7B7BCC32769B}" srcOrd="1" destOrd="0" parTransId="{F17EC2FD-CB5E-4F41-B36D-3AE01106860C}" sibTransId="{EFF5C8D0-068E-4599-9CE7-9C654FC42FBA}"/>
    <dgm:cxn modelId="{633FD2A4-EAEC-4E5B-86AB-6ED50EDF9351}" type="presOf" srcId="{28C52866-2FC3-419B-9D29-88E2E4D7B19B}" destId="{0BBBBB62-B207-4C01-8300-BAA3C5845CD3}" srcOrd="0" destOrd="0" presId="urn:microsoft.com/office/officeart/2005/8/layout/vList2"/>
    <dgm:cxn modelId="{FBE26A05-A45B-45F2-BDE4-E2393BA25A04}" type="presOf" srcId="{EB43AAD0-666F-4F6A-B4D2-7B7BCC32769B}" destId="{09CA0E9C-95D7-4CE1-B30A-C87866D1AE81}" srcOrd="0" destOrd="0" presId="urn:microsoft.com/office/officeart/2005/8/layout/vList2"/>
    <dgm:cxn modelId="{C9B58FF8-4F61-4E2A-8E91-F54837F0B50C}" type="presOf" srcId="{F7852483-FEE8-4A36-AB3E-188C1C48FC53}" destId="{5DD605F2-4673-485F-9291-4E41B3C6D0A9}" srcOrd="0" destOrd="0" presId="urn:microsoft.com/office/officeart/2005/8/layout/vList2"/>
    <dgm:cxn modelId="{84DB15A3-D4E0-4272-A838-7472E8BC3ECA}" srcId="{F7852483-FEE8-4A36-AB3E-188C1C48FC53}" destId="{28C52866-2FC3-419B-9D29-88E2E4D7B19B}" srcOrd="2" destOrd="0" parTransId="{A5D6C465-D12B-4605-8FDF-32ADDEDD9219}" sibTransId="{D0BD9F90-1127-4F18-9D18-6B4716629582}"/>
    <dgm:cxn modelId="{84856927-B6B3-4470-A59C-2E6559779BB1}" type="presOf" srcId="{32A1136C-C554-42FC-A699-99762DFB4506}" destId="{9A9500BD-5448-4AA9-B409-659BC4FCF8F7}" srcOrd="0" destOrd="0" presId="urn:microsoft.com/office/officeart/2005/8/layout/vList2"/>
    <dgm:cxn modelId="{F08B2085-7B7A-4C5B-9E76-7E8B379B882F}" srcId="{F7852483-FEE8-4A36-AB3E-188C1C48FC53}" destId="{32A1136C-C554-42FC-A699-99762DFB4506}" srcOrd="0" destOrd="0" parTransId="{5F12DC17-3ABD-4173-992C-716D5ADC4BDE}" sibTransId="{DA42503F-370C-4DFC-8C7E-6751ED54DBC3}"/>
    <dgm:cxn modelId="{AA59BAC5-8326-44C7-837E-BEE985C71D39}" type="presParOf" srcId="{5DD605F2-4673-485F-9291-4E41B3C6D0A9}" destId="{9A9500BD-5448-4AA9-B409-659BC4FCF8F7}" srcOrd="0" destOrd="0" presId="urn:microsoft.com/office/officeart/2005/8/layout/vList2"/>
    <dgm:cxn modelId="{B81D4EA9-0ED2-4C6B-A030-576BEA96B3D8}" type="presParOf" srcId="{5DD605F2-4673-485F-9291-4E41B3C6D0A9}" destId="{59DDD68E-7F14-48F2-A7E3-B40225057D8A}" srcOrd="1" destOrd="0" presId="urn:microsoft.com/office/officeart/2005/8/layout/vList2"/>
    <dgm:cxn modelId="{C544DBDE-6CBE-4838-B081-2A9293E34A34}" type="presParOf" srcId="{5DD605F2-4673-485F-9291-4E41B3C6D0A9}" destId="{09CA0E9C-95D7-4CE1-B30A-C87866D1AE81}" srcOrd="2" destOrd="0" presId="urn:microsoft.com/office/officeart/2005/8/layout/vList2"/>
    <dgm:cxn modelId="{CD50F31E-94E2-44D9-88A4-EB8FF3FD9133}" type="presParOf" srcId="{5DD605F2-4673-485F-9291-4E41B3C6D0A9}" destId="{48768D5D-0F5B-4EEA-832D-9B7E23435602}" srcOrd="3" destOrd="0" presId="urn:microsoft.com/office/officeart/2005/8/layout/vList2"/>
    <dgm:cxn modelId="{E878506F-C10F-4DF7-8374-DF6ECA574B2C}" type="presParOf" srcId="{5DD605F2-4673-485F-9291-4E41B3C6D0A9}" destId="{0BBBBB62-B207-4C01-8300-BAA3C5845CD3}" srcOrd="4" destOrd="0" presId="urn:microsoft.com/office/officeart/2005/8/layout/vList2"/>
    <dgm:cxn modelId="{508ED839-0B90-4778-B566-5DEE367203FE}" type="presParOf" srcId="{5DD605F2-4673-485F-9291-4E41B3C6D0A9}" destId="{EB4744F5-CC88-41EC-9755-2471ABF3D1D2}" srcOrd="5" destOrd="0" presId="urn:microsoft.com/office/officeart/2005/8/layout/vList2"/>
    <dgm:cxn modelId="{2070E060-56D6-4BF4-8713-755EF128672C}" type="presParOf" srcId="{5DD605F2-4673-485F-9291-4E41B3C6D0A9}" destId="{70EDB607-E54B-45EA-B340-377BCEF3277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Неразличение источников </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r>
            <a:rPr lang="ru-RU" sz="2000" b="1" dirty="0">
              <a:solidFill>
                <a:srgbClr val="FF0000"/>
              </a:solidFill>
            </a:rPr>
            <a:t>Работа с множественным электронным и печатным текстом</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3474" custLinFactNeighborY="-52110"/>
      <dgm:spPr/>
    </dgm:pt>
    <dgm:pt modelId="{DA3A8790-F245-4B15-BBCD-A81F6A41AF32}" type="pres">
      <dgm:prSet presAssocID="{B56A580A-0429-4CCD-80DF-A5DED3747FD3}" presName="downArrow" presStyleLbl="node1" presStyleIdx="0" presStyleCnt="2" custScaleX="22092" custScaleY="62273"/>
      <dgm:spPr/>
    </dgm:pt>
    <dgm:pt modelId="{71805E27-43A3-4692-B29B-B09F17E0951C}" type="pres">
      <dgm:prSet presAssocID="{B56A580A-0429-4CCD-80DF-A5DED3747FD3}" presName="downArrowText" presStyleLbl="revTx" presStyleIdx="0" presStyleCnt="2" custScaleX="267975">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5771" custScaleY="68985" custLinFactNeighborX="57900" custLinFactNeighborY="-48266"/>
      <dgm:spPr/>
    </dgm:pt>
    <dgm:pt modelId="{26064292-F830-4320-9872-6E3BB570585F}" type="pres">
      <dgm:prSet presAssocID="{258D9CC4-E2CA-4170-B552-0494818A9760}" presName="upArrowText" presStyleLbl="revTx" presStyleIdx="1" presStyleCnt="2" custScaleX="312500" custLinFactNeighborX="29674" custLinFactNeighborY="-47731">
        <dgm:presLayoutVars>
          <dgm:bulletEnabled val="1"/>
        </dgm:presLayoutVars>
      </dgm:prSet>
      <dgm:spPr/>
      <dgm:t>
        <a:bodyPr/>
        <a:lstStyle/>
        <a:p>
          <a:endParaRPr lang="ru-RU"/>
        </a:p>
      </dgm:t>
    </dgm:pt>
  </dgm:ptLst>
  <dgm:cxnLst>
    <dgm:cxn modelId="{08E320CA-B1E5-48CF-B5CF-B4BFCBC79569}" srcId="{BFCE2EAE-9A59-4AFF-9139-43A20198746F}" destId="{258D9CC4-E2CA-4170-B552-0494818A9760}" srcOrd="1" destOrd="0" parTransId="{0CDB23F8-E01A-46D2-9D3F-B84274168441}" sibTransId="{1C5E4E6F-A7A0-4881-AFE3-8E45607A5981}"/>
    <dgm:cxn modelId="{37BEA840-7689-4703-B0C4-F9BA6AE60571}" type="presOf" srcId="{BFCE2EAE-9A59-4AFF-9139-43A20198746F}" destId="{24CEC3E6-A984-4FA6-8466-91E3DE2F107A}" srcOrd="0" destOrd="0" presId="urn:microsoft.com/office/officeart/2005/8/layout/arrow3"/>
    <dgm:cxn modelId="{9175EF91-9027-4B94-A5FA-9DEAF4BD8766}" type="presOf" srcId="{258D9CC4-E2CA-4170-B552-0494818A9760}" destId="{26064292-F830-4320-9872-6E3BB570585F}" srcOrd="0" destOrd="0" presId="urn:microsoft.com/office/officeart/2005/8/layout/arrow3"/>
    <dgm:cxn modelId="{E20FF3B7-B0E5-4AEE-BF26-7BAA767DC56A}" type="presOf" srcId="{B56A580A-0429-4CCD-80DF-A5DED3747FD3}" destId="{71805E27-43A3-4692-B29B-B09F17E0951C}"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69C13CB2-3D83-4809-807D-FCDCDF8FE4AF}" type="presParOf" srcId="{24CEC3E6-A984-4FA6-8466-91E3DE2F107A}" destId="{5932C604-D115-46ED-8954-07EE9091DD92}" srcOrd="0" destOrd="0" presId="urn:microsoft.com/office/officeart/2005/8/layout/arrow3"/>
    <dgm:cxn modelId="{FFA9E45A-E7E1-4C72-9155-E5506878ABCC}" type="presParOf" srcId="{24CEC3E6-A984-4FA6-8466-91E3DE2F107A}" destId="{DA3A8790-F245-4B15-BBCD-A81F6A41AF32}" srcOrd="1" destOrd="0" presId="urn:microsoft.com/office/officeart/2005/8/layout/arrow3"/>
    <dgm:cxn modelId="{FA24CD18-C21C-462A-8362-567EC124936D}" type="presParOf" srcId="{24CEC3E6-A984-4FA6-8466-91E3DE2F107A}" destId="{71805E27-43A3-4692-B29B-B09F17E0951C}" srcOrd="2" destOrd="0" presId="urn:microsoft.com/office/officeart/2005/8/layout/arrow3"/>
    <dgm:cxn modelId="{EE9DCD1E-B95C-4C6E-9553-1399858BA428}" type="presParOf" srcId="{24CEC3E6-A984-4FA6-8466-91E3DE2F107A}" destId="{D65E6BD9-2FA5-4014-A04E-3B7A3A754956}" srcOrd="3" destOrd="0" presId="urn:microsoft.com/office/officeart/2005/8/layout/arrow3"/>
    <dgm:cxn modelId="{FF57F9F5-E295-4160-BA59-BA07C4787AB8}"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Следование стереотипам</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r>
            <a:rPr lang="ru-RU" sz="2200" b="1" dirty="0">
              <a:solidFill>
                <a:srgbClr val="FF0000"/>
              </a:solidFill>
            </a:rPr>
            <a:t>Работа </a:t>
          </a:r>
        </a:p>
        <a:p>
          <a:r>
            <a:rPr lang="ru-RU" sz="2200" b="1" dirty="0">
              <a:solidFill>
                <a:srgbClr val="FF0000"/>
              </a:solidFill>
            </a:rPr>
            <a:t>с текстами, в которых представлены различные точки зрения на проблему</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2526" custLinFactNeighborY="-51850"/>
      <dgm:spPr/>
    </dgm:pt>
    <dgm:pt modelId="{DA3A8790-F245-4B15-BBCD-A81F6A41AF32}" type="pres">
      <dgm:prSet presAssocID="{B56A580A-0429-4CCD-80DF-A5DED3747FD3}" presName="downArrow" presStyleLbl="node1" presStyleIdx="0" presStyleCnt="2" custScaleX="24603" custScaleY="47438"/>
      <dgm:spPr/>
    </dgm:pt>
    <dgm:pt modelId="{71805E27-43A3-4692-B29B-B09F17E0951C}" type="pres">
      <dgm:prSet presAssocID="{B56A580A-0429-4CCD-80DF-A5DED3747FD3}" presName="downArrowText" presStyleLbl="revTx" presStyleIdx="0" presStyleCnt="2" custScaleX="267975">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5685" custScaleY="58756" custLinFactNeighborX="36054" custLinFactNeighborY="-62441"/>
      <dgm:spPr/>
    </dgm:pt>
    <dgm:pt modelId="{26064292-F830-4320-9872-6E3BB570585F}" type="pres">
      <dgm:prSet presAssocID="{258D9CC4-E2CA-4170-B552-0494818A9760}" presName="upArrowText" presStyleLbl="revTx" presStyleIdx="1" presStyleCnt="2" custScaleX="312500" custScaleY="113857" custLinFactNeighborX="53625" custLinFactNeighborY="-9298">
        <dgm:presLayoutVars>
          <dgm:bulletEnabled val="1"/>
        </dgm:presLayoutVars>
      </dgm:prSet>
      <dgm:spPr/>
      <dgm:t>
        <a:bodyPr/>
        <a:lstStyle/>
        <a:p>
          <a:endParaRPr lang="ru-RU"/>
        </a:p>
      </dgm:t>
    </dgm:pt>
  </dgm:ptLst>
  <dgm:cxnLst>
    <dgm:cxn modelId="{08E320CA-B1E5-48CF-B5CF-B4BFCBC79569}" srcId="{BFCE2EAE-9A59-4AFF-9139-43A20198746F}" destId="{258D9CC4-E2CA-4170-B552-0494818A9760}" srcOrd="1" destOrd="0" parTransId="{0CDB23F8-E01A-46D2-9D3F-B84274168441}" sibTransId="{1C5E4E6F-A7A0-4881-AFE3-8E45607A5981}"/>
    <dgm:cxn modelId="{EAF3DBD3-6D19-4280-907E-F4F10DEF5554}" type="presOf" srcId="{B56A580A-0429-4CCD-80DF-A5DED3747FD3}" destId="{71805E27-43A3-4692-B29B-B09F17E0951C}" srcOrd="0" destOrd="0" presId="urn:microsoft.com/office/officeart/2005/8/layout/arrow3"/>
    <dgm:cxn modelId="{637AA8B8-489A-4D25-9443-5BB2523C9F00}" type="presOf" srcId="{BFCE2EAE-9A59-4AFF-9139-43A20198746F}" destId="{24CEC3E6-A984-4FA6-8466-91E3DE2F107A}" srcOrd="0" destOrd="0" presId="urn:microsoft.com/office/officeart/2005/8/layout/arrow3"/>
    <dgm:cxn modelId="{0B139B7F-D4E4-49ED-847D-2FFE577BEFF8}" type="presOf" srcId="{258D9CC4-E2CA-4170-B552-0494818A9760}" destId="{26064292-F830-4320-9872-6E3BB570585F}"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6281CB52-DA82-4B83-8B25-6B126DFC852C}" type="presParOf" srcId="{24CEC3E6-A984-4FA6-8466-91E3DE2F107A}" destId="{5932C604-D115-46ED-8954-07EE9091DD92}" srcOrd="0" destOrd="0" presId="urn:microsoft.com/office/officeart/2005/8/layout/arrow3"/>
    <dgm:cxn modelId="{622C5588-E2FE-459D-820A-E7B09C778BF7}" type="presParOf" srcId="{24CEC3E6-A984-4FA6-8466-91E3DE2F107A}" destId="{DA3A8790-F245-4B15-BBCD-A81F6A41AF32}" srcOrd="1" destOrd="0" presId="urn:microsoft.com/office/officeart/2005/8/layout/arrow3"/>
    <dgm:cxn modelId="{3CDC5CE3-4725-4923-A547-AE4F9E2D5728}" type="presParOf" srcId="{24CEC3E6-A984-4FA6-8466-91E3DE2F107A}" destId="{71805E27-43A3-4692-B29B-B09F17E0951C}" srcOrd="2" destOrd="0" presId="urn:microsoft.com/office/officeart/2005/8/layout/arrow3"/>
    <dgm:cxn modelId="{CCF6AEAC-3881-4E21-BDC7-FACCA115A4DE}" type="presParOf" srcId="{24CEC3E6-A984-4FA6-8466-91E3DE2F107A}" destId="{D65E6BD9-2FA5-4014-A04E-3B7A3A754956}" srcOrd="3" destOrd="0" presId="urn:microsoft.com/office/officeart/2005/8/layout/arrow3"/>
    <dgm:cxn modelId="{D6D419F1-6BF4-4B3E-A8C1-3EEFE0002B49}"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«Потеря» границ вопроса</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pPr>
            <a:spcAft>
              <a:spcPts val="0"/>
            </a:spcAft>
          </a:pPr>
          <a:r>
            <a:rPr lang="ru-RU" sz="2000" b="1" dirty="0">
              <a:solidFill>
                <a:srgbClr val="FF0000"/>
              </a:solidFill>
            </a:rPr>
            <a:t>Задания на </a:t>
          </a:r>
          <a:r>
            <a:rPr lang="ru-RU" sz="2000" b="1" dirty="0" err="1">
              <a:solidFill>
                <a:srgbClr val="FF0000"/>
              </a:solidFill>
            </a:rPr>
            <a:t>переформулирование</a:t>
          </a:r>
          <a:r>
            <a:rPr lang="ru-RU" sz="2000" b="1" dirty="0">
              <a:solidFill>
                <a:srgbClr val="FF0000"/>
              </a:solidFill>
            </a:rPr>
            <a:t> вопросов и их анализ</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5558" custLinFactNeighborY="-54166"/>
      <dgm:spPr/>
    </dgm:pt>
    <dgm:pt modelId="{DA3A8790-F245-4B15-BBCD-A81F6A41AF32}" type="pres">
      <dgm:prSet presAssocID="{B56A580A-0429-4CCD-80DF-A5DED3747FD3}" presName="downArrow" presStyleLbl="node1" presStyleIdx="0" presStyleCnt="2" custScaleX="17118" custScaleY="58565"/>
      <dgm:spPr/>
    </dgm:pt>
    <dgm:pt modelId="{71805E27-43A3-4692-B29B-B09F17E0951C}" type="pres">
      <dgm:prSet presAssocID="{B56A580A-0429-4CCD-80DF-A5DED3747FD3}" presName="downArrowText" presStyleLbl="revTx" presStyleIdx="0" presStyleCnt="2" custScaleX="213159" custScaleY="39066">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0129" custScaleY="69908" custLinFactNeighborX="66037" custLinFactNeighborY="-50926"/>
      <dgm:spPr/>
    </dgm:pt>
    <dgm:pt modelId="{26064292-F830-4320-9872-6E3BB570585F}" type="pres">
      <dgm:prSet presAssocID="{258D9CC4-E2CA-4170-B552-0494818A9760}" presName="upArrowText" presStyleLbl="revTx" presStyleIdx="1" presStyleCnt="2" custScaleX="312500" custLinFactNeighborX="39437" custLinFactNeighborY="-45099">
        <dgm:presLayoutVars>
          <dgm:bulletEnabled val="1"/>
        </dgm:presLayoutVars>
      </dgm:prSet>
      <dgm:spPr/>
      <dgm:t>
        <a:bodyPr/>
        <a:lstStyle/>
        <a:p>
          <a:endParaRPr lang="ru-RU"/>
        </a:p>
      </dgm:t>
    </dgm:pt>
  </dgm:ptLst>
  <dgm:cxnLst>
    <dgm:cxn modelId="{08E320CA-B1E5-48CF-B5CF-B4BFCBC79569}" srcId="{BFCE2EAE-9A59-4AFF-9139-43A20198746F}" destId="{258D9CC4-E2CA-4170-B552-0494818A9760}" srcOrd="1" destOrd="0" parTransId="{0CDB23F8-E01A-46D2-9D3F-B84274168441}" sibTransId="{1C5E4E6F-A7A0-4881-AFE3-8E45607A5981}"/>
    <dgm:cxn modelId="{F68840F6-E1AA-4710-803F-9F3E9EDC93CF}" type="presOf" srcId="{B56A580A-0429-4CCD-80DF-A5DED3747FD3}" destId="{71805E27-43A3-4692-B29B-B09F17E0951C}" srcOrd="0" destOrd="0" presId="urn:microsoft.com/office/officeart/2005/8/layout/arrow3"/>
    <dgm:cxn modelId="{12203C05-2474-4DC4-AA2A-8E2243141063}" type="presOf" srcId="{BFCE2EAE-9A59-4AFF-9139-43A20198746F}" destId="{24CEC3E6-A984-4FA6-8466-91E3DE2F107A}"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965493C7-F118-4AD4-9C5F-017C9E15A842}" type="presOf" srcId="{258D9CC4-E2CA-4170-B552-0494818A9760}" destId="{26064292-F830-4320-9872-6E3BB570585F}" srcOrd="0" destOrd="0" presId="urn:microsoft.com/office/officeart/2005/8/layout/arrow3"/>
    <dgm:cxn modelId="{EBD80313-49EA-4DD2-B49D-2EF5715F5511}" type="presParOf" srcId="{24CEC3E6-A984-4FA6-8466-91E3DE2F107A}" destId="{5932C604-D115-46ED-8954-07EE9091DD92}" srcOrd="0" destOrd="0" presId="urn:microsoft.com/office/officeart/2005/8/layout/arrow3"/>
    <dgm:cxn modelId="{21837D59-440A-4F46-862E-299D92C89F24}" type="presParOf" srcId="{24CEC3E6-A984-4FA6-8466-91E3DE2F107A}" destId="{DA3A8790-F245-4B15-BBCD-A81F6A41AF32}" srcOrd="1" destOrd="0" presId="urn:microsoft.com/office/officeart/2005/8/layout/arrow3"/>
    <dgm:cxn modelId="{7EDFCC02-2914-4334-BFD9-17449BFD17E9}" type="presParOf" srcId="{24CEC3E6-A984-4FA6-8466-91E3DE2F107A}" destId="{71805E27-43A3-4692-B29B-B09F17E0951C}" srcOrd="2" destOrd="0" presId="urn:microsoft.com/office/officeart/2005/8/layout/arrow3"/>
    <dgm:cxn modelId="{5E8538B8-11E2-48F0-B2A6-325649F9F272}" type="presParOf" srcId="{24CEC3E6-A984-4FA6-8466-91E3DE2F107A}" destId="{D65E6BD9-2FA5-4014-A04E-3B7A3A754956}" srcOrd="3" destOrd="0" presId="urn:microsoft.com/office/officeart/2005/8/layout/arrow3"/>
    <dgm:cxn modelId="{1917AECF-B251-404F-A345-16865D9EE811}"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CE2EAE-9A59-4AFF-9139-43A20198746F}"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ru-RU"/>
        </a:p>
      </dgm:t>
    </dgm:pt>
    <dgm:pt modelId="{B56A580A-0429-4CCD-80DF-A5DED3747FD3}">
      <dgm:prSet phldrT="[Текст]" custT="1"/>
      <dgm:spPr/>
      <dgm:t>
        <a:bodyPr/>
        <a:lstStyle/>
        <a:p>
          <a:r>
            <a:rPr lang="ru-RU" sz="2000" b="1" dirty="0"/>
            <a:t>Сосредоточение на более явном элементе вопроса</a:t>
          </a:r>
          <a:endParaRPr lang="ru-RU" sz="2000" dirty="0"/>
        </a:p>
      </dgm:t>
    </dgm:pt>
    <dgm:pt modelId="{9B6D76F0-FFA3-4E29-8DB3-1FA7245E7C28}" type="parTrans" cxnId="{90180D3E-6B3B-4586-9A09-D49056F49A1C}">
      <dgm:prSet/>
      <dgm:spPr/>
      <dgm:t>
        <a:bodyPr/>
        <a:lstStyle/>
        <a:p>
          <a:endParaRPr lang="ru-RU"/>
        </a:p>
      </dgm:t>
    </dgm:pt>
    <dgm:pt modelId="{174538BE-89BA-43F5-9C1A-26F1D9245DCA}" type="sibTrans" cxnId="{90180D3E-6B3B-4586-9A09-D49056F49A1C}">
      <dgm:prSet/>
      <dgm:spPr/>
      <dgm:t>
        <a:bodyPr/>
        <a:lstStyle/>
        <a:p>
          <a:endParaRPr lang="ru-RU"/>
        </a:p>
      </dgm:t>
    </dgm:pt>
    <dgm:pt modelId="{258D9CC4-E2CA-4170-B552-0494818A9760}">
      <dgm:prSet phldrT="[Текст]" custT="1"/>
      <dgm:spPr/>
      <dgm:t>
        <a:bodyPr/>
        <a:lstStyle/>
        <a:p>
          <a:r>
            <a:rPr lang="ru-RU" sz="2000" b="1" dirty="0">
              <a:solidFill>
                <a:srgbClr val="FF0000"/>
              </a:solidFill>
            </a:rPr>
            <a:t>Задания с текстом, где требуется извлечь несколько элементов информации</a:t>
          </a:r>
        </a:p>
      </dgm:t>
    </dgm:pt>
    <dgm:pt modelId="{0CDB23F8-E01A-46D2-9D3F-B84274168441}" type="parTrans" cxnId="{08E320CA-B1E5-48CF-B5CF-B4BFCBC79569}">
      <dgm:prSet/>
      <dgm:spPr/>
      <dgm:t>
        <a:bodyPr/>
        <a:lstStyle/>
        <a:p>
          <a:endParaRPr lang="ru-RU"/>
        </a:p>
      </dgm:t>
    </dgm:pt>
    <dgm:pt modelId="{1C5E4E6F-A7A0-4881-AFE3-8E45607A5981}" type="sibTrans" cxnId="{08E320CA-B1E5-48CF-B5CF-B4BFCBC79569}">
      <dgm:prSet/>
      <dgm:spPr/>
      <dgm:t>
        <a:bodyPr/>
        <a:lstStyle/>
        <a:p>
          <a:endParaRPr lang="ru-RU"/>
        </a:p>
      </dgm:t>
    </dgm:pt>
    <dgm:pt modelId="{24CEC3E6-A984-4FA6-8466-91E3DE2F107A}" type="pres">
      <dgm:prSet presAssocID="{BFCE2EAE-9A59-4AFF-9139-43A20198746F}" presName="compositeShape" presStyleCnt="0">
        <dgm:presLayoutVars>
          <dgm:chMax val="2"/>
          <dgm:dir/>
          <dgm:resizeHandles val="exact"/>
        </dgm:presLayoutVars>
      </dgm:prSet>
      <dgm:spPr/>
      <dgm:t>
        <a:bodyPr/>
        <a:lstStyle/>
        <a:p>
          <a:endParaRPr lang="ru-RU"/>
        </a:p>
      </dgm:t>
    </dgm:pt>
    <dgm:pt modelId="{5932C604-D115-46ED-8954-07EE9091DD92}" type="pres">
      <dgm:prSet presAssocID="{BFCE2EAE-9A59-4AFF-9139-43A20198746F}" presName="divider" presStyleLbl="fgShp" presStyleIdx="0" presStyleCnt="1" custLinFactNeighborX="2316" custLinFactNeighborY="-39285"/>
      <dgm:spPr/>
    </dgm:pt>
    <dgm:pt modelId="{DA3A8790-F245-4B15-BBCD-A81F6A41AF32}" type="pres">
      <dgm:prSet presAssocID="{B56A580A-0429-4CCD-80DF-A5DED3747FD3}" presName="downArrow" presStyleLbl="node1" presStyleIdx="0" presStyleCnt="2" custScaleX="22264" custScaleY="62622" custLinFactNeighborX="-13995" custLinFactNeighborY="12957"/>
      <dgm:spPr/>
    </dgm:pt>
    <dgm:pt modelId="{71805E27-43A3-4692-B29B-B09F17E0951C}" type="pres">
      <dgm:prSet presAssocID="{B56A580A-0429-4CCD-80DF-A5DED3747FD3}" presName="downArrowText" presStyleLbl="revTx" presStyleIdx="0" presStyleCnt="2" custScaleX="285684" custScaleY="99071" custLinFactNeighborX="-6196" custLinFactNeighborY="6133">
        <dgm:presLayoutVars>
          <dgm:bulletEnabled val="1"/>
        </dgm:presLayoutVars>
      </dgm:prSet>
      <dgm:spPr/>
      <dgm:t>
        <a:bodyPr/>
        <a:lstStyle/>
        <a:p>
          <a:endParaRPr lang="ru-RU"/>
        </a:p>
      </dgm:t>
    </dgm:pt>
    <dgm:pt modelId="{D65E6BD9-2FA5-4014-A04E-3B7A3A754956}" type="pres">
      <dgm:prSet presAssocID="{258D9CC4-E2CA-4170-B552-0494818A9760}" presName="upArrow" presStyleLbl="node1" presStyleIdx="1" presStyleCnt="2" custScaleX="24399" custScaleY="69083" custLinFactNeighborX="53887" custLinFactNeighborY="-33996"/>
      <dgm:spPr/>
    </dgm:pt>
    <dgm:pt modelId="{26064292-F830-4320-9872-6E3BB570585F}" type="pres">
      <dgm:prSet presAssocID="{258D9CC4-E2CA-4170-B552-0494818A9760}" presName="upArrowText" presStyleLbl="revTx" presStyleIdx="1" presStyleCnt="2" custScaleX="312500" custLinFactNeighborX="27576" custLinFactNeighborY="-19081">
        <dgm:presLayoutVars>
          <dgm:bulletEnabled val="1"/>
        </dgm:presLayoutVars>
      </dgm:prSet>
      <dgm:spPr/>
      <dgm:t>
        <a:bodyPr/>
        <a:lstStyle/>
        <a:p>
          <a:endParaRPr lang="ru-RU"/>
        </a:p>
      </dgm:t>
    </dgm:pt>
  </dgm:ptLst>
  <dgm:cxnLst>
    <dgm:cxn modelId="{08E320CA-B1E5-48CF-B5CF-B4BFCBC79569}" srcId="{BFCE2EAE-9A59-4AFF-9139-43A20198746F}" destId="{258D9CC4-E2CA-4170-B552-0494818A9760}" srcOrd="1" destOrd="0" parTransId="{0CDB23F8-E01A-46D2-9D3F-B84274168441}" sibTransId="{1C5E4E6F-A7A0-4881-AFE3-8E45607A5981}"/>
    <dgm:cxn modelId="{E0701271-230E-4B16-A397-C1C32A407201}" type="presOf" srcId="{B56A580A-0429-4CCD-80DF-A5DED3747FD3}" destId="{71805E27-43A3-4692-B29B-B09F17E0951C}" srcOrd="0" destOrd="0" presId="urn:microsoft.com/office/officeart/2005/8/layout/arrow3"/>
    <dgm:cxn modelId="{2023E3C6-D72E-4CBE-8F0C-DEBA9BC91E4C}" type="presOf" srcId="{BFCE2EAE-9A59-4AFF-9139-43A20198746F}" destId="{24CEC3E6-A984-4FA6-8466-91E3DE2F107A}" srcOrd="0" destOrd="0" presId="urn:microsoft.com/office/officeart/2005/8/layout/arrow3"/>
    <dgm:cxn modelId="{50E694D2-671F-4830-977F-E781361C8D07}" type="presOf" srcId="{258D9CC4-E2CA-4170-B552-0494818A9760}" destId="{26064292-F830-4320-9872-6E3BB570585F}" srcOrd="0" destOrd="0" presId="urn:microsoft.com/office/officeart/2005/8/layout/arrow3"/>
    <dgm:cxn modelId="{90180D3E-6B3B-4586-9A09-D49056F49A1C}" srcId="{BFCE2EAE-9A59-4AFF-9139-43A20198746F}" destId="{B56A580A-0429-4CCD-80DF-A5DED3747FD3}" srcOrd="0" destOrd="0" parTransId="{9B6D76F0-FFA3-4E29-8DB3-1FA7245E7C28}" sibTransId="{174538BE-89BA-43F5-9C1A-26F1D9245DCA}"/>
    <dgm:cxn modelId="{AB0F295A-74FE-4864-A08C-5BE00242EE66}" type="presParOf" srcId="{24CEC3E6-A984-4FA6-8466-91E3DE2F107A}" destId="{5932C604-D115-46ED-8954-07EE9091DD92}" srcOrd="0" destOrd="0" presId="urn:microsoft.com/office/officeart/2005/8/layout/arrow3"/>
    <dgm:cxn modelId="{1C0E0088-2B41-40B6-A8D9-5DE10FEBE42F}" type="presParOf" srcId="{24CEC3E6-A984-4FA6-8466-91E3DE2F107A}" destId="{DA3A8790-F245-4B15-BBCD-A81F6A41AF32}" srcOrd="1" destOrd="0" presId="urn:microsoft.com/office/officeart/2005/8/layout/arrow3"/>
    <dgm:cxn modelId="{1AEDF112-8D2C-404E-8EEE-6D910E3428B3}" type="presParOf" srcId="{24CEC3E6-A984-4FA6-8466-91E3DE2F107A}" destId="{71805E27-43A3-4692-B29B-B09F17E0951C}" srcOrd="2" destOrd="0" presId="urn:microsoft.com/office/officeart/2005/8/layout/arrow3"/>
    <dgm:cxn modelId="{9749D00B-C03B-4B77-96E6-C54F36CE840A}" type="presParOf" srcId="{24CEC3E6-A984-4FA6-8466-91E3DE2F107A}" destId="{D65E6BD9-2FA5-4014-A04E-3B7A3A754956}" srcOrd="3" destOrd="0" presId="urn:microsoft.com/office/officeart/2005/8/layout/arrow3"/>
    <dgm:cxn modelId="{77475FDC-F5B5-4064-A815-732074ECAED5}" type="presParOf" srcId="{24CEC3E6-A984-4FA6-8466-91E3DE2F107A}" destId="{26064292-F830-4320-9872-6E3BB570585F}" srcOrd="4" destOrd="0" presId="urn:microsoft.com/office/officeart/2005/8/layout/arrow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E00EB0-C184-4B7D-8E68-9B276127077B}" type="doc">
      <dgm:prSet loTypeId="urn:microsoft.com/office/officeart/2005/8/layout/venn1" loCatId="relationship" qsTypeId="urn:microsoft.com/office/officeart/2005/8/quickstyle/simple1" qsCatId="simple" csTypeId="urn:microsoft.com/office/officeart/2005/8/colors/accent1_2" csCatId="accent1" phldr="1"/>
      <dgm:spPr/>
    </dgm:pt>
    <dgm:pt modelId="{CD5D1780-A4AD-488E-9653-D877A4BC144F}">
      <dgm:prSet phldrT="[Текст]" custT="1"/>
      <dgm:spPr/>
      <dgm:t>
        <a:bodyPr/>
        <a:lstStyle/>
        <a:p>
          <a:r>
            <a:rPr lang="ru-RU" sz="2400" b="1" i="1" dirty="0"/>
            <a:t>деньги</a:t>
          </a:r>
          <a:endParaRPr lang="ru-RU" sz="2400" dirty="0"/>
        </a:p>
      </dgm:t>
    </dgm:pt>
    <dgm:pt modelId="{4DDD4138-4BC5-4D05-8352-88CF1E83FCC2}" type="parTrans" cxnId="{D72F24C0-08F2-4F8E-B784-03247EDE6FD9}">
      <dgm:prSet/>
      <dgm:spPr/>
      <dgm:t>
        <a:bodyPr/>
        <a:lstStyle/>
        <a:p>
          <a:endParaRPr lang="ru-RU"/>
        </a:p>
      </dgm:t>
    </dgm:pt>
    <dgm:pt modelId="{57D2BCE9-A13A-468E-BE89-B1635F5C8F3C}" type="sibTrans" cxnId="{D72F24C0-08F2-4F8E-B784-03247EDE6FD9}">
      <dgm:prSet/>
      <dgm:spPr/>
      <dgm:t>
        <a:bodyPr/>
        <a:lstStyle/>
        <a:p>
          <a:endParaRPr lang="ru-RU"/>
        </a:p>
      </dgm:t>
    </dgm:pt>
    <dgm:pt modelId="{5932987F-392F-484E-8AC2-EB43D01E3E85}">
      <dgm:prSet phldrT="[Текст]" custT="1"/>
      <dgm:spPr/>
      <dgm:t>
        <a:bodyPr/>
        <a:lstStyle/>
        <a:p>
          <a:r>
            <a:rPr lang="ru-RU" sz="2300" b="1" i="1" dirty="0" smtClean="0"/>
            <a:t>доход         </a:t>
          </a:r>
          <a:endParaRPr lang="ru-RU" sz="2300" b="1" i="1" dirty="0"/>
        </a:p>
        <a:p>
          <a:endParaRPr lang="ru-RU" sz="1800" b="1" i="1" dirty="0"/>
        </a:p>
        <a:p>
          <a:r>
            <a:rPr lang="ru-RU" sz="2300" b="1" i="1" dirty="0" smtClean="0"/>
            <a:t>              процент</a:t>
          </a:r>
        </a:p>
        <a:p>
          <a:endParaRPr lang="ru-RU" sz="2300" b="1" i="1" dirty="0" smtClean="0"/>
        </a:p>
        <a:p>
          <a:r>
            <a:rPr lang="ru-RU" sz="2300" b="1" i="1" dirty="0" smtClean="0"/>
            <a:t>                         накопления</a:t>
          </a:r>
        </a:p>
        <a:p>
          <a:endParaRPr lang="ru-RU" sz="2300" b="1" i="1" dirty="0" smtClean="0"/>
        </a:p>
        <a:p>
          <a:r>
            <a:rPr lang="ru-RU" sz="2300" b="1" i="1" dirty="0" smtClean="0"/>
            <a:t>                             инвестиции</a:t>
          </a:r>
        </a:p>
        <a:p>
          <a:r>
            <a:rPr lang="ru-RU" sz="2300" b="1" i="1" dirty="0" smtClean="0"/>
            <a:t>     </a:t>
          </a:r>
          <a:endParaRPr lang="ru-RU" sz="2300" dirty="0"/>
        </a:p>
      </dgm:t>
    </dgm:pt>
    <dgm:pt modelId="{B1374562-E7DE-4486-BB96-2F4D936D650D}" type="parTrans" cxnId="{CB27B37D-C2CB-4022-8F7A-111EC6C2B22A}">
      <dgm:prSet/>
      <dgm:spPr/>
      <dgm:t>
        <a:bodyPr/>
        <a:lstStyle/>
        <a:p>
          <a:endParaRPr lang="ru-RU"/>
        </a:p>
      </dgm:t>
    </dgm:pt>
    <dgm:pt modelId="{EF6131CB-D83D-424D-9F0D-5E211A7B9BEC}" type="sibTrans" cxnId="{CB27B37D-C2CB-4022-8F7A-111EC6C2B22A}">
      <dgm:prSet/>
      <dgm:spPr/>
      <dgm:t>
        <a:bodyPr/>
        <a:lstStyle/>
        <a:p>
          <a:endParaRPr lang="ru-RU"/>
        </a:p>
      </dgm:t>
    </dgm:pt>
    <dgm:pt modelId="{D426E993-8B31-4EB9-AA95-1A3C49905449}">
      <dgm:prSet phldrT="[Текст]" custT="1"/>
      <dgm:spPr/>
      <dgm:t>
        <a:bodyPr/>
        <a:lstStyle/>
        <a:p>
          <a:endParaRPr lang="ru-RU" sz="3200" b="1" i="1" dirty="0" smtClean="0"/>
        </a:p>
        <a:p>
          <a:r>
            <a:rPr lang="ru-RU" sz="2300" b="1" i="1" dirty="0" smtClean="0"/>
            <a:t>страховка</a:t>
          </a:r>
          <a:endParaRPr lang="ru-RU" sz="2300" dirty="0"/>
        </a:p>
      </dgm:t>
    </dgm:pt>
    <dgm:pt modelId="{E7A8237B-F040-467E-9BD5-A2E32B559A08}" type="parTrans" cxnId="{A5279A99-F630-426B-B680-2AA3FF98EFA3}">
      <dgm:prSet/>
      <dgm:spPr/>
      <dgm:t>
        <a:bodyPr/>
        <a:lstStyle/>
        <a:p>
          <a:endParaRPr lang="ru-RU"/>
        </a:p>
      </dgm:t>
    </dgm:pt>
    <dgm:pt modelId="{4948CFF0-9DFF-4364-A8FA-3DF93E9F4300}" type="sibTrans" cxnId="{A5279A99-F630-426B-B680-2AA3FF98EFA3}">
      <dgm:prSet/>
      <dgm:spPr/>
      <dgm:t>
        <a:bodyPr/>
        <a:lstStyle/>
        <a:p>
          <a:endParaRPr lang="ru-RU"/>
        </a:p>
      </dgm:t>
    </dgm:pt>
    <dgm:pt modelId="{B57B80A3-ECF6-4EEC-95FA-346AEAA6DB56}">
      <dgm:prSet phldrT="[Текст]" custT="1"/>
      <dgm:spPr/>
      <dgm:t>
        <a:bodyPr/>
        <a:lstStyle/>
        <a:p>
          <a:r>
            <a:rPr lang="ru-RU" sz="2300" b="1" i="1" dirty="0"/>
            <a:t>риск    </a:t>
          </a:r>
          <a:endParaRPr lang="ru-RU" sz="2300" dirty="0"/>
        </a:p>
      </dgm:t>
    </dgm:pt>
    <dgm:pt modelId="{D4475EB8-B2BF-4D03-A63B-38AA942B82DE}" type="parTrans" cxnId="{20921071-59E7-4DA4-A092-B168897BC912}">
      <dgm:prSet/>
      <dgm:spPr/>
      <dgm:t>
        <a:bodyPr/>
        <a:lstStyle/>
        <a:p>
          <a:endParaRPr lang="ru-RU"/>
        </a:p>
      </dgm:t>
    </dgm:pt>
    <dgm:pt modelId="{DA7269CF-C277-4361-8A08-9B54811F69A5}" type="sibTrans" cxnId="{20921071-59E7-4DA4-A092-B168897BC912}">
      <dgm:prSet/>
      <dgm:spPr/>
      <dgm:t>
        <a:bodyPr/>
        <a:lstStyle/>
        <a:p>
          <a:endParaRPr lang="ru-RU"/>
        </a:p>
      </dgm:t>
    </dgm:pt>
    <dgm:pt modelId="{5517A16E-4076-40A7-98A6-8C72582EFE58}">
      <dgm:prSet phldrT="[Текст]" custT="1"/>
      <dgm:spPr/>
      <dgm:t>
        <a:bodyPr/>
        <a:lstStyle/>
        <a:p>
          <a:r>
            <a:rPr lang="ru-RU" sz="2300" b="1" i="1" dirty="0"/>
            <a:t>пенсия</a:t>
          </a:r>
          <a:endParaRPr lang="ru-RU" sz="2300" dirty="0"/>
        </a:p>
      </dgm:t>
    </dgm:pt>
    <dgm:pt modelId="{6ED14586-23E2-48FA-B564-E573679D402F}" type="parTrans" cxnId="{38350B06-F3C9-4765-8D55-6322761DBE45}">
      <dgm:prSet/>
      <dgm:spPr/>
      <dgm:t>
        <a:bodyPr/>
        <a:lstStyle/>
        <a:p>
          <a:endParaRPr lang="ru-RU"/>
        </a:p>
      </dgm:t>
    </dgm:pt>
    <dgm:pt modelId="{4C4E4542-DB95-4472-8622-2F06447FDD20}" type="sibTrans" cxnId="{38350B06-F3C9-4765-8D55-6322761DBE45}">
      <dgm:prSet/>
      <dgm:spPr/>
      <dgm:t>
        <a:bodyPr/>
        <a:lstStyle/>
        <a:p>
          <a:endParaRPr lang="ru-RU"/>
        </a:p>
      </dgm:t>
    </dgm:pt>
    <dgm:pt modelId="{2BEDEB4B-125F-4107-9B4C-100B419682D3}">
      <dgm:prSet phldrT="[Текст]" custT="1"/>
      <dgm:spPr/>
      <dgm:t>
        <a:bodyPr/>
        <a:lstStyle/>
        <a:p>
          <a:r>
            <a:rPr lang="ru-RU" sz="2400" b="1" i="1" dirty="0" smtClean="0"/>
            <a:t>       </a:t>
          </a:r>
          <a:r>
            <a:rPr lang="ru-RU" sz="2300" b="1" i="1" dirty="0" smtClean="0"/>
            <a:t>банковский счет</a:t>
          </a:r>
        </a:p>
        <a:p>
          <a:r>
            <a:rPr lang="ru-RU" sz="2300" b="1" i="1" dirty="0" smtClean="0"/>
            <a:t>                       </a:t>
          </a:r>
        </a:p>
        <a:p>
          <a:r>
            <a:rPr lang="ru-RU" sz="2300" b="1" i="1" dirty="0" smtClean="0"/>
            <a:t> инфляция</a:t>
          </a:r>
          <a:endParaRPr lang="ru-RU" sz="2300" b="1" i="1" dirty="0"/>
        </a:p>
      </dgm:t>
    </dgm:pt>
    <dgm:pt modelId="{E467F474-356A-4EC2-9CFA-541BAFFF8E78}" type="parTrans" cxnId="{8A383EE2-251F-4CC8-A2EF-6F16E7FFA5C8}">
      <dgm:prSet/>
      <dgm:spPr/>
      <dgm:t>
        <a:bodyPr/>
        <a:lstStyle/>
        <a:p>
          <a:endParaRPr lang="ru-RU"/>
        </a:p>
      </dgm:t>
    </dgm:pt>
    <dgm:pt modelId="{9C312130-A5DE-43AE-80CF-B9169BE06325}" type="sibTrans" cxnId="{8A383EE2-251F-4CC8-A2EF-6F16E7FFA5C8}">
      <dgm:prSet/>
      <dgm:spPr/>
      <dgm:t>
        <a:bodyPr/>
        <a:lstStyle/>
        <a:p>
          <a:endParaRPr lang="ru-RU"/>
        </a:p>
      </dgm:t>
    </dgm:pt>
    <dgm:pt modelId="{421F3A80-440C-47F1-807E-8C0110C81581}">
      <dgm:prSet phldrT="[Текст]" custT="1"/>
      <dgm:spPr/>
      <dgm:t>
        <a:bodyPr/>
        <a:lstStyle/>
        <a:p>
          <a:r>
            <a:rPr lang="ru-RU" sz="2300" b="1" i="1" dirty="0" smtClean="0"/>
            <a:t>                        товары</a:t>
          </a:r>
        </a:p>
        <a:p>
          <a:endParaRPr lang="ru-RU" sz="1800" b="1" i="1" dirty="0" smtClean="0"/>
        </a:p>
        <a:p>
          <a:r>
            <a:rPr lang="ru-RU" sz="2300" b="1" i="1" dirty="0" smtClean="0"/>
            <a:t>        услуги</a:t>
          </a:r>
          <a:endParaRPr lang="ru-RU" sz="2300" b="1" i="1" dirty="0"/>
        </a:p>
        <a:p>
          <a:endParaRPr lang="ru-RU" sz="2300" b="1" i="1" dirty="0"/>
        </a:p>
        <a:p>
          <a:r>
            <a:rPr lang="ru-RU" sz="2300" b="1" i="1" dirty="0"/>
            <a:t>права </a:t>
          </a:r>
          <a:r>
            <a:rPr lang="ru-RU" sz="2300" b="1" i="1" dirty="0" smtClean="0"/>
            <a:t>покупателей      </a:t>
          </a:r>
          <a:endParaRPr lang="ru-RU" sz="2300" dirty="0"/>
        </a:p>
      </dgm:t>
    </dgm:pt>
    <dgm:pt modelId="{9BA40C06-A728-4B9D-9A65-04D6D02043C7}" type="parTrans" cxnId="{70E6A746-3FA8-4702-A859-1C066B686776}">
      <dgm:prSet/>
      <dgm:spPr/>
      <dgm:t>
        <a:bodyPr/>
        <a:lstStyle/>
        <a:p>
          <a:endParaRPr lang="ru-RU"/>
        </a:p>
      </dgm:t>
    </dgm:pt>
    <dgm:pt modelId="{84AEEACC-F39A-4C10-BF7A-4B1E5B775E6B}" type="sibTrans" cxnId="{70E6A746-3FA8-4702-A859-1C066B686776}">
      <dgm:prSet/>
      <dgm:spPr/>
      <dgm:t>
        <a:bodyPr/>
        <a:lstStyle/>
        <a:p>
          <a:endParaRPr lang="ru-RU"/>
        </a:p>
      </dgm:t>
    </dgm:pt>
    <dgm:pt modelId="{F69386FE-E0B3-4E11-BE12-EF317945BFEB}">
      <dgm:prSet phldrT="[Текст]"/>
      <dgm:spPr/>
      <dgm:t>
        <a:bodyPr/>
        <a:lstStyle/>
        <a:p>
          <a:endParaRPr lang="ru-RU" dirty="0"/>
        </a:p>
      </dgm:t>
    </dgm:pt>
    <dgm:pt modelId="{9E2F1559-AC0F-4F0E-8EFA-203BF21DA7DB}" type="parTrans" cxnId="{DCC91AB5-1069-4D4D-9C7F-FCEB869B26B6}">
      <dgm:prSet/>
      <dgm:spPr/>
      <dgm:t>
        <a:bodyPr/>
        <a:lstStyle/>
        <a:p>
          <a:endParaRPr lang="ru-RU"/>
        </a:p>
      </dgm:t>
    </dgm:pt>
    <dgm:pt modelId="{F9564CB4-2E34-48DA-8CBC-94073D2B8462}" type="sibTrans" cxnId="{DCC91AB5-1069-4D4D-9C7F-FCEB869B26B6}">
      <dgm:prSet/>
      <dgm:spPr/>
      <dgm:t>
        <a:bodyPr/>
        <a:lstStyle/>
        <a:p>
          <a:endParaRPr lang="ru-RU"/>
        </a:p>
      </dgm:t>
    </dgm:pt>
    <dgm:pt modelId="{C5FAEA3B-29E3-4E84-AD0E-918BF9374C83}">
      <dgm:prSet phldrT="[Текст]"/>
      <dgm:spPr/>
      <dgm:t>
        <a:bodyPr/>
        <a:lstStyle/>
        <a:p>
          <a:endParaRPr lang="ru-RU" dirty="0"/>
        </a:p>
      </dgm:t>
    </dgm:pt>
    <dgm:pt modelId="{F3864A88-CDCB-4E4B-81D6-AE50C2DF9551}" type="parTrans" cxnId="{9CE2E3B9-C8B1-4067-9863-0C635F7338FE}">
      <dgm:prSet/>
      <dgm:spPr/>
      <dgm:t>
        <a:bodyPr/>
        <a:lstStyle/>
        <a:p>
          <a:endParaRPr lang="ru-RU"/>
        </a:p>
      </dgm:t>
    </dgm:pt>
    <dgm:pt modelId="{D8987F3B-2D61-44A5-A04E-351D4FCD8A4A}" type="sibTrans" cxnId="{9CE2E3B9-C8B1-4067-9863-0C635F7338FE}">
      <dgm:prSet/>
      <dgm:spPr/>
      <dgm:t>
        <a:bodyPr/>
        <a:lstStyle/>
        <a:p>
          <a:endParaRPr lang="ru-RU"/>
        </a:p>
      </dgm:t>
    </dgm:pt>
    <dgm:pt modelId="{677B857E-41B8-4EBB-A735-6EFE0742D391}">
      <dgm:prSet phldrT="[Текст]"/>
      <dgm:spPr/>
      <dgm:t>
        <a:bodyPr/>
        <a:lstStyle/>
        <a:p>
          <a:endParaRPr lang="ru-RU" dirty="0"/>
        </a:p>
      </dgm:t>
    </dgm:pt>
    <dgm:pt modelId="{35709DB5-571F-43DC-8ED9-66B9C7864DD5}" type="parTrans" cxnId="{99E289BF-EE73-4C10-A4F1-BC26A5A06764}">
      <dgm:prSet/>
      <dgm:spPr/>
      <dgm:t>
        <a:bodyPr/>
        <a:lstStyle/>
        <a:p>
          <a:endParaRPr lang="ru-RU"/>
        </a:p>
      </dgm:t>
    </dgm:pt>
    <dgm:pt modelId="{AAF9DFD2-4F18-4AE5-9E37-1741F6D68B4C}" type="sibTrans" cxnId="{99E289BF-EE73-4C10-A4F1-BC26A5A06764}">
      <dgm:prSet/>
      <dgm:spPr/>
      <dgm:t>
        <a:bodyPr/>
        <a:lstStyle/>
        <a:p>
          <a:endParaRPr lang="ru-RU"/>
        </a:p>
      </dgm:t>
    </dgm:pt>
    <dgm:pt modelId="{0B2A4440-D912-4698-B307-418FAC549E98}">
      <dgm:prSet phldrT="[Текст]"/>
      <dgm:spPr/>
      <dgm:t>
        <a:bodyPr/>
        <a:lstStyle/>
        <a:p>
          <a:endParaRPr lang="ru-RU" dirty="0"/>
        </a:p>
      </dgm:t>
    </dgm:pt>
    <dgm:pt modelId="{D18A2BD7-CA60-496F-852D-924045E080F9}" type="parTrans" cxnId="{85877256-1511-402D-A7AD-250883B5EA85}">
      <dgm:prSet/>
      <dgm:spPr/>
      <dgm:t>
        <a:bodyPr/>
        <a:lstStyle/>
        <a:p>
          <a:endParaRPr lang="ru-RU"/>
        </a:p>
      </dgm:t>
    </dgm:pt>
    <dgm:pt modelId="{C988D87D-43BA-4B38-A730-A3FC59ABBCF3}" type="sibTrans" cxnId="{85877256-1511-402D-A7AD-250883B5EA85}">
      <dgm:prSet/>
      <dgm:spPr/>
      <dgm:t>
        <a:bodyPr/>
        <a:lstStyle/>
        <a:p>
          <a:endParaRPr lang="ru-RU"/>
        </a:p>
      </dgm:t>
    </dgm:pt>
    <dgm:pt modelId="{8C88D007-6C68-4AA7-A025-EB6C505388A3}" type="pres">
      <dgm:prSet presAssocID="{E6E00EB0-C184-4B7D-8E68-9B276127077B}" presName="compositeShape" presStyleCnt="0">
        <dgm:presLayoutVars>
          <dgm:chMax val="7"/>
          <dgm:dir/>
          <dgm:resizeHandles val="exact"/>
        </dgm:presLayoutVars>
      </dgm:prSet>
      <dgm:spPr/>
    </dgm:pt>
    <dgm:pt modelId="{4D8894BC-9563-44ED-978B-E48E27C3028F}" type="pres">
      <dgm:prSet presAssocID="{CD5D1780-A4AD-488E-9653-D877A4BC144F}" presName="circ1" presStyleLbl="vennNode1" presStyleIdx="0" presStyleCnt="7" custScaleX="162583" custScaleY="113847"/>
      <dgm:spPr>
        <a:blipFill rotWithShape="0">
          <a:blip xmlns:r="http://schemas.openxmlformats.org/officeDocument/2006/relationships" r:embed="rId1"/>
          <a:stretch>
            <a:fillRect/>
          </a:stretch>
        </a:blipFill>
      </dgm:spPr>
      <dgm:t>
        <a:bodyPr/>
        <a:lstStyle/>
        <a:p>
          <a:endParaRPr lang="ru-RU"/>
        </a:p>
      </dgm:t>
    </dgm:pt>
    <dgm:pt modelId="{25948C62-EB5D-4665-953A-09A5D35FA2D8}" type="pres">
      <dgm:prSet presAssocID="{CD5D1780-A4AD-488E-9653-D877A4BC144F}" presName="circ1Tx" presStyleLbl="revTx" presStyleIdx="0" presStyleCnt="0" custScaleY="36228" custLinFactNeighborX="-20731" custLinFactNeighborY="-65898">
        <dgm:presLayoutVars>
          <dgm:chMax val="0"/>
          <dgm:chPref val="0"/>
          <dgm:bulletEnabled val="1"/>
        </dgm:presLayoutVars>
      </dgm:prSet>
      <dgm:spPr/>
      <dgm:t>
        <a:bodyPr/>
        <a:lstStyle/>
        <a:p>
          <a:endParaRPr lang="ru-RU"/>
        </a:p>
      </dgm:t>
    </dgm:pt>
    <dgm:pt modelId="{882685E4-2653-4CE6-A870-EA9CD6FBCAFB}" type="pres">
      <dgm:prSet presAssocID="{5932987F-392F-484E-8AC2-EB43D01E3E85}" presName="circ2" presStyleLbl="vennNode1" presStyleIdx="1" presStyleCnt="7" custScaleX="103916" custScaleY="74373"/>
      <dgm:spPr/>
      <dgm:t>
        <a:bodyPr/>
        <a:lstStyle/>
        <a:p>
          <a:endParaRPr lang="ru-RU"/>
        </a:p>
      </dgm:t>
    </dgm:pt>
    <dgm:pt modelId="{8C297B72-4BEC-4531-8B1D-05C596C1E526}" type="pres">
      <dgm:prSet presAssocID="{5932987F-392F-484E-8AC2-EB43D01E3E85}" presName="circ2Tx" presStyleLbl="revTx" presStyleIdx="0" presStyleCnt="0" custScaleX="177108" custScaleY="226495" custLinFactNeighborX="-10983" custLinFactNeighborY="34211">
        <dgm:presLayoutVars>
          <dgm:chMax val="0"/>
          <dgm:chPref val="0"/>
          <dgm:bulletEnabled val="1"/>
        </dgm:presLayoutVars>
      </dgm:prSet>
      <dgm:spPr/>
      <dgm:t>
        <a:bodyPr/>
        <a:lstStyle/>
        <a:p>
          <a:endParaRPr lang="ru-RU"/>
        </a:p>
      </dgm:t>
    </dgm:pt>
    <dgm:pt modelId="{1D0705A6-71EF-4E4D-AB0A-04B104018C1B}" type="pres">
      <dgm:prSet presAssocID="{D426E993-8B31-4EB9-AA95-1A3C49905449}" presName="circ3" presStyleLbl="vennNode1" presStyleIdx="2" presStyleCnt="7" custScaleX="89499" custScaleY="86663"/>
      <dgm:spPr/>
      <dgm:t>
        <a:bodyPr/>
        <a:lstStyle/>
        <a:p>
          <a:endParaRPr lang="ru-RU"/>
        </a:p>
      </dgm:t>
    </dgm:pt>
    <dgm:pt modelId="{567D6FBE-6D36-42BB-9051-B718414527C5}" type="pres">
      <dgm:prSet presAssocID="{D426E993-8B31-4EB9-AA95-1A3C49905449}" presName="circ3Tx" presStyleLbl="revTx" presStyleIdx="0" presStyleCnt="0" custScaleX="154647" custLinFactNeighborX="9483" custLinFactNeighborY="71468">
        <dgm:presLayoutVars>
          <dgm:chMax val="0"/>
          <dgm:chPref val="0"/>
          <dgm:bulletEnabled val="1"/>
        </dgm:presLayoutVars>
      </dgm:prSet>
      <dgm:spPr/>
      <dgm:t>
        <a:bodyPr/>
        <a:lstStyle/>
        <a:p>
          <a:endParaRPr lang="ru-RU"/>
        </a:p>
      </dgm:t>
    </dgm:pt>
    <dgm:pt modelId="{1071323D-52C3-4C5E-A6B7-86BD8B3BF111}" type="pres">
      <dgm:prSet presAssocID="{B57B80A3-ECF6-4EEC-95FA-346AEAA6DB56}" presName="circ4" presStyleLbl="vennNode1" presStyleIdx="3" presStyleCnt="7" custScaleX="86793" custScaleY="79059"/>
      <dgm:spPr>
        <a:blipFill rotWithShape="0">
          <a:blip xmlns:r="http://schemas.openxmlformats.org/officeDocument/2006/relationships" r:embed="rId1"/>
          <a:stretch>
            <a:fillRect/>
          </a:stretch>
        </a:blipFill>
      </dgm:spPr>
    </dgm:pt>
    <dgm:pt modelId="{FFA3227B-5F1B-4CEA-B262-4729B5407996}" type="pres">
      <dgm:prSet presAssocID="{B57B80A3-ECF6-4EEC-95FA-346AEAA6DB56}" presName="circ4Tx" presStyleLbl="revTx" presStyleIdx="0" presStyleCnt="0" custScaleY="40412" custLinFactNeighborX="-26768" custLinFactNeighborY="49573">
        <dgm:presLayoutVars>
          <dgm:chMax val="0"/>
          <dgm:chPref val="0"/>
          <dgm:bulletEnabled val="1"/>
        </dgm:presLayoutVars>
      </dgm:prSet>
      <dgm:spPr/>
      <dgm:t>
        <a:bodyPr/>
        <a:lstStyle/>
        <a:p>
          <a:endParaRPr lang="ru-RU"/>
        </a:p>
      </dgm:t>
    </dgm:pt>
    <dgm:pt modelId="{1718B0C2-8EE3-43FC-8F88-2981BDB33DB4}" type="pres">
      <dgm:prSet presAssocID="{5517A16E-4076-40A7-98A6-8C72582EFE58}" presName="circ5" presStyleLbl="vennNode1" presStyleIdx="4" presStyleCnt="7" custScaleX="97125" custScaleY="79059"/>
      <dgm:spPr>
        <a:blipFill rotWithShape="0">
          <a:blip xmlns:r="http://schemas.openxmlformats.org/officeDocument/2006/relationships" r:embed="rId2"/>
          <a:stretch>
            <a:fillRect/>
          </a:stretch>
        </a:blipFill>
      </dgm:spPr>
      <dgm:t>
        <a:bodyPr/>
        <a:lstStyle/>
        <a:p>
          <a:endParaRPr lang="ru-RU"/>
        </a:p>
      </dgm:t>
    </dgm:pt>
    <dgm:pt modelId="{87D7F3F2-6D6A-4704-90AA-4C8314E5ACF1}" type="pres">
      <dgm:prSet presAssocID="{5517A16E-4076-40A7-98A6-8C72582EFE58}" presName="circ5Tx" presStyleLbl="revTx" presStyleIdx="0" presStyleCnt="0" custScaleY="33791" custLinFactNeighborX="86408" custLinFactNeighborY="5217">
        <dgm:presLayoutVars>
          <dgm:chMax val="0"/>
          <dgm:chPref val="0"/>
          <dgm:bulletEnabled val="1"/>
        </dgm:presLayoutVars>
      </dgm:prSet>
      <dgm:spPr/>
      <dgm:t>
        <a:bodyPr/>
        <a:lstStyle/>
        <a:p>
          <a:endParaRPr lang="ru-RU"/>
        </a:p>
      </dgm:t>
    </dgm:pt>
    <dgm:pt modelId="{CFF9D62C-346C-4FAC-86D1-5198B4773EF6}" type="pres">
      <dgm:prSet presAssocID="{2BEDEB4B-125F-4107-9B4C-100B419682D3}" presName="circ6" presStyleLbl="vennNode1" presStyleIdx="5" presStyleCnt="7"/>
      <dgm:spPr/>
      <dgm:t>
        <a:bodyPr/>
        <a:lstStyle/>
        <a:p>
          <a:endParaRPr lang="ru-RU"/>
        </a:p>
      </dgm:t>
    </dgm:pt>
    <dgm:pt modelId="{12EE9165-DB2F-4582-BF5D-150F566EF7DE}" type="pres">
      <dgm:prSet presAssocID="{2BEDEB4B-125F-4107-9B4C-100B419682D3}" presName="circ6Tx" presStyleLbl="revTx" presStyleIdx="0" presStyleCnt="0" custScaleX="152287" custScaleY="202419" custLinFactNeighborX="7429" custLinFactNeighborY="85126">
        <dgm:presLayoutVars>
          <dgm:chMax val="0"/>
          <dgm:chPref val="0"/>
          <dgm:bulletEnabled val="1"/>
        </dgm:presLayoutVars>
      </dgm:prSet>
      <dgm:spPr/>
      <dgm:t>
        <a:bodyPr/>
        <a:lstStyle/>
        <a:p>
          <a:endParaRPr lang="ru-RU"/>
        </a:p>
      </dgm:t>
    </dgm:pt>
    <dgm:pt modelId="{68CDC67C-C0CC-4CCA-BB2A-CE7456DC27F1}" type="pres">
      <dgm:prSet presAssocID="{421F3A80-440C-47F1-807E-8C0110C81581}" presName="circ7" presStyleLbl="vennNode1" presStyleIdx="6" presStyleCnt="7" custScaleX="118519" custScaleY="111423" custLinFactNeighborX="-3276" custLinFactNeighborY="-2293"/>
      <dgm:spPr>
        <a:blipFill rotWithShape="0">
          <a:blip xmlns:r="http://schemas.openxmlformats.org/officeDocument/2006/relationships" r:embed="rId3"/>
          <a:stretch>
            <a:fillRect/>
          </a:stretch>
        </a:blipFill>
      </dgm:spPr>
      <dgm:t>
        <a:bodyPr/>
        <a:lstStyle/>
        <a:p>
          <a:endParaRPr lang="ru-RU"/>
        </a:p>
      </dgm:t>
    </dgm:pt>
    <dgm:pt modelId="{582536BC-7883-4DD6-AE92-A822D358D2DF}" type="pres">
      <dgm:prSet presAssocID="{421F3A80-440C-47F1-807E-8C0110C81581}" presName="circ7Tx" presStyleLbl="revTx" presStyleIdx="0" presStyleCnt="0" custScaleX="149577" custScaleY="211258">
        <dgm:presLayoutVars>
          <dgm:chMax val="0"/>
          <dgm:chPref val="0"/>
          <dgm:bulletEnabled val="1"/>
        </dgm:presLayoutVars>
      </dgm:prSet>
      <dgm:spPr/>
      <dgm:t>
        <a:bodyPr/>
        <a:lstStyle/>
        <a:p>
          <a:endParaRPr lang="ru-RU"/>
        </a:p>
      </dgm:t>
    </dgm:pt>
  </dgm:ptLst>
  <dgm:cxnLst>
    <dgm:cxn modelId="{8E3EF889-AC40-425A-81C5-C0BA8FD32764}" type="presOf" srcId="{D426E993-8B31-4EB9-AA95-1A3C49905449}" destId="{567D6FBE-6D36-42BB-9051-B718414527C5}" srcOrd="0" destOrd="0" presId="urn:microsoft.com/office/officeart/2005/8/layout/venn1"/>
    <dgm:cxn modelId="{DBA956DE-1135-46D3-A097-2663E6CE853E}" type="presOf" srcId="{CD5D1780-A4AD-488E-9653-D877A4BC144F}" destId="{25948C62-EB5D-4665-953A-09A5D35FA2D8}" srcOrd="0" destOrd="0" presId="urn:microsoft.com/office/officeart/2005/8/layout/venn1"/>
    <dgm:cxn modelId="{38350B06-F3C9-4765-8D55-6322761DBE45}" srcId="{E6E00EB0-C184-4B7D-8E68-9B276127077B}" destId="{5517A16E-4076-40A7-98A6-8C72582EFE58}" srcOrd="4" destOrd="0" parTransId="{6ED14586-23E2-48FA-B564-E573679D402F}" sibTransId="{4C4E4542-DB95-4472-8622-2F06447FDD20}"/>
    <dgm:cxn modelId="{D72F24C0-08F2-4F8E-B784-03247EDE6FD9}" srcId="{E6E00EB0-C184-4B7D-8E68-9B276127077B}" destId="{CD5D1780-A4AD-488E-9653-D877A4BC144F}" srcOrd="0" destOrd="0" parTransId="{4DDD4138-4BC5-4D05-8352-88CF1E83FCC2}" sibTransId="{57D2BCE9-A13A-468E-BE89-B1635F5C8F3C}"/>
    <dgm:cxn modelId="{9FB13DDE-E760-490B-9783-9690D9F76970}" type="presOf" srcId="{E6E00EB0-C184-4B7D-8E68-9B276127077B}" destId="{8C88D007-6C68-4AA7-A025-EB6C505388A3}" srcOrd="0" destOrd="0" presId="urn:microsoft.com/office/officeart/2005/8/layout/venn1"/>
    <dgm:cxn modelId="{A5279A99-F630-426B-B680-2AA3FF98EFA3}" srcId="{E6E00EB0-C184-4B7D-8E68-9B276127077B}" destId="{D426E993-8B31-4EB9-AA95-1A3C49905449}" srcOrd="2" destOrd="0" parTransId="{E7A8237B-F040-467E-9BD5-A2E32B559A08}" sibTransId="{4948CFF0-9DFF-4364-A8FA-3DF93E9F4300}"/>
    <dgm:cxn modelId="{70E6A746-3FA8-4702-A859-1C066B686776}" srcId="{E6E00EB0-C184-4B7D-8E68-9B276127077B}" destId="{421F3A80-440C-47F1-807E-8C0110C81581}" srcOrd="6" destOrd="0" parTransId="{9BA40C06-A728-4B9D-9A65-04D6D02043C7}" sibTransId="{84AEEACC-F39A-4C10-BF7A-4B1E5B775E6B}"/>
    <dgm:cxn modelId="{CB27B37D-C2CB-4022-8F7A-111EC6C2B22A}" srcId="{E6E00EB0-C184-4B7D-8E68-9B276127077B}" destId="{5932987F-392F-484E-8AC2-EB43D01E3E85}" srcOrd="1" destOrd="0" parTransId="{B1374562-E7DE-4486-BB96-2F4D936D650D}" sibTransId="{EF6131CB-D83D-424D-9F0D-5E211A7B9BEC}"/>
    <dgm:cxn modelId="{5E5DF851-173A-4233-88B8-EE04D199F9BB}" type="presOf" srcId="{2BEDEB4B-125F-4107-9B4C-100B419682D3}" destId="{12EE9165-DB2F-4582-BF5D-150F566EF7DE}" srcOrd="0" destOrd="0" presId="urn:microsoft.com/office/officeart/2005/8/layout/venn1"/>
    <dgm:cxn modelId="{85877256-1511-402D-A7AD-250883B5EA85}" srcId="{E6E00EB0-C184-4B7D-8E68-9B276127077B}" destId="{0B2A4440-D912-4698-B307-418FAC549E98}" srcOrd="9" destOrd="0" parTransId="{D18A2BD7-CA60-496F-852D-924045E080F9}" sibTransId="{C988D87D-43BA-4B38-A730-A3FC59ABBCF3}"/>
    <dgm:cxn modelId="{20921071-59E7-4DA4-A092-B168897BC912}" srcId="{E6E00EB0-C184-4B7D-8E68-9B276127077B}" destId="{B57B80A3-ECF6-4EEC-95FA-346AEAA6DB56}" srcOrd="3" destOrd="0" parTransId="{D4475EB8-B2BF-4D03-A63B-38AA942B82DE}" sibTransId="{DA7269CF-C277-4361-8A08-9B54811F69A5}"/>
    <dgm:cxn modelId="{99E289BF-EE73-4C10-A4F1-BC26A5A06764}" srcId="{E6E00EB0-C184-4B7D-8E68-9B276127077B}" destId="{677B857E-41B8-4EBB-A735-6EFE0742D391}" srcOrd="8" destOrd="0" parTransId="{35709DB5-571F-43DC-8ED9-66B9C7864DD5}" sibTransId="{AAF9DFD2-4F18-4AE5-9E37-1741F6D68B4C}"/>
    <dgm:cxn modelId="{9CE2E3B9-C8B1-4067-9863-0C635F7338FE}" srcId="{E6E00EB0-C184-4B7D-8E68-9B276127077B}" destId="{C5FAEA3B-29E3-4E84-AD0E-918BF9374C83}" srcOrd="7" destOrd="0" parTransId="{F3864A88-CDCB-4E4B-81D6-AE50C2DF9551}" sibTransId="{D8987F3B-2D61-44A5-A04E-351D4FCD8A4A}"/>
    <dgm:cxn modelId="{A7C83951-6E13-45E5-8A36-5DC8716D77F2}" type="presOf" srcId="{5932987F-392F-484E-8AC2-EB43D01E3E85}" destId="{8C297B72-4BEC-4531-8B1D-05C596C1E526}" srcOrd="0" destOrd="0" presId="urn:microsoft.com/office/officeart/2005/8/layout/venn1"/>
    <dgm:cxn modelId="{DCC91AB5-1069-4D4D-9C7F-FCEB869B26B6}" srcId="{E6E00EB0-C184-4B7D-8E68-9B276127077B}" destId="{F69386FE-E0B3-4E11-BE12-EF317945BFEB}" srcOrd="10" destOrd="0" parTransId="{9E2F1559-AC0F-4F0E-8EFA-203BF21DA7DB}" sibTransId="{F9564CB4-2E34-48DA-8CBC-94073D2B8462}"/>
    <dgm:cxn modelId="{E477C2DF-788B-4DB3-BF5D-477643CC8D93}" type="presOf" srcId="{B57B80A3-ECF6-4EEC-95FA-346AEAA6DB56}" destId="{FFA3227B-5F1B-4CEA-B262-4729B5407996}" srcOrd="0" destOrd="0" presId="urn:microsoft.com/office/officeart/2005/8/layout/venn1"/>
    <dgm:cxn modelId="{B3A98B51-3B4E-4530-9356-7A1C622231C9}" type="presOf" srcId="{5517A16E-4076-40A7-98A6-8C72582EFE58}" destId="{87D7F3F2-6D6A-4704-90AA-4C8314E5ACF1}" srcOrd="0" destOrd="0" presId="urn:microsoft.com/office/officeart/2005/8/layout/venn1"/>
    <dgm:cxn modelId="{8A383EE2-251F-4CC8-A2EF-6F16E7FFA5C8}" srcId="{E6E00EB0-C184-4B7D-8E68-9B276127077B}" destId="{2BEDEB4B-125F-4107-9B4C-100B419682D3}" srcOrd="5" destOrd="0" parTransId="{E467F474-356A-4EC2-9CFA-541BAFFF8E78}" sibTransId="{9C312130-A5DE-43AE-80CF-B9169BE06325}"/>
    <dgm:cxn modelId="{50AE8A5A-0A2D-4B92-AF07-61D335060B59}" type="presOf" srcId="{421F3A80-440C-47F1-807E-8C0110C81581}" destId="{582536BC-7883-4DD6-AE92-A822D358D2DF}" srcOrd="0" destOrd="0" presId="urn:microsoft.com/office/officeart/2005/8/layout/venn1"/>
    <dgm:cxn modelId="{597B43C8-E31F-4E28-950A-4BCA66E0F425}" type="presParOf" srcId="{8C88D007-6C68-4AA7-A025-EB6C505388A3}" destId="{4D8894BC-9563-44ED-978B-E48E27C3028F}" srcOrd="0" destOrd="0" presId="urn:microsoft.com/office/officeart/2005/8/layout/venn1"/>
    <dgm:cxn modelId="{89C0F309-6969-4110-A10E-F304DE18E652}" type="presParOf" srcId="{8C88D007-6C68-4AA7-A025-EB6C505388A3}" destId="{25948C62-EB5D-4665-953A-09A5D35FA2D8}" srcOrd="1" destOrd="0" presId="urn:microsoft.com/office/officeart/2005/8/layout/venn1"/>
    <dgm:cxn modelId="{1C96A34B-862F-48F3-BF73-A23411C63C16}" type="presParOf" srcId="{8C88D007-6C68-4AA7-A025-EB6C505388A3}" destId="{882685E4-2653-4CE6-A870-EA9CD6FBCAFB}" srcOrd="2" destOrd="0" presId="urn:microsoft.com/office/officeart/2005/8/layout/venn1"/>
    <dgm:cxn modelId="{2D55DBF4-6022-4CE8-B47B-558CFA34F79D}" type="presParOf" srcId="{8C88D007-6C68-4AA7-A025-EB6C505388A3}" destId="{8C297B72-4BEC-4531-8B1D-05C596C1E526}" srcOrd="3" destOrd="0" presId="urn:microsoft.com/office/officeart/2005/8/layout/venn1"/>
    <dgm:cxn modelId="{B3152A4F-C341-4F46-9C1E-90E7E72DE678}" type="presParOf" srcId="{8C88D007-6C68-4AA7-A025-EB6C505388A3}" destId="{1D0705A6-71EF-4E4D-AB0A-04B104018C1B}" srcOrd="4" destOrd="0" presId="urn:microsoft.com/office/officeart/2005/8/layout/venn1"/>
    <dgm:cxn modelId="{40E98582-168F-4AF2-9E86-DBB2D05F774C}" type="presParOf" srcId="{8C88D007-6C68-4AA7-A025-EB6C505388A3}" destId="{567D6FBE-6D36-42BB-9051-B718414527C5}" srcOrd="5" destOrd="0" presId="urn:microsoft.com/office/officeart/2005/8/layout/venn1"/>
    <dgm:cxn modelId="{634FE36B-01D7-4637-9CB0-0B025B0D13AE}" type="presParOf" srcId="{8C88D007-6C68-4AA7-A025-EB6C505388A3}" destId="{1071323D-52C3-4C5E-A6B7-86BD8B3BF111}" srcOrd="6" destOrd="0" presId="urn:microsoft.com/office/officeart/2005/8/layout/venn1"/>
    <dgm:cxn modelId="{C6D59791-43E6-459A-9066-F75211701081}" type="presParOf" srcId="{8C88D007-6C68-4AA7-A025-EB6C505388A3}" destId="{FFA3227B-5F1B-4CEA-B262-4729B5407996}" srcOrd="7" destOrd="0" presId="urn:microsoft.com/office/officeart/2005/8/layout/venn1"/>
    <dgm:cxn modelId="{CB27D8F1-4771-4593-B8BD-F42FD86EEA3A}" type="presParOf" srcId="{8C88D007-6C68-4AA7-A025-EB6C505388A3}" destId="{1718B0C2-8EE3-43FC-8F88-2981BDB33DB4}" srcOrd="8" destOrd="0" presId="urn:microsoft.com/office/officeart/2005/8/layout/venn1"/>
    <dgm:cxn modelId="{466FC8AF-0B35-4D68-A517-9FEB3AD1FAAF}" type="presParOf" srcId="{8C88D007-6C68-4AA7-A025-EB6C505388A3}" destId="{87D7F3F2-6D6A-4704-90AA-4C8314E5ACF1}" srcOrd="9" destOrd="0" presId="urn:microsoft.com/office/officeart/2005/8/layout/venn1"/>
    <dgm:cxn modelId="{E7F98EDB-7CBB-4543-AD1B-AA9F3A2F3E36}" type="presParOf" srcId="{8C88D007-6C68-4AA7-A025-EB6C505388A3}" destId="{CFF9D62C-346C-4FAC-86D1-5198B4773EF6}" srcOrd="10" destOrd="0" presId="urn:microsoft.com/office/officeart/2005/8/layout/venn1"/>
    <dgm:cxn modelId="{F3CD7414-178F-4E78-9A3F-FCF60BE4F246}" type="presParOf" srcId="{8C88D007-6C68-4AA7-A025-EB6C505388A3}" destId="{12EE9165-DB2F-4582-BF5D-150F566EF7DE}" srcOrd="11" destOrd="0" presId="urn:microsoft.com/office/officeart/2005/8/layout/venn1"/>
    <dgm:cxn modelId="{840BC163-8C47-491F-9CA6-9B37ECD7FA9D}" type="presParOf" srcId="{8C88D007-6C68-4AA7-A025-EB6C505388A3}" destId="{68CDC67C-C0CC-4CCA-BB2A-CE7456DC27F1}" srcOrd="12" destOrd="0" presId="urn:microsoft.com/office/officeart/2005/8/layout/venn1"/>
    <dgm:cxn modelId="{14E3A835-473B-40FF-B5E6-C3866AA5DBF1}" type="presParOf" srcId="{8C88D007-6C68-4AA7-A025-EB6C505388A3}" destId="{582536BC-7883-4DD6-AE92-A822D358D2DF}"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642092-3C41-4AEA-B302-1E299BDE3733}" type="doc">
      <dgm:prSet loTypeId="urn:microsoft.com/office/officeart/2005/8/layout/hierarchy4" loCatId="list" qsTypeId="urn:microsoft.com/office/officeart/2005/8/quickstyle/simple1" qsCatId="simple" csTypeId="urn:microsoft.com/office/officeart/2005/8/colors/colorful1#1" csCatId="colorful" phldr="1"/>
      <dgm:spPr/>
      <dgm:t>
        <a:bodyPr/>
        <a:lstStyle/>
        <a:p>
          <a:endParaRPr lang="ru-RU"/>
        </a:p>
      </dgm:t>
    </dgm:pt>
    <dgm:pt modelId="{925D165E-C611-4F30-A145-D61A9F46FF0F}">
      <dgm:prSet phldrT="[Текст]" custT="1"/>
      <dgm:spPr/>
      <dgm:t>
        <a:bodyPr/>
        <a:lstStyle/>
        <a:p>
          <a:r>
            <a:rPr lang="ru-RU" sz="2800" dirty="0"/>
            <a:t>Глобальная компетентность</a:t>
          </a:r>
        </a:p>
      </dgm:t>
    </dgm:pt>
    <dgm:pt modelId="{03269E37-AB1F-4B4C-9A83-FCF13479CC6D}" type="parTrans" cxnId="{E3D6DA0F-0098-479C-BBC0-9652A90F1FF1}">
      <dgm:prSet/>
      <dgm:spPr/>
      <dgm:t>
        <a:bodyPr/>
        <a:lstStyle/>
        <a:p>
          <a:endParaRPr lang="ru-RU"/>
        </a:p>
      </dgm:t>
    </dgm:pt>
    <dgm:pt modelId="{3E49E04A-D4FA-46EC-AD62-34446575A702}" type="sibTrans" cxnId="{E3D6DA0F-0098-479C-BBC0-9652A90F1FF1}">
      <dgm:prSet/>
      <dgm:spPr/>
      <dgm:t>
        <a:bodyPr/>
        <a:lstStyle/>
        <a:p>
          <a:endParaRPr lang="ru-RU"/>
        </a:p>
      </dgm:t>
    </dgm:pt>
    <dgm:pt modelId="{11831134-1634-46F5-B15B-791A59C963AB}">
      <dgm:prSet phldrT="[Текст]"/>
      <dgm:spPr/>
      <dgm:t>
        <a:bodyPr/>
        <a:lstStyle/>
        <a:p>
          <a:r>
            <a:rPr lang="ru-RU" dirty="0"/>
            <a:t>Знания</a:t>
          </a:r>
        </a:p>
      </dgm:t>
    </dgm:pt>
    <dgm:pt modelId="{C50555EC-EDC5-458D-98E0-8A30E6277A5A}" type="parTrans" cxnId="{DE49DE2D-E88B-403E-9621-01165C3418F5}">
      <dgm:prSet/>
      <dgm:spPr/>
      <dgm:t>
        <a:bodyPr/>
        <a:lstStyle/>
        <a:p>
          <a:endParaRPr lang="ru-RU"/>
        </a:p>
      </dgm:t>
    </dgm:pt>
    <dgm:pt modelId="{6894406C-10B4-4B5A-8415-C02578CC2EBC}" type="sibTrans" cxnId="{DE49DE2D-E88B-403E-9621-01165C3418F5}">
      <dgm:prSet/>
      <dgm:spPr/>
      <dgm:t>
        <a:bodyPr/>
        <a:lstStyle/>
        <a:p>
          <a:endParaRPr lang="ru-RU"/>
        </a:p>
      </dgm:t>
    </dgm:pt>
    <dgm:pt modelId="{11059530-2535-4D7A-8590-3DE5F1BFFDDD}">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a:t>Оцениваются когнитивным тестом</a:t>
          </a:r>
        </a:p>
      </dgm:t>
    </dgm:pt>
    <dgm:pt modelId="{2BC8D5EC-C1D1-45FA-AB5E-EFB4F89292AE}" type="parTrans" cxnId="{CA010E23-348C-480D-809C-A3CD5F796D96}">
      <dgm:prSet/>
      <dgm:spPr/>
      <dgm:t>
        <a:bodyPr/>
        <a:lstStyle/>
        <a:p>
          <a:endParaRPr lang="ru-RU"/>
        </a:p>
      </dgm:t>
    </dgm:pt>
    <dgm:pt modelId="{BB4C6912-51E2-4A75-AB3B-555A1398B971}" type="sibTrans" cxnId="{CA010E23-348C-480D-809C-A3CD5F796D96}">
      <dgm:prSet/>
      <dgm:spPr/>
      <dgm:t>
        <a:bodyPr/>
        <a:lstStyle/>
        <a:p>
          <a:endParaRPr lang="ru-RU"/>
        </a:p>
      </dgm:t>
    </dgm:pt>
    <dgm:pt modelId="{43D3EE96-8C31-4C25-BF6A-8FB54E0C3DA1}">
      <dgm:prSet phldrT="[Текст]"/>
      <dgm:spPr/>
      <dgm:t>
        <a:bodyPr/>
        <a:lstStyle/>
        <a:p>
          <a:r>
            <a:rPr lang="ru-RU" dirty="0"/>
            <a:t>Когнитивные умения</a:t>
          </a:r>
        </a:p>
      </dgm:t>
    </dgm:pt>
    <dgm:pt modelId="{0E66E235-9612-4133-9947-80E1A7001663}" type="parTrans" cxnId="{064C7709-3ADF-45B8-AD64-A53977BEB823}">
      <dgm:prSet/>
      <dgm:spPr/>
      <dgm:t>
        <a:bodyPr/>
        <a:lstStyle/>
        <a:p>
          <a:endParaRPr lang="ru-RU"/>
        </a:p>
      </dgm:t>
    </dgm:pt>
    <dgm:pt modelId="{7B3C6598-3E89-4113-A2E5-DF289AB4AC65}" type="sibTrans" cxnId="{064C7709-3ADF-45B8-AD64-A53977BEB823}">
      <dgm:prSet/>
      <dgm:spPr/>
      <dgm:t>
        <a:bodyPr/>
        <a:lstStyle/>
        <a:p>
          <a:endParaRPr lang="ru-RU"/>
        </a:p>
      </dgm:t>
    </dgm:pt>
    <dgm:pt modelId="{FF249B6E-077D-4810-99D9-2F05053C1DD4}">
      <dgm:prSet phldrT="[Текст]"/>
      <dgm:spPr/>
      <dgm:t>
        <a:bodyPr/>
        <a:lstStyle/>
        <a:p>
          <a:r>
            <a:rPr lang="ru-RU" dirty="0"/>
            <a:t>Вне оценивания</a:t>
          </a:r>
        </a:p>
      </dgm:t>
    </dgm:pt>
    <dgm:pt modelId="{9D2A87F9-80CA-4918-863F-86C6151F8EC2}" type="parTrans" cxnId="{16AD054A-4ACC-4DEA-BEBB-40594E3B4F47}">
      <dgm:prSet/>
      <dgm:spPr/>
      <dgm:t>
        <a:bodyPr/>
        <a:lstStyle/>
        <a:p>
          <a:endParaRPr lang="ru-RU"/>
        </a:p>
      </dgm:t>
    </dgm:pt>
    <dgm:pt modelId="{81A4E83B-0BD9-4D58-8E9F-C0B4724236A7}" type="sibTrans" cxnId="{16AD054A-4ACC-4DEA-BEBB-40594E3B4F47}">
      <dgm:prSet/>
      <dgm:spPr/>
      <dgm:t>
        <a:bodyPr/>
        <a:lstStyle/>
        <a:p>
          <a:endParaRPr lang="ru-RU"/>
        </a:p>
      </dgm:t>
    </dgm:pt>
    <dgm:pt modelId="{45AEEF98-FB32-458F-8D3A-97125EBD191B}">
      <dgm:prSet phldrT="[Текст]"/>
      <dgm:spPr/>
      <dgm:t>
        <a:bodyPr/>
        <a:lstStyle/>
        <a:p>
          <a:r>
            <a:rPr lang="ru-RU" dirty="0"/>
            <a:t>Отношения</a:t>
          </a:r>
        </a:p>
      </dgm:t>
    </dgm:pt>
    <dgm:pt modelId="{2557241F-54CD-4F02-B407-623AF6EA4241}" type="parTrans" cxnId="{E7D36084-6E53-45E9-AB9F-AC3027A8F004}">
      <dgm:prSet/>
      <dgm:spPr/>
      <dgm:t>
        <a:bodyPr/>
        <a:lstStyle/>
        <a:p>
          <a:endParaRPr lang="ru-RU"/>
        </a:p>
      </dgm:t>
    </dgm:pt>
    <dgm:pt modelId="{53A45356-F6B1-481C-A977-A3322092F29D}" type="sibTrans" cxnId="{E7D36084-6E53-45E9-AB9F-AC3027A8F004}">
      <dgm:prSet/>
      <dgm:spPr/>
      <dgm:t>
        <a:bodyPr/>
        <a:lstStyle/>
        <a:p>
          <a:endParaRPr lang="ru-RU"/>
        </a:p>
      </dgm:t>
    </dgm:pt>
    <dgm:pt modelId="{3FC1DA66-0703-4891-9DD6-65E1C946DD28}">
      <dgm:prSet phldrT="[Текст]"/>
      <dgm:spPr/>
      <dgm:t>
        <a:bodyPr/>
        <a:lstStyle/>
        <a:p>
          <a:r>
            <a:rPr lang="ru-RU" dirty="0"/>
            <a:t>Ценности</a:t>
          </a:r>
        </a:p>
      </dgm:t>
    </dgm:pt>
    <dgm:pt modelId="{22E4BBEA-E761-43EE-B03B-E876E3487659}" type="parTrans" cxnId="{CBCD8063-19D8-49AB-A42B-034331634E63}">
      <dgm:prSet/>
      <dgm:spPr/>
      <dgm:t>
        <a:bodyPr/>
        <a:lstStyle/>
        <a:p>
          <a:endParaRPr lang="ru-RU"/>
        </a:p>
      </dgm:t>
    </dgm:pt>
    <dgm:pt modelId="{B17C6065-56DF-427D-8430-7B51C28CF3BE}" type="sibTrans" cxnId="{CBCD8063-19D8-49AB-A42B-034331634E63}">
      <dgm:prSet/>
      <dgm:spPr/>
      <dgm:t>
        <a:bodyPr/>
        <a:lstStyle/>
        <a:p>
          <a:endParaRPr lang="ru-RU"/>
        </a:p>
      </dgm:t>
    </dgm:pt>
    <dgm:pt modelId="{61C96386-288C-4CCA-9BFA-6AF0820443A4}">
      <dgm:prSet/>
      <dgm:spPr/>
      <dgm:t>
        <a:bodyPr/>
        <a:lstStyle/>
        <a:p>
          <a:r>
            <a:rPr lang="ru-RU" dirty="0"/>
            <a:t>Оцениваются когнитивным тестом</a:t>
          </a:r>
        </a:p>
      </dgm:t>
    </dgm:pt>
    <dgm:pt modelId="{0A2FF627-3088-4B24-9A9D-3C3F85AD6DA1}" type="parTrans" cxnId="{0220C801-4FA1-4151-9972-F23FD9DB7A59}">
      <dgm:prSet/>
      <dgm:spPr/>
      <dgm:t>
        <a:bodyPr/>
        <a:lstStyle/>
        <a:p>
          <a:endParaRPr lang="ru-RU"/>
        </a:p>
      </dgm:t>
    </dgm:pt>
    <dgm:pt modelId="{9BF8F74D-F0C5-4752-88F2-D4F37FB8F62C}" type="sibTrans" cxnId="{0220C801-4FA1-4151-9972-F23FD9DB7A59}">
      <dgm:prSet/>
      <dgm:spPr/>
      <dgm:t>
        <a:bodyPr/>
        <a:lstStyle/>
        <a:p>
          <a:endParaRPr lang="ru-RU"/>
        </a:p>
      </dgm:t>
    </dgm:pt>
    <dgm:pt modelId="{C68DEDED-A2E8-49C5-B996-C230237F99AF}">
      <dgm:prSet phldrT="[Текст]"/>
      <dgm:spPr/>
      <dgm:t>
        <a:bodyPr/>
        <a:lstStyle/>
        <a:p>
          <a:r>
            <a:rPr lang="ru-RU" dirty="0"/>
            <a:t>Оцениваются анкетой</a:t>
          </a:r>
        </a:p>
      </dgm:t>
    </dgm:pt>
    <dgm:pt modelId="{9BCE197E-C0D7-4482-A598-5228F2F1AF15}" type="parTrans" cxnId="{1BFCC499-8D24-4218-A3BC-3A6F14AE6B94}">
      <dgm:prSet/>
      <dgm:spPr/>
    </dgm:pt>
    <dgm:pt modelId="{8E33667C-04F1-4946-9280-576BE47F7706}" type="sibTrans" cxnId="{1BFCC499-8D24-4218-A3BC-3A6F14AE6B94}">
      <dgm:prSet/>
      <dgm:spPr/>
    </dgm:pt>
    <dgm:pt modelId="{0FE34DCE-6D08-4B90-8492-8E8F009FA775}" type="pres">
      <dgm:prSet presAssocID="{C2642092-3C41-4AEA-B302-1E299BDE3733}" presName="Name0" presStyleCnt="0">
        <dgm:presLayoutVars>
          <dgm:chPref val="1"/>
          <dgm:dir/>
          <dgm:animOne val="branch"/>
          <dgm:animLvl val="lvl"/>
          <dgm:resizeHandles/>
        </dgm:presLayoutVars>
      </dgm:prSet>
      <dgm:spPr/>
      <dgm:t>
        <a:bodyPr/>
        <a:lstStyle/>
        <a:p>
          <a:endParaRPr lang="ru-RU"/>
        </a:p>
      </dgm:t>
    </dgm:pt>
    <dgm:pt modelId="{168225CF-E1D9-4CD2-BB56-333A0022420D}" type="pres">
      <dgm:prSet presAssocID="{925D165E-C611-4F30-A145-D61A9F46FF0F}" presName="vertOne" presStyleCnt="0"/>
      <dgm:spPr/>
    </dgm:pt>
    <dgm:pt modelId="{55D0D05A-E34C-4E7A-8163-9BD61263B7C3}" type="pres">
      <dgm:prSet presAssocID="{925D165E-C611-4F30-A145-D61A9F46FF0F}" presName="txOne" presStyleLbl="node0" presStyleIdx="0" presStyleCnt="1">
        <dgm:presLayoutVars>
          <dgm:chPref val="3"/>
        </dgm:presLayoutVars>
      </dgm:prSet>
      <dgm:spPr/>
      <dgm:t>
        <a:bodyPr/>
        <a:lstStyle/>
        <a:p>
          <a:endParaRPr lang="ru-RU"/>
        </a:p>
      </dgm:t>
    </dgm:pt>
    <dgm:pt modelId="{7BEBBA4F-0E09-400B-9BD9-83919877B428}" type="pres">
      <dgm:prSet presAssocID="{925D165E-C611-4F30-A145-D61A9F46FF0F}" presName="parTransOne" presStyleCnt="0"/>
      <dgm:spPr/>
    </dgm:pt>
    <dgm:pt modelId="{09544C68-5C45-4CD5-808C-89BE21EDDE83}" type="pres">
      <dgm:prSet presAssocID="{925D165E-C611-4F30-A145-D61A9F46FF0F}" presName="horzOne" presStyleCnt="0"/>
      <dgm:spPr/>
    </dgm:pt>
    <dgm:pt modelId="{9FA466EC-734C-4AEF-ABF5-8828051AC2EA}" type="pres">
      <dgm:prSet presAssocID="{11831134-1634-46F5-B15B-791A59C963AB}" presName="vertTwo" presStyleCnt="0"/>
      <dgm:spPr/>
    </dgm:pt>
    <dgm:pt modelId="{16FA14D6-AD7D-4558-BF88-730DBDF8BEAB}" type="pres">
      <dgm:prSet presAssocID="{11831134-1634-46F5-B15B-791A59C963AB}" presName="txTwo" presStyleLbl="node2" presStyleIdx="0" presStyleCnt="4">
        <dgm:presLayoutVars>
          <dgm:chPref val="3"/>
        </dgm:presLayoutVars>
      </dgm:prSet>
      <dgm:spPr/>
      <dgm:t>
        <a:bodyPr/>
        <a:lstStyle/>
        <a:p>
          <a:endParaRPr lang="ru-RU"/>
        </a:p>
      </dgm:t>
    </dgm:pt>
    <dgm:pt modelId="{216F8C51-A4CC-4C01-A1B5-A4A07E340439}" type="pres">
      <dgm:prSet presAssocID="{11831134-1634-46F5-B15B-791A59C963AB}" presName="parTransTwo" presStyleCnt="0"/>
      <dgm:spPr/>
    </dgm:pt>
    <dgm:pt modelId="{C0BB6931-EA05-445A-980E-4FBEFE4CB571}" type="pres">
      <dgm:prSet presAssocID="{11831134-1634-46F5-B15B-791A59C963AB}" presName="horzTwo" presStyleCnt="0"/>
      <dgm:spPr/>
    </dgm:pt>
    <dgm:pt modelId="{5FDDBAFD-2EFE-41C0-BB81-A4A29B415907}" type="pres">
      <dgm:prSet presAssocID="{11059530-2535-4D7A-8590-3DE5F1BFFDDD}" presName="vertThree" presStyleCnt="0"/>
      <dgm:spPr/>
    </dgm:pt>
    <dgm:pt modelId="{40DA41CE-B7F5-479F-829D-24054D6A7955}" type="pres">
      <dgm:prSet presAssocID="{11059530-2535-4D7A-8590-3DE5F1BFFDDD}" presName="txThree" presStyleLbl="node3" presStyleIdx="0" presStyleCnt="4">
        <dgm:presLayoutVars>
          <dgm:chPref val="3"/>
        </dgm:presLayoutVars>
      </dgm:prSet>
      <dgm:spPr/>
      <dgm:t>
        <a:bodyPr/>
        <a:lstStyle/>
        <a:p>
          <a:endParaRPr lang="ru-RU"/>
        </a:p>
      </dgm:t>
    </dgm:pt>
    <dgm:pt modelId="{9C6F265A-5B5F-4E0A-B1F2-6CC8AD137024}" type="pres">
      <dgm:prSet presAssocID="{11059530-2535-4D7A-8590-3DE5F1BFFDDD}" presName="horzThree" presStyleCnt="0"/>
      <dgm:spPr/>
    </dgm:pt>
    <dgm:pt modelId="{3209C4EB-36B1-4391-A1CD-5D6DDFC76FCF}" type="pres">
      <dgm:prSet presAssocID="{6894406C-10B4-4B5A-8415-C02578CC2EBC}" presName="sibSpaceTwo" presStyleCnt="0"/>
      <dgm:spPr/>
    </dgm:pt>
    <dgm:pt modelId="{EF7D3DB5-77BE-4154-A9EA-501BF55C03DD}" type="pres">
      <dgm:prSet presAssocID="{43D3EE96-8C31-4C25-BF6A-8FB54E0C3DA1}" presName="vertTwo" presStyleCnt="0"/>
      <dgm:spPr/>
    </dgm:pt>
    <dgm:pt modelId="{5FA6B13C-7411-43E3-ABA7-A0DF86E95A89}" type="pres">
      <dgm:prSet presAssocID="{43D3EE96-8C31-4C25-BF6A-8FB54E0C3DA1}" presName="txTwo" presStyleLbl="node2" presStyleIdx="1" presStyleCnt="4">
        <dgm:presLayoutVars>
          <dgm:chPref val="3"/>
        </dgm:presLayoutVars>
      </dgm:prSet>
      <dgm:spPr/>
      <dgm:t>
        <a:bodyPr/>
        <a:lstStyle/>
        <a:p>
          <a:endParaRPr lang="ru-RU"/>
        </a:p>
      </dgm:t>
    </dgm:pt>
    <dgm:pt modelId="{E7817780-1B21-4751-BD2D-FF4E26A2BC66}" type="pres">
      <dgm:prSet presAssocID="{43D3EE96-8C31-4C25-BF6A-8FB54E0C3DA1}" presName="parTransTwo" presStyleCnt="0"/>
      <dgm:spPr/>
    </dgm:pt>
    <dgm:pt modelId="{898C8462-E650-4D86-B031-1B1FF5CD4B98}" type="pres">
      <dgm:prSet presAssocID="{43D3EE96-8C31-4C25-BF6A-8FB54E0C3DA1}" presName="horzTwo" presStyleCnt="0"/>
      <dgm:spPr/>
    </dgm:pt>
    <dgm:pt modelId="{29AC9652-0973-4303-A7F0-8B86EBB9973D}" type="pres">
      <dgm:prSet presAssocID="{61C96386-288C-4CCA-9BFA-6AF0820443A4}" presName="vertThree" presStyleCnt="0"/>
      <dgm:spPr/>
    </dgm:pt>
    <dgm:pt modelId="{F0A0BF1B-EA59-4B6B-BAC9-79773BF09126}" type="pres">
      <dgm:prSet presAssocID="{61C96386-288C-4CCA-9BFA-6AF0820443A4}" presName="txThree" presStyleLbl="node3" presStyleIdx="1" presStyleCnt="4">
        <dgm:presLayoutVars>
          <dgm:chPref val="3"/>
        </dgm:presLayoutVars>
      </dgm:prSet>
      <dgm:spPr/>
      <dgm:t>
        <a:bodyPr/>
        <a:lstStyle/>
        <a:p>
          <a:endParaRPr lang="ru-RU"/>
        </a:p>
      </dgm:t>
    </dgm:pt>
    <dgm:pt modelId="{B54BFA57-1A8B-4134-BCF3-9F9CEA409B28}" type="pres">
      <dgm:prSet presAssocID="{61C96386-288C-4CCA-9BFA-6AF0820443A4}" presName="horzThree" presStyleCnt="0"/>
      <dgm:spPr/>
    </dgm:pt>
    <dgm:pt modelId="{2A7A7244-9C6A-4E5A-B74F-FB7C485830D2}" type="pres">
      <dgm:prSet presAssocID="{7B3C6598-3E89-4113-A2E5-DF289AB4AC65}" presName="sibSpaceTwo" presStyleCnt="0"/>
      <dgm:spPr/>
    </dgm:pt>
    <dgm:pt modelId="{3F1B5FEA-6F8E-42DA-8950-62C3729DE638}" type="pres">
      <dgm:prSet presAssocID="{45AEEF98-FB32-458F-8D3A-97125EBD191B}" presName="vertTwo" presStyleCnt="0"/>
      <dgm:spPr/>
    </dgm:pt>
    <dgm:pt modelId="{8BD17B6C-FE62-4328-AFC2-D918C3AFA257}" type="pres">
      <dgm:prSet presAssocID="{45AEEF98-FB32-458F-8D3A-97125EBD191B}" presName="txTwo" presStyleLbl="node2" presStyleIdx="2" presStyleCnt="4">
        <dgm:presLayoutVars>
          <dgm:chPref val="3"/>
        </dgm:presLayoutVars>
      </dgm:prSet>
      <dgm:spPr/>
      <dgm:t>
        <a:bodyPr/>
        <a:lstStyle/>
        <a:p>
          <a:endParaRPr lang="ru-RU"/>
        </a:p>
      </dgm:t>
    </dgm:pt>
    <dgm:pt modelId="{6BD2D02C-114E-4580-A560-54FF62BFDACB}" type="pres">
      <dgm:prSet presAssocID="{45AEEF98-FB32-458F-8D3A-97125EBD191B}" presName="parTransTwo" presStyleCnt="0"/>
      <dgm:spPr/>
    </dgm:pt>
    <dgm:pt modelId="{89FD4C39-DA0A-4018-846D-DC8615E4AC6F}" type="pres">
      <dgm:prSet presAssocID="{45AEEF98-FB32-458F-8D3A-97125EBD191B}" presName="horzTwo" presStyleCnt="0"/>
      <dgm:spPr/>
    </dgm:pt>
    <dgm:pt modelId="{464A5C82-4F68-4E69-97E6-81B344250BE9}" type="pres">
      <dgm:prSet presAssocID="{C68DEDED-A2E8-49C5-B996-C230237F99AF}" presName="vertThree" presStyleCnt="0"/>
      <dgm:spPr/>
    </dgm:pt>
    <dgm:pt modelId="{960DA52D-769A-43F7-9479-629A671F9D77}" type="pres">
      <dgm:prSet presAssocID="{C68DEDED-A2E8-49C5-B996-C230237F99AF}" presName="txThree" presStyleLbl="node3" presStyleIdx="2" presStyleCnt="4">
        <dgm:presLayoutVars>
          <dgm:chPref val="3"/>
        </dgm:presLayoutVars>
      </dgm:prSet>
      <dgm:spPr/>
      <dgm:t>
        <a:bodyPr/>
        <a:lstStyle/>
        <a:p>
          <a:endParaRPr lang="ru-RU"/>
        </a:p>
      </dgm:t>
    </dgm:pt>
    <dgm:pt modelId="{D039E107-6EEF-420D-B1D3-56D5707665A4}" type="pres">
      <dgm:prSet presAssocID="{C68DEDED-A2E8-49C5-B996-C230237F99AF}" presName="horzThree" presStyleCnt="0"/>
      <dgm:spPr/>
    </dgm:pt>
    <dgm:pt modelId="{62C1D18A-8A20-4D8A-945F-320A6489029D}" type="pres">
      <dgm:prSet presAssocID="{53A45356-F6B1-481C-A977-A3322092F29D}" presName="sibSpaceTwo" presStyleCnt="0"/>
      <dgm:spPr/>
    </dgm:pt>
    <dgm:pt modelId="{331809FF-BA4A-4CB9-8BBD-5453CF9A3F3E}" type="pres">
      <dgm:prSet presAssocID="{3FC1DA66-0703-4891-9DD6-65E1C946DD28}" presName="vertTwo" presStyleCnt="0"/>
      <dgm:spPr/>
    </dgm:pt>
    <dgm:pt modelId="{D5D79EE7-E951-45AD-AD21-C1C8B68BCF5A}" type="pres">
      <dgm:prSet presAssocID="{3FC1DA66-0703-4891-9DD6-65E1C946DD28}" presName="txTwo" presStyleLbl="node2" presStyleIdx="3" presStyleCnt="4">
        <dgm:presLayoutVars>
          <dgm:chPref val="3"/>
        </dgm:presLayoutVars>
      </dgm:prSet>
      <dgm:spPr/>
      <dgm:t>
        <a:bodyPr/>
        <a:lstStyle/>
        <a:p>
          <a:endParaRPr lang="ru-RU"/>
        </a:p>
      </dgm:t>
    </dgm:pt>
    <dgm:pt modelId="{F4DF1FF8-9B56-45B7-BC47-4572D7129F28}" type="pres">
      <dgm:prSet presAssocID="{3FC1DA66-0703-4891-9DD6-65E1C946DD28}" presName="parTransTwo" presStyleCnt="0"/>
      <dgm:spPr/>
    </dgm:pt>
    <dgm:pt modelId="{1A5448FB-69A6-41E5-9D6D-3CEB0A1E8DA2}" type="pres">
      <dgm:prSet presAssocID="{3FC1DA66-0703-4891-9DD6-65E1C946DD28}" presName="horzTwo" presStyleCnt="0"/>
      <dgm:spPr/>
    </dgm:pt>
    <dgm:pt modelId="{86028979-65DB-40DD-A4AA-812E7134C4FC}" type="pres">
      <dgm:prSet presAssocID="{FF249B6E-077D-4810-99D9-2F05053C1DD4}" presName="vertThree" presStyleCnt="0"/>
      <dgm:spPr/>
    </dgm:pt>
    <dgm:pt modelId="{07DA6A73-AD48-4070-B0F2-54BA6C3A561B}" type="pres">
      <dgm:prSet presAssocID="{FF249B6E-077D-4810-99D9-2F05053C1DD4}" presName="txThree" presStyleLbl="node3" presStyleIdx="3" presStyleCnt="4">
        <dgm:presLayoutVars>
          <dgm:chPref val="3"/>
        </dgm:presLayoutVars>
      </dgm:prSet>
      <dgm:spPr/>
      <dgm:t>
        <a:bodyPr/>
        <a:lstStyle/>
        <a:p>
          <a:endParaRPr lang="ru-RU"/>
        </a:p>
      </dgm:t>
    </dgm:pt>
    <dgm:pt modelId="{3131C23E-E794-41CA-8905-7384B1687E68}" type="pres">
      <dgm:prSet presAssocID="{FF249B6E-077D-4810-99D9-2F05053C1DD4}" presName="horzThree" presStyleCnt="0"/>
      <dgm:spPr/>
    </dgm:pt>
  </dgm:ptLst>
  <dgm:cxnLst>
    <dgm:cxn modelId="{EDE48DF0-7DFD-42E6-81E0-581C4AF3E05E}" type="presOf" srcId="{FF249B6E-077D-4810-99D9-2F05053C1DD4}" destId="{07DA6A73-AD48-4070-B0F2-54BA6C3A561B}" srcOrd="0" destOrd="0" presId="urn:microsoft.com/office/officeart/2005/8/layout/hierarchy4"/>
    <dgm:cxn modelId="{46DDE60E-1DD2-4280-B459-8AD4E4856826}" type="presOf" srcId="{925D165E-C611-4F30-A145-D61A9F46FF0F}" destId="{55D0D05A-E34C-4E7A-8163-9BD61263B7C3}" srcOrd="0" destOrd="0" presId="urn:microsoft.com/office/officeart/2005/8/layout/hierarchy4"/>
    <dgm:cxn modelId="{CA010E23-348C-480D-809C-A3CD5F796D96}" srcId="{11831134-1634-46F5-B15B-791A59C963AB}" destId="{11059530-2535-4D7A-8590-3DE5F1BFFDDD}" srcOrd="0" destOrd="0" parTransId="{2BC8D5EC-C1D1-45FA-AB5E-EFB4F89292AE}" sibTransId="{BB4C6912-51E2-4A75-AB3B-555A1398B971}"/>
    <dgm:cxn modelId="{0220C801-4FA1-4151-9972-F23FD9DB7A59}" srcId="{43D3EE96-8C31-4C25-BF6A-8FB54E0C3DA1}" destId="{61C96386-288C-4CCA-9BFA-6AF0820443A4}" srcOrd="0" destOrd="0" parTransId="{0A2FF627-3088-4B24-9A9D-3C3F85AD6DA1}" sibTransId="{9BF8F74D-F0C5-4752-88F2-D4F37FB8F62C}"/>
    <dgm:cxn modelId="{EE4E39DA-15F3-483C-9E05-768DC5BD8D2B}" type="presOf" srcId="{C2642092-3C41-4AEA-B302-1E299BDE3733}" destId="{0FE34DCE-6D08-4B90-8492-8E8F009FA775}" srcOrd="0" destOrd="0" presId="urn:microsoft.com/office/officeart/2005/8/layout/hierarchy4"/>
    <dgm:cxn modelId="{0098B3B0-5A59-45FF-BED6-A60F6F8C159D}" type="presOf" srcId="{11831134-1634-46F5-B15B-791A59C963AB}" destId="{16FA14D6-AD7D-4558-BF88-730DBDF8BEAB}" srcOrd="0" destOrd="0" presId="urn:microsoft.com/office/officeart/2005/8/layout/hierarchy4"/>
    <dgm:cxn modelId="{064C7709-3ADF-45B8-AD64-A53977BEB823}" srcId="{925D165E-C611-4F30-A145-D61A9F46FF0F}" destId="{43D3EE96-8C31-4C25-BF6A-8FB54E0C3DA1}" srcOrd="1" destOrd="0" parTransId="{0E66E235-9612-4133-9947-80E1A7001663}" sibTransId="{7B3C6598-3E89-4113-A2E5-DF289AB4AC65}"/>
    <dgm:cxn modelId="{16AD054A-4ACC-4DEA-BEBB-40594E3B4F47}" srcId="{3FC1DA66-0703-4891-9DD6-65E1C946DD28}" destId="{FF249B6E-077D-4810-99D9-2F05053C1DD4}" srcOrd="0" destOrd="0" parTransId="{9D2A87F9-80CA-4918-863F-86C6151F8EC2}" sibTransId="{81A4E83B-0BD9-4D58-8E9F-C0B4724236A7}"/>
    <dgm:cxn modelId="{4BC9E089-3865-4A8B-8475-D75EE80E4C1C}" type="presOf" srcId="{C68DEDED-A2E8-49C5-B996-C230237F99AF}" destId="{960DA52D-769A-43F7-9479-629A671F9D77}" srcOrd="0" destOrd="0" presId="urn:microsoft.com/office/officeart/2005/8/layout/hierarchy4"/>
    <dgm:cxn modelId="{673424E5-43D7-45AE-86A4-7BA97DC34B90}" type="presOf" srcId="{3FC1DA66-0703-4891-9DD6-65E1C946DD28}" destId="{D5D79EE7-E951-45AD-AD21-C1C8B68BCF5A}" srcOrd="0" destOrd="0" presId="urn:microsoft.com/office/officeart/2005/8/layout/hierarchy4"/>
    <dgm:cxn modelId="{CBCD8063-19D8-49AB-A42B-034331634E63}" srcId="{925D165E-C611-4F30-A145-D61A9F46FF0F}" destId="{3FC1DA66-0703-4891-9DD6-65E1C946DD28}" srcOrd="3" destOrd="0" parTransId="{22E4BBEA-E761-43EE-B03B-E876E3487659}" sibTransId="{B17C6065-56DF-427D-8430-7B51C28CF3BE}"/>
    <dgm:cxn modelId="{02C6A6CF-61F3-40F8-B6FD-92CB67357020}" type="presOf" srcId="{61C96386-288C-4CCA-9BFA-6AF0820443A4}" destId="{F0A0BF1B-EA59-4B6B-BAC9-79773BF09126}" srcOrd="0" destOrd="0" presId="urn:microsoft.com/office/officeart/2005/8/layout/hierarchy4"/>
    <dgm:cxn modelId="{AFA9FDE0-81DC-4024-A985-3987C372BC49}" type="presOf" srcId="{11059530-2535-4D7A-8590-3DE5F1BFFDDD}" destId="{40DA41CE-B7F5-479F-829D-24054D6A7955}" srcOrd="0" destOrd="0" presId="urn:microsoft.com/office/officeart/2005/8/layout/hierarchy4"/>
    <dgm:cxn modelId="{DE49DE2D-E88B-403E-9621-01165C3418F5}" srcId="{925D165E-C611-4F30-A145-D61A9F46FF0F}" destId="{11831134-1634-46F5-B15B-791A59C963AB}" srcOrd="0" destOrd="0" parTransId="{C50555EC-EDC5-458D-98E0-8A30E6277A5A}" sibTransId="{6894406C-10B4-4B5A-8415-C02578CC2EBC}"/>
    <dgm:cxn modelId="{FAF0E333-842B-4743-B4D6-46B887A039BE}" type="presOf" srcId="{45AEEF98-FB32-458F-8D3A-97125EBD191B}" destId="{8BD17B6C-FE62-4328-AFC2-D918C3AFA257}" srcOrd="0" destOrd="0" presId="urn:microsoft.com/office/officeart/2005/8/layout/hierarchy4"/>
    <dgm:cxn modelId="{1BFCC499-8D24-4218-A3BC-3A6F14AE6B94}" srcId="{45AEEF98-FB32-458F-8D3A-97125EBD191B}" destId="{C68DEDED-A2E8-49C5-B996-C230237F99AF}" srcOrd="0" destOrd="0" parTransId="{9BCE197E-C0D7-4482-A598-5228F2F1AF15}" sibTransId="{8E33667C-04F1-4946-9280-576BE47F7706}"/>
    <dgm:cxn modelId="{E7D36084-6E53-45E9-AB9F-AC3027A8F004}" srcId="{925D165E-C611-4F30-A145-D61A9F46FF0F}" destId="{45AEEF98-FB32-458F-8D3A-97125EBD191B}" srcOrd="2" destOrd="0" parTransId="{2557241F-54CD-4F02-B407-623AF6EA4241}" sibTransId="{53A45356-F6B1-481C-A977-A3322092F29D}"/>
    <dgm:cxn modelId="{E3D6DA0F-0098-479C-BBC0-9652A90F1FF1}" srcId="{C2642092-3C41-4AEA-B302-1E299BDE3733}" destId="{925D165E-C611-4F30-A145-D61A9F46FF0F}" srcOrd="0" destOrd="0" parTransId="{03269E37-AB1F-4B4C-9A83-FCF13479CC6D}" sibTransId="{3E49E04A-D4FA-46EC-AD62-34446575A702}"/>
    <dgm:cxn modelId="{39316D0C-0B55-4AC2-B393-22ACF883B9D2}" type="presOf" srcId="{43D3EE96-8C31-4C25-BF6A-8FB54E0C3DA1}" destId="{5FA6B13C-7411-43E3-ABA7-A0DF86E95A89}" srcOrd="0" destOrd="0" presId="urn:microsoft.com/office/officeart/2005/8/layout/hierarchy4"/>
    <dgm:cxn modelId="{C7A7021F-EAAE-494F-B323-75E62B646625}" type="presParOf" srcId="{0FE34DCE-6D08-4B90-8492-8E8F009FA775}" destId="{168225CF-E1D9-4CD2-BB56-333A0022420D}" srcOrd="0" destOrd="0" presId="urn:microsoft.com/office/officeart/2005/8/layout/hierarchy4"/>
    <dgm:cxn modelId="{757F8BE7-DF75-4931-B88D-42DC008B4501}" type="presParOf" srcId="{168225CF-E1D9-4CD2-BB56-333A0022420D}" destId="{55D0D05A-E34C-4E7A-8163-9BD61263B7C3}" srcOrd="0" destOrd="0" presId="urn:microsoft.com/office/officeart/2005/8/layout/hierarchy4"/>
    <dgm:cxn modelId="{CBA621D6-1DD0-4FD2-8E01-780ABE4A0B43}" type="presParOf" srcId="{168225CF-E1D9-4CD2-BB56-333A0022420D}" destId="{7BEBBA4F-0E09-400B-9BD9-83919877B428}" srcOrd="1" destOrd="0" presId="urn:microsoft.com/office/officeart/2005/8/layout/hierarchy4"/>
    <dgm:cxn modelId="{B4FF6160-B8E7-425B-A6F2-69B30929BEF9}" type="presParOf" srcId="{168225CF-E1D9-4CD2-BB56-333A0022420D}" destId="{09544C68-5C45-4CD5-808C-89BE21EDDE83}" srcOrd="2" destOrd="0" presId="urn:microsoft.com/office/officeart/2005/8/layout/hierarchy4"/>
    <dgm:cxn modelId="{9727CFDB-67D5-4DF5-AC8F-D21217FE3CC9}" type="presParOf" srcId="{09544C68-5C45-4CD5-808C-89BE21EDDE83}" destId="{9FA466EC-734C-4AEF-ABF5-8828051AC2EA}" srcOrd="0" destOrd="0" presId="urn:microsoft.com/office/officeart/2005/8/layout/hierarchy4"/>
    <dgm:cxn modelId="{858E934C-CFA4-427B-A4BA-1527091DDD5D}" type="presParOf" srcId="{9FA466EC-734C-4AEF-ABF5-8828051AC2EA}" destId="{16FA14D6-AD7D-4558-BF88-730DBDF8BEAB}" srcOrd="0" destOrd="0" presId="urn:microsoft.com/office/officeart/2005/8/layout/hierarchy4"/>
    <dgm:cxn modelId="{D26828FC-9DA2-41D2-900E-49EE6B9BCB71}" type="presParOf" srcId="{9FA466EC-734C-4AEF-ABF5-8828051AC2EA}" destId="{216F8C51-A4CC-4C01-A1B5-A4A07E340439}" srcOrd="1" destOrd="0" presId="urn:microsoft.com/office/officeart/2005/8/layout/hierarchy4"/>
    <dgm:cxn modelId="{90C6A462-AAF1-413F-A51D-3A3658D9C54E}" type="presParOf" srcId="{9FA466EC-734C-4AEF-ABF5-8828051AC2EA}" destId="{C0BB6931-EA05-445A-980E-4FBEFE4CB571}" srcOrd="2" destOrd="0" presId="urn:microsoft.com/office/officeart/2005/8/layout/hierarchy4"/>
    <dgm:cxn modelId="{B4F07528-76D4-496E-8D08-AB30300D661D}" type="presParOf" srcId="{C0BB6931-EA05-445A-980E-4FBEFE4CB571}" destId="{5FDDBAFD-2EFE-41C0-BB81-A4A29B415907}" srcOrd="0" destOrd="0" presId="urn:microsoft.com/office/officeart/2005/8/layout/hierarchy4"/>
    <dgm:cxn modelId="{FB6320CB-DF77-495F-A3C3-0BCFAB23D5EF}" type="presParOf" srcId="{5FDDBAFD-2EFE-41C0-BB81-A4A29B415907}" destId="{40DA41CE-B7F5-479F-829D-24054D6A7955}" srcOrd="0" destOrd="0" presId="urn:microsoft.com/office/officeart/2005/8/layout/hierarchy4"/>
    <dgm:cxn modelId="{27D07B95-6C38-41B2-A14E-CB7FC5DCCCC2}" type="presParOf" srcId="{5FDDBAFD-2EFE-41C0-BB81-A4A29B415907}" destId="{9C6F265A-5B5F-4E0A-B1F2-6CC8AD137024}" srcOrd="1" destOrd="0" presId="urn:microsoft.com/office/officeart/2005/8/layout/hierarchy4"/>
    <dgm:cxn modelId="{5E7D0ECB-A0D3-4FCA-BA31-FAC14AE2E936}" type="presParOf" srcId="{09544C68-5C45-4CD5-808C-89BE21EDDE83}" destId="{3209C4EB-36B1-4391-A1CD-5D6DDFC76FCF}" srcOrd="1" destOrd="0" presId="urn:microsoft.com/office/officeart/2005/8/layout/hierarchy4"/>
    <dgm:cxn modelId="{D889DA5B-CD68-48D3-94E0-AA2439B26642}" type="presParOf" srcId="{09544C68-5C45-4CD5-808C-89BE21EDDE83}" destId="{EF7D3DB5-77BE-4154-A9EA-501BF55C03DD}" srcOrd="2" destOrd="0" presId="urn:microsoft.com/office/officeart/2005/8/layout/hierarchy4"/>
    <dgm:cxn modelId="{76A5BB16-F1D6-46B2-B46F-EA0C092ECDCF}" type="presParOf" srcId="{EF7D3DB5-77BE-4154-A9EA-501BF55C03DD}" destId="{5FA6B13C-7411-43E3-ABA7-A0DF86E95A89}" srcOrd="0" destOrd="0" presId="urn:microsoft.com/office/officeart/2005/8/layout/hierarchy4"/>
    <dgm:cxn modelId="{B7F9C5A2-A355-4026-A1E7-BAF1B566DC75}" type="presParOf" srcId="{EF7D3DB5-77BE-4154-A9EA-501BF55C03DD}" destId="{E7817780-1B21-4751-BD2D-FF4E26A2BC66}" srcOrd="1" destOrd="0" presId="urn:microsoft.com/office/officeart/2005/8/layout/hierarchy4"/>
    <dgm:cxn modelId="{2EB59893-BFA6-4A1C-AFE3-8CAFE9F42222}" type="presParOf" srcId="{EF7D3DB5-77BE-4154-A9EA-501BF55C03DD}" destId="{898C8462-E650-4D86-B031-1B1FF5CD4B98}" srcOrd="2" destOrd="0" presId="urn:microsoft.com/office/officeart/2005/8/layout/hierarchy4"/>
    <dgm:cxn modelId="{F78A326D-1B55-4C37-B58F-79D14F7D20C4}" type="presParOf" srcId="{898C8462-E650-4D86-B031-1B1FF5CD4B98}" destId="{29AC9652-0973-4303-A7F0-8B86EBB9973D}" srcOrd="0" destOrd="0" presId="urn:microsoft.com/office/officeart/2005/8/layout/hierarchy4"/>
    <dgm:cxn modelId="{B37E6650-9FB8-4147-B916-9018ED76BF5A}" type="presParOf" srcId="{29AC9652-0973-4303-A7F0-8B86EBB9973D}" destId="{F0A0BF1B-EA59-4B6B-BAC9-79773BF09126}" srcOrd="0" destOrd="0" presId="urn:microsoft.com/office/officeart/2005/8/layout/hierarchy4"/>
    <dgm:cxn modelId="{D8272600-7C7F-464E-A794-285BA8B83662}" type="presParOf" srcId="{29AC9652-0973-4303-A7F0-8B86EBB9973D}" destId="{B54BFA57-1A8B-4134-BCF3-9F9CEA409B28}" srcOrd="1" destOrd="0" presId="urn:microsoft.com/office/officeart/2005/8/layout/hierarchy4"/>
    <dgm:cxn modelId="{E0FE3713-1EF0-4062-A20F-1519C1CA5592}" type="presParOf" srcId="{09544C68-5C45-4CD5-808C-89BE21EDDE83}" destId="{2A7A7244-9C6A-4E5A-B74F-FB7C485830D2}" srcOrd="3" destOrd="0" presId="urn:microsoft.com/office/officeart/2005/8/layout/hierarchy4"/>
    <dgm:cxn modelId="{E2CD5B40-0605-45AE-AADD-96F45A0B4542}" type="presParOf" srcId="{09544C68-5C45-4CD5-808C-89BE21EDDE83}" destId="{3F1B5FEA-6F8E-42DA-8950-62C3729DE638}" srcOrd="4" destOrd="0" presId="urn:microsoft.com/office/officeart/2005/8/layout/hierarchy4"/>
    <dgm:cxn modelId="{C7DD2758-DF07-4C15-BAC1-31DB708D1DB2}" type="presParOf" srcId="{3F1B5FEA-6F8E-42DA-8950-62C3729DE638}" destId="{8BD17B6C-FE62-4328-AFC2-D918C3AFA257}" srcOrd="0" destOrd="0" presId="urn:microsoft.com/office/officeart/2005/8/layout/hierarchy4"/>
    <dgm:cxn modelId="{1581E16E-49C6-4855-AFF2-80F68B1E501C}" type="presParOf" srcId="{3F1B5FEA-6F8E-42DA-8950-62C3729DE638}" destId="{6BD2D02C-114E-4580-A560-54FF62BFDACB}" srcOrd="1" destOrd="0" presId="urn:microsoft.com/office/officeart/2005/8/layout/hierarchy4"/>
    <dgm:cxn modelId="{9A8C7482-D83C-4689-AE59-6DBD49C5FFA1}" type="presParOf" srcId="{3F1B5FEA-6F8E-42DA-8950-62C3729DE638}" destId="{89FD4C39-DA0A-4018-846D-DC8615E4AC6F}" srcOrd="2" destOrd="0" presId="urn:microsoft.com/office/officeart/2005/8/layout/hierarchy4"/>
    <dgm:cxn modelId="{9299D52A-DAD5-44B6-B063-88B359B4FBA9}" type="presParOf" srcId="{89FD4C39-DA0A-4018-846D-DC8615E4AC6F}" destId="{464A5C82-4F68-4E69-97E6-81B344250BE9}" srcOrd="0" destOrd="0" presId="urn:microsoft.com/office/officeart/2005/8/layout/hierarchy4"/>
    <dgm:cxn modelId="{7F48E4BF-4673-40B7-8FA4-18BA5FCD94DE}" type="presParOf" srcId="{464A5C82-4F68-4E69-97E6-81B344250BE9}" destId="{960DA52D-769A-43F7-9479-629A671F9D77}" srcOrd="0" destOrd="0" presId="urn:microsoft.com/office/officeart/2005/8/layout/hierarchy4"/>
    <dgm:cxn modelId="{A26B6FAE-C843-471B-A995-D1843CBADBBA}" type="presParOf" srcId="{464A5C82-4F68-4E69-97E6-81B344250BE9}" destId="{D039E107-6EEF-420D-B1D3-56D5707665A4}" srcOrd="1" destOrd="0" presId="urn:microsoft.com/office/officeart/2005/8/layout/hierarchy4"/>
    <dgm:cxn modelId="{91BE474C-6A1C-43CC-B632-579EAA595F66}" type="presParOf" srcId="{09544C68-5C45-4CD5-808C-89BE21EDDE83}" destId="{62C1D18A-8A20-4D8A-945F-320A6489029D}" srcOrd="5" destOrd="0" presId="urn:microsoft.com/office/officeart/2005/8/layout/hierarchy4"/>
    <dgm:cxn modelId="{D65FE1A9-0A92-4AA2-8892-FE20684A7500}" type="presParOf" srcId="{09544C68-5C45-4CD5-808C-89BE21EDDE83}" destId="{331809FF-BA4A-4CB9-8BBD-5453CF9A3F3E}" srcOrd="6" destOrd="0" presId="urn:microsoft.com/office/officeart/2005/8/layout/hierarchy4"/>
    <dgm:cxn modelId="{48B6973C-AEEA-4BD3-8EBF-71B173856484}" type="presParOf" srcId="{331809FF-BA4A-4CB9-8BBD-5453CF9A3F3E}" destId="{D5D79EE7-E951-45AD-AD21-C1C8B68BCF5A}" srcOrd="0" destOrd="0" presId="urn:microsoft.com/office/officeart/2005/8/layout/hierarchy4"/>
    <dgm:cxn modelId="{CE0B4F05-32AE-44EF-A03C-E26BB7B013AA}" type="presParOf" srcId="{331809FF-BA4A-4CB9-8BBD-5453CF9A3F3E}" destId="{F4DF1FF8-9B56-45B7-BC47-4572D7129F28}" srcOrd="1" destOrd="0" presId="urn:microsoft.com/office/officeart/2005/8/layout/hierarchy4"/>
    <dgm:cxn modelId="{B67BFE7C-0A91-4094-8E52-125D52B98AEA}" type="presParOf" srcId="{331809FF-BA4A-4CB9-8BBD-5453CF9A3F3E}" destId="{1A5448FB-69A6-41E5-9D6D-3CEB0A1E8DA2}" srcOrd="2" destOrd="0" presId="urn:microsoft.com/office/officeart/2005/8/layout/hierarchy4"/>
    <dgm:cxn modelId="{D7A3D821-10F9-48DB-B071-CFB3CC4862EE}" type="presParOf" srcId="{1A5448FB-69A6-41E5-9D6D-3CEB0A1E8DA2}" destId="{86028979-65DB-40DD-A4AA-812E7134C4FC}" srcOrd="0" destOrd="0" presId="urn:microsoft.com/office/officeart/2005/8/layout/hierarchy4"/>
    <dgm:cxn modelId="{A7A04277-66A7-4A44-A67C-3056851E5BD9}" type="presParOf" srcId="{86028979-65DB-40DD-A4AA-812E7134C4FC}" destId="{07DA6A73-AD48-4070-B0F2-54BA6C3A561B}" srcOrd="0" destOrd="0" presId="urn:microsoft.com/office/officeart/2005/8/layout/hierarchy4"/>
    <dgm:cxn modelId="{2096E142-8FF7-489B-850E-CF0D361C38D4}" type="presParOf" srcId="{86028979-65DB-40DD-A4AA-812E7134C4FC}" destId="{3131C23E-E794-41CA-8905-7384B1687E6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FA546F4-3602-4837-BFFD-3E3B4BA3A09D}" type="datetimeFigureOut">
              <a:rPr lang="ru-RU" smtClean="0"/>
              <a:pPr/>
              <a:t>29.05.2020</a:t>
            </a:fld>
            <a:endParaRPr lang="ru-RU"/>
          </a:p>
        </p:txBody>
      </p:sp>
      <p:sp>
        <p:nvSpPr>
          <p:cNvPr id="4" name="Образ слайда 3"/>
          <p:cNvSpPr>
            <a:spLocks noGrp="1" noRot="1" noChangeAspect="1"/>
          </p:cNvSpPr>
          <p:nvPr>
            <p:ph type="sldImg" idx="2"/>
          </p:nvPr>
        </p:nvSpPr>
        <p:spPr>
          <a:xfrm>
            <a:off x="312738" y="744538"/>
            <a:ext cx="6172200" cy="3722687"/>
          </a:xfrm>
          <a:prstGeom prst="rect">
            <a:avLst/>
          </a:prstGeom>
          <a:noFill/>
          <a:ln w="12700">
            <a:solidFill>
              <a:prstClr val="black"/>
            </a:solidFill>
          </a:ln>
        </p:spPr>
        <p:txBody>
          <a:bodyPr vert="horz" lIns="91440" tIns="45720" rIns="91440" bIns="45720" rtlCol="0" anchor="ctr"/>
          <a:lstStyle/>
          <a:p>
            <a:r>
              <a:rPr lang="ru-RU" dirty="0" err="1" smtClean="0"/>
              <a:t>Енка</a:t>
            </a:r>
            <a:r>
              <a:rPr lang="ru-RU" dirty="0" smtClean="0"/>
              <a:t> </a:t>
            </a:r>
            <a:r>
              <a:rPr lang="ru-RU" dirty="0" err="1" smtClean="0"/>
              <a:t>стра</a:t>
            </a:r>
            <a:endParaRPr lang="ru-RU" dirty="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66E0C06-5FE1-4F23-A7EB-1A222EB9CE1A}" type="slidenum">
              <a:rPr lang="ru-RU" smtClean="0"/>
              <a:pPr/>
              <a:t>‹#›</a:t>
            </a:fld>
            <a:endParaRPr lang="ru-RU"/>
          </a:p>
        </p:txBody>
      </p:sp>
    </p:spTree>
    <p:extLst>
      <p:ext uri="{BB962C8B-B14F-4D97-AF65-F5344CB8AC3E}">
        <p14:creationId xmlns:p14="http://schemas.microsoft.com/office/powerpoint/2010/main" val="2892271425"/>
      </p:ext>
    </p:extLst>
  </p:cSld>
  <p:clrMap bg1="lt1" tx1="dk1" bg2="lt2" tx2="dk2" accent1="accent1" accent2="accent2" accent3="accent3" accent4="accent4" accent5="accent5" accent6="accent6" hlink="hlink" folHlink="folHlink"/>
  <p:notesStyle>
    <a:lvl1pPr marL="0" algn="l" defTabSz="914079" rtl="0" eaLnBrk="1" latinLnBrk="0" hangingPunct="1">
      <a:defRPr sz="1200" kern="1200">
        <a:solidFill>
          <a:schemeClr val="tx1"/>
        </a:solidFill>
        <a:latin typeface="+mn-lt"/>
        <a:ea typeface="+mn-ea"/>
        <a:cs typeface="+mn-cs"/>
      </a:defRPr>
    </a:lvl1pPr>
    <a:lvl2pPr marL="457040" algn="l" defTabSz="914079" rtl="0" eaLnBrk="1" latinLnBrk="0" hangingPunct="1">
      <a:defRPr sz="1200" kern="1200">
        <a:solidFill>
          <a:schemeClr val="tx1"/>
        </a:solidFill>
        <a:latin typeface="+mn-lt"/>
        <a:ea typeface="+mn-ea"/>
        <a:cs typeface="+mn-cs"/>
      </a:defRPr>
    </a:lvl2pPr>
    <a:lvl3pPr marL="914079" algn="l" defTabSz="914079" rtl="0" eaLnBrk="1" latinLnBrk="0" hangingPunct="1">
      <a:defRPr sz="1200" kern="1200">
        <a:solidFill>
          <a:schemeClr val="tx1"/>
        </a:solidFill>
        <a:latin typeface="+mn-lt"/>
        <a:ea typeface="+mn-ea"/>
        <a:cs typeface="+mn-cs"/>
      </a:defRPr>
    </a:lvl3pPr>
    <a:lvl4pPr marL="1371119" algn="l" defTabSz="914079" rtl="0" eaLnBrk="1" latinLnBrk="0" hangingPunct="1">
      <a:defRPr sz="1200" kern="1200">
        <a:solidFill>
          <a:schemeClr val="tx1"/>
        </a:solidFill>
        <a:latin typeface="+mn-lt"/>
        <a:ea typeface="+mn-ea"/>
        <a:cs typeface="+mn-cs"/>
      </a:defRPr>
    </a:lvl4pPr>
    <a:lvl5pPr marL="1828159" algn="l" defTabSz="914079" rtl="0" eaLnBrk="1" latinLnBrk="0" hangingPunct="1">
      <a:defRPr sz="1200" kern="1200">
        <a:solidFill>
          <a:schemeClr val="tx1"/>
        </a:solidFill>
        <a:latin typeface="+mn-lt"/>
        <a:ea typeface="+mn-ea"/>
        <a:cs typeface="+mn-cs"/>
      </a:defRPr>
    </a:lvl5pPr>
    <a:lvl6pPr marL="2285200" algn="l" defTabSz="914079" rtl="0" eaLnBrk="1" latinLnBrk="0" hangingPunct="1">
      <a:defRPr sz="1200" kern="1200">
        <a:solidFill>
          <a:schemeClr val="tx1"/>
        </a:solidFill>
        <a:latin typeface="+mn-lt"/>
        <a:ea typeface="+mn-ea"/>
        <a:cs typeface="+mn-cs"/>
      </a:defRPr>
    </a:lvl6pPr>
    <a:lvl7pPr marL="2742237" algn="l" defTabSz="914079" rtl="0" eaLnBrk="1" latinLnBrk="0" hangingPunct="1">
      <a:defRPr sz="1200" kern="1200">
        <a:solidFill>
          <a:schemeClr val="tx1"/>
        </a:solidFill>
        <a:latin typeface="+mn-lt"/>
        <a:ea typeface="+mn-ea"/>
        <a:cs typeface="+mn-cs"/>
      </a:defRPr>
    </a:lvl7pPr>
    <a:lvl8pPr marL="3199278" algn="l" defTabSz="914079" rtl="0" eaLnBrk="1" latinLnBrk="0" hangingPunct="1">
      <a:defRPr sz="1200" kern="1200">
        <a:solidFill>
          <a:schemeClr val="tx1"/>
        </a:solidFill>
        <a:latin typeface="+mn-lt"/>
        <a:ea typeface="+mn-ea"/>
        <a:cs typeface="+mn-cs"/>
      </a:defRPr>
    </a:lvl8pPr>
    <a:lvl9pPr marL="3656317" algn="l" defTabSz="9140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mailto:centeroko@mail.ru"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myskills.ru/account/login"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lstStyle/>
          <a:p>
            <a:pPr indent="287970"/>
            <a:r>
              <a:rPr lang="ru-RU" sz="1400" baseline="0" dirty="0" smtClean="0"/>
              <a:t>Для понимания проблемы формирования и оценки функциональной грамотности  необходимо оценить состояние российского образования . </a:t>
            </a:r>
          </a:p>
          <a:p>
            <a:pPr marL="0" lvl="1" indent="287970" defTabSz="914306">
              <a:defRPr/>
            </a:pPr>
            <a:endParaRPr lang="ru-RU" sz="1400" b="0" i="0" baseline="0" dirty="0" smtClean="0"/>
          </a:p>
          <a:p>
            <a:pPr marL="0" lvl="1" indent="287970" defTabSz="914306">
              <a:defRPr/>
            </a:pPr>
            <a:r>
              <a:rPr lang="ru-RU" sz="1400" b="1" dirty="0" smtClean="0">
                <a:solidFill>
                  <a:schemeClr val="tx2"/>
                </a:solidFill>
              </a:rPr>
              <a:t>Оценка качества образования в  странах в международных рейтингах опирается на данные международных исследований </a:t>
            </a:r>
            <a:r>
              <a:rPr lang="en-US" sz="1400" b="1" dirty="0" smtClean="0">
                <a:solidFill>
                  <a:schemeClr val="tx2"/>
                </a:solidFill>
              </a:rPr>
              <a:t>PIRLS, TIMSS </a:t>
            </a:r>
            <a:r>
              <a:rPr lang="ru-RU" sz="1400" b="1" dirty="0" smtClean="0">
                <a:solidFill>
                  <a:schemeClr val="tx2"/>
                </a:solidFill>
              </a:rPr>
              <a:t>и </a:t>
            </a:r>
            <a:r>
              <a:rPr lang="en-US" sz="1400" b="1" dirty="0" smtClean="0">
                <a:solidFill>
                  <a:schemeClr val="tx2"/>
                </a:solidFill>
              </a:rPr>
              <a:t>PISA</a:t>
            </a:r>
            <a:r>
              <a:rPr lang="ru-RU" sz="1400" b="1" dirty="0" smtClean="0">
                <a:solidFill>
                  <a:schemeClr val="tx2"/>
                </a:solidFill>
              </a:rPr>
              <a:t> </a:t>
            </a:r>
            <a:endParaRPr lang="ru-RU" sz="1400" dirty="0" smtClean="0">
              <a:solidFill>
                <a:schemeClr val="tx2"/>
              </a:solidFill>
            </a:endParaRPr>
          </a:p>
          <a:p>
            <a:pPr marL="0" lvl="1" indent="287970" defTabSz="914306">
              <a:defRPr/>
            </a:pPr>
            <a:endParaRPr lang="ru-RU" sz="1400" b="0" i="0" baseline="0" dirty="0" smtClean="0"/>
          </a:p>
          <a:p>
            <a:pPr marL="0" lvl="1" indent="287970" defTabSz="914306">
              <a:defRPr/>
            </a:pPr>
            <a:r>
              <a:rPr lang="ru-RU" sz="1400" b="0" i="0" baseline="0" dirty="0" smtClean="0"/>
              <a:t>В исследованиях </a:t>
            </a:r>
            <a:r>
              <a:rPr lang="ru-RU" sz="1400" b="1" baseline="0" dirty="0" smtClean="0"/>
              <a:t>PIRLS и TIMSS </a:t>
            </a:r>
            <a:r>
              <a:rPr lang="ru-RU" sz="1400" baseline="0" dirty="0" smtClean="0"/>
              <a:t>оценивается </a:t>
            </a:r>
            <a:r>
              <a:rPr lang="ru-RU" sz="1400" b="1" baseline="0" dirty="0" smtClean="0"/>
              <a:t>общеобразовательная подготовка</a:t>
            </a:r>
            <a:r>
              <a:rPr lang="ru-RU" sz="1400" baseline="0" dirty="0" smtClean="0"/>
              <a:t>, успехи в обучении</a:t>
            </a:r>
          </a:p>
          <a:p>
            <a:pPr marL="0" lvl="1" indent="287970" defTabSz="914306">
              <a:defRPr/>
            </a:pPr>
            <a:r>
              <a:rPr lang="ru-RU" sz="1400" baseline="0" dirty="0" smtClean="0"/>
              <a:t>В исследовании </a:t>
            </a:r>
            <a:r>
              <a:rPr lang="ru-RU" sz="1400" b="1" baseline="0" dirty="0" smtClean="0"/>
              <a:t>PISA</a:t>
            </a:r>
            <a:r>
              <a:rPr lang="ru-RU" sz="1400" baseline="0" dirty="0" smtClean="0"/>
              <a:t> речь идёт преимущественно о </a:t>
            </a:r>
            <a:r>
              <a:rPr lang="ru-RU" sz="1400" b="1" baseline="0" dirty="0" smtClean="0"/>
              <a:t>функциональной грамотности </a:t>
            </a:r>
            <a:r>
              <a:rPr lang="ru-RU" sz="1400" baseline="0" dirty="0" smtClean="0"/>
              <a:t>и  </a:t>
            </a:r>
            <a:r>
              <a:rPr lang="ru-RU" sz="1400" b="1" baseline="0" dirty="0" smtClean="0"/>
              <a:t>навыках разрешения проблем</a:t>
            </a:r>
            <a:r>
              <a:rPr lang="ru-RU" sz="1400" baseline="0" dirty="0" smtClean="0"/>
              <a:t>, иными словами об ответе на вопрос: «</a:t>
            </a:r>
            <a:r>
              <a:rPr lang="ru-RU" sz="1400" b="1" i="1" baseline="0" dirty="0" smtClean="0"/>
              <a:t>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a:t>
            </a:r>
            <a:r>
              <a:rPr lang="ru-RU" sz="1400" baseline="0" dirty="0" smtClean="0"/>
              <a:t>».</a:t>
            </a:r>
          </a:p>
          <a:p>
            <a:pPr marL="0" lvl="1" indent="287970" defTabSz="914306">
              <a:defRPr/>
            </a:pPr>
            <a:r>
              <a:rPr lang="ru-RU" sz="1400" b="0" i="0" baseline="0" dirty="0" smtClean="0"/>
              <a:t>Каковы же на сегодня успехи России в этих исследованиях?</a:t>
            </a:r>
          </a:p>
          <a:p>
            <a:pPr indent="287970"/>
            <a:endParaRPr lang="ru-RU" baseline="0" dirty="0" smtClean="0"/>
          </a:p>
          <a:p>
            <a:pPr indent="287970"/>
            <a:endParaRPr lang="ru-RU" dirty="0" smtClean="0"/>
          </a:p>
          <a:p>
            <a:pPr indent="287970"/>
            <a:endParaRPr lang="ru-RU" dirty="0"/>
          </a:p>
        </p:txBody>
      </p:sp>
      <p:sp>
        <p:nvSpPr>
          <p:cNvPr id="4" name="Номер слайда 3"/>
          <p:cNvSpPr>
            <a:spLocks noGrp="1"/>
          </p:cNvSpPr>
          <p:nvPr>
            <p:ph type="sldNum" sz="quarter" idx="10"/>
          </p:nvPr>
        </p:nvSpPr>
        <p:spPr/>
        <p:txBody>
          <a:bodyPr/>
          <a:lstStyle/>
          <a:p>
            <a:fld id="{9447256E-483B-4BC1-BFF8-D2418426C52D}" type="slidenum">
              <a:rPr lang="ru-RU" smtClean="0"/>
              <a:pPr/>
              <a:t>10</a:t>
            </a:fld>
            <a:endParaRPr lang="ru-RU"/>
          </a:p>
        </p:txBody>
      </p:sp>
    </p:spTree>
    <p:extLst>
      <p:ext uri="{BB962C8B-B14F-4D97-AF65-F5344CB8AC3E}">
        <p14:creationId xmlns:p14="http://schemas.microsoft.com/office/powerpoint/2010/main" val="239842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sz="1400" dirty="0" smtClean="0"/>
              <a:t>Анализ приведенных определений показывает, что основными составляющими функциональной грамотности являются способность человека действовать в современном обществе, решать различные задачи, используя при этом определенные знания, умения и компетенции. </a:t>
            </a:r>
          </a:p>
          <a:p>
            <a:endParaRPr lang="ru-RU" sz="1400" dirty="0" smtClean="0"/>
          </a:p>
          <a:p>
            <a:r>
              <a:rPr lang="ru-RU" sz="1400" dirty="0" smtClean="0"/>
              <a:t>На практике функциональная грамотность проявляется в действиях учащихся, а оценка </a:t>
            </a:r>
            <a:r>
              <a:rPr lang="ru-RU" sz="1400" dirty="0" err="1" smtClean="0"/>
              <a:t>сформированности</a:t>
            </a:r>
            <a:r>
              <a:rPr lang="ru-RU" sz="1400" dirty="0" smtClean="0"/>
              <a:t> функциональной грамотности может осуществляться через оценку определенных стратегий действий, поведения учащихся, которые они могли бы продемонстрировать в различных ситуациях реальной жизни.</a:t>
            </a:r>
          </a:p>
          <a:p>
            <a:endParaRPr lang="ru-RU" sz="1400"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a:xfrm>
            <a:off x="679767" y="4715153"/>
            <a:ext cx="5815413" cy="4856678"/>
          </a:xfrm>
        </p:spPr>
        <p:txBody>
          <a:bodyPr>
            <a:normAutofit fontScale="77500" lnSpcReduction="20000"/>
          </a:bodyPr>
          <a:lstStyle/>
          <a:p>
            <a:r>
              <a:rPr lang="ru-RU" sz="1300" dirty="0" smtClean="0"/>
              <a:t>Средние результаты российских учащихся в исследованиях </a:t>
            </a:r>
            <a:r>
              <a:rPr lang="en-US" sz="1300" dirty="0" smtClean="0"/>
              <a:t>PIRLS</a:t>
            </a:r>
            <a:r>
              <a:rPr lang="ru-RU" sz="1300" dirty="0" smtClean="0"/>
              <a:t>, </a:t>
            </a:r>
            <a:r>
              <a:rPr lang="en-US" sz="1300" dirty="0" smtClean="0"/>
              <a:t>TIMSS</a:t>
            </a:r>
            <a:r>
              <a:rPr lang="ru-RU" sz="1300" dirty="0" smtClean="0"/>
              <a:t>, </a:t>
            </a:r>
            <a:r>
              <a:rPr lang="en-US" sz="1300" dirty="0" smtClean="0"/>
              <a:t>PISA</a:t>
            </a:r>
            <a:r>
              <a:rPr lang="ru-RU" sz="1300" dirty="0" smtClean="0"/>
              <a:t> по всем ступеням общего образования, полученные в 2015 и 2016 годах, представлены </a:t>
            </a:r>
            <a:r>
              <a:rPr lang="ru-RU" sz="1300" smtClean="0"/>
              <a:t>на слайде. </a:t>
            </a:r>
            <a:r>
              <a:rPr lang="ru-RU" sz="1300" i="1" dirty="0" smtClean="0"/>
              <a:t>Около каждого значения результата российских учащихся по международной 1000-балльной шкале приводится рейтинг российских результатов среди стран-участниц в данном направлении исследования. Для сравнения выделено среднее значение международной шкалы – 500 баллов, которое было установлено по среднему результату для стран-участниц исследования при формировании шкалы. Например, средний балл российских учащихся 4 класса по математике составил 564 балла, выше среднего международного, 7 место в рейтинге стран.</a:t>
            </a:r>
            <a:endParaRPr lang="ru-RU" sz="1300" dirty="0" smtClean="0"/>
          </a:p>
          <a:p>
            <a:r>
              <a:rPr lang="ru-RU" sz="1300" dirty="0" smtClean="0"/>
              <a:t>Как видно из представленных данных, позитивные стороны российского образования (выше среднего международного балла, в группе стран с высокими результатами) проявляются в </a:t>
            </a:r>
            <a:r>
              <a:rPr lang="ru-RU" sz="1300" b="1" dirty="0" smtClean="0"/>
              <a:t>результатах выпускников начальной школы </a:t>
            </a:r>
            <a:r>
              <a:rPr lang="ru-RU" sz="1300" dirty="0" smtClean="0"/>
              <a:t>по чтению (первое место из 50 стран, 581 балл), математике (7 место из 49 стран, 564 балла) и естествознанию (4 место из 49 стран, 567 баллов). Только 1-2% учащихся не достигают базового международного уровня по выделенным направлениям, а высший уровень (более 625 баллов) демонстрируют от 20% учащихся по математике и естествознанию до 26% - по чтению.</a:t>
            </a:r>
          </a:p>
          <a:p>
            <a:r>
              <a:rPr lang="ru-RU" sz="1300" b="1" dirty="0" smtClean="0"/>
              <a:t>Результаты учащихся 8-9 классов основной школы</a:t>
            </a:r>
            <a:r>
              <a:rPr lang="ru-RU" sz="1300" dirty="0" smtClean="0"/>
              <a:t> неоднозначны: уровень овладения основами математики и естественнонаучных предметов превышает средний международный уровень (538 баллов и 544 балла соответственно по шкале </a:t>
            </a:r>
            <a:r>
              <a:rPr lang="en-US" sz="1300" dirty="0" smtClean="0"/>
              <a:t>TIMSS</a:t>
            </a:r>
            <a:r>
              <a:rPr lang="ru-RU" sz="1300" dirty="0" smtClean="0"/>
              <a:t>). При этом способность учащихся применять свои знания, умения и опыт для решения жизненных задач в ситуациях личностно и социально значимых оценивается по математике на уровне близком к среднему международному (494 балла), а по естественнонаучным предметам – ниже этого уровня – 487 баллов. </a:t>
            </a:r>
          </a:p>
          <a:p>
            <a:r>
              <a:rPr lang="ru-RU" sz="1300" i="1" dirty="0" smtClean="0"/>
              <a:t> </a:t>
            </a:r>
            <a:endParaRPr lang="ru-RU" sz="1300" dirty="0" smtClean="0"/>
          </a:p>
          <a:p>
            <a:r>
              <a:rPr lang="ru-RU" sz="1300" dirty="0" smtClean="0"/>
              <a:t>Уровень </a:t>
            </a:r>
            <a:r>
              <a:rPr lang="ru-RU" sz="1300" dirty="0" err="1" smtClean="0"/>
              <a:t>сформированности</a:t>
            </a:r>
            <a:r>
              <a:rPr lang="ru-RU" sz="1300" dirty="0" smtClean="0"/>
              <a:t> читательской грамотности российских девятиклассников находится вблизи среднего международного (495 баллов по шкале </a:t>
            </a:r>
            <a:r>
              <a:rPr lang="en-US" sz="1300" dirty="0" smtClean="0"/>
              <a:t>PISA</a:t>
            </a:r>
            <a:r>
              <a:rPr lang="ru-RU" sz="1300" dirty="0" smtClean="0"/>
              <a:t>).</a:t>
            </a:r>
          </a:p>
          <a:p>
            <a:r>
              <a:rPr lang="ru-RU" sz="1300" dirty="0" smtClean="0"/>
              <a:t>Следует справедливо отметить, что по двум направлениям исследования (математической и читательской грамотности) за последние годы проявилось существенное повышение результатов.</a:t>
            </a:r>
          </a:p>
          <a:p>
            <a:r>
              <a:rPr lang="ru-RU" sz="1300" dirty="0" smtClean="0"/>
              <a:t>При сравнении с начальной школой отмечается существенное снижение результатов: за пять лет обучения в основной школе с 2011 по 2015 годы в соответствии с международными требованиями уровень читательской грамотности одной и той же генеральной совокупности российских школьников снизился более чем на 80 баллов, </a:t>
            </a:r>
            <a:r>
              <a:rPr lang="en-US" sz="1300" dirty="0" smtClean="0"/>
              <a:t>c</a:t>
            </a:r>
            <a:r>
              <a:rPr lang="ru-RU" sz="1300" dirty="0" smtClean="0"/>
              <a:t> лидирующих позиций 1-2 места до 26 места в рейтинге стран.</a:t>
            </a:r>
          </a:p>
          <a:p>
            <a:r>
              <a:rPr lang="ru-RU" sz="1300" dirty="0" smtClean="0"/>
              <a:t>По финансовой грамотности российские 15-летние учащиеся в 2015 году улучшили свои результаты 2012 года и превысили средний международный уровень (512 баллов по шкале </a:t>
            </a:r>
            <a:r>
              <a:rPr lang="en-US" sz="1300" dirty="0" smtClean="0"/>
              <a:t>PISA</a:t>
            </a:r>
            <a:r>
              <a:rPr lang="ru-RU" sz="1300" dirty="0" smtClean="0"/>
              <a:t>).</a:t>
            </a:r>
          </a:p>
          <a:p>
            <a:r>
              <a:rPr lang="ru-RU" sz="1300" dirty="0" smtClean="0"/>
              <a:t>Наиболее проблемной областью для российских выпускников основной школы оказалась </a:t>
            </a:r>
            <a:r>
              <a:rPr lang="ru-RU" sz="1300" dirty="0" err="1" smtClean="0"/>
              <a:t>метапредметная</a:t>
            </a:r>
            <a:r>
              <a:rPr lang="ru-RU" sz="1300" dirty="0" smtClean="0"/>
              <a:t> область – решение проблем в сотрудничестве (значительно ниже среднего международного уровня – 473 балла по шкале </a:t>
            </a:r>
            <a:r>
              <a:rPr lang="en-US" sz="1300" dirty="0" smtClean="0"/>
              <a:t>PISA</a:t>
            </a:r>
            <a:r>
              <a:rPr lang="ru-RU" sz="1300" dirty="0" smtClean="0"/>
              <a:t>). В данном инновационном направлении исследования </a:t>
            </a:r>
            <a:r>
              <a:rPr lang="en-US" sz="1300" dirty="0" smtClean="0"/>
              <a:t>PISA</a:t>
            </a:r>
            <a:r>
              <a:rPr lang="ru-RU" sz="1300" dirty="0" smtClean="0"/>
              <a:t> была реализована интегральная оценка способности решать проблемы в ходе проектной или исследовательской деятельности в компьютерной среде, имитирующей работу в группе учащихся и моделирующей различные взаимодействия между членами группы (например, неравномерное распределение обязанностей, возникновение конфликтов).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4650" y="714375"/>
            <a:ext cx="6172200" cy="3722688"/>
          </a:xfrm>
        </p:spPr>
      </p:sp>
      <p:sp>
        <p:nvSpPr>
          <p:cNvPr id="3" name="Заметки 2"/>
          <p:cNvSpPr>
            <a:spLocks noGrp="1"/>
          </p:cNvSpPr>
          <p:nvPr>
            <p:ph type="body" idx="1"/>
          </p:nvPr>
        </p:nvSpPr>
        <p:spPr/>
        <p:txBody>
          <a:bodyPr>
            <a:normAutofit/>
          </a:bodyPr>
          <a:lstStyle/>
          <a:p>
            <a:r>
              <a:rPr lang="ru-RU" dirty="0" smtClean="0"/>
              <a:t>Решить проблему повышения качества образования (не только в плане результатов исследования </a:t>
            </a:r>
            <a:r>
              <a:rPr lang="en-US" dirty="0" smtClean="0"/>
              <a:t>PISA</a:t>
            </a:r>
            <a:r>
              <a:rPr lang="ru-RU" dirty="0" smtClean="0"/>
              <a:t>) можно только </a:t>
            </a:r>
          </a:p>
          <a:p>
            <a:r>
              <a:rPr lang="ru-RU" dirty="0" smtClean="0"/>
              <a:t>- при системных комплексных изменениях в учебной деятельности учащихся: перехода от решения типичных стандартных задач к проведению исследований, к поиску смыслов и альтернативных решений;</a:t>
            </a:r>
          </a:p>
          <a:p>
            <a:r>
              <a:rPr lang="ru-RU" dirty="0" smtClean="0"/>
              <a:t>- переориентации системы образования на новые результаты, связанные с «навыками 21 века» – функциональной грамотностью учащихся и развитием позитивных установок, мотивации обучения и стратегий поведения учащихся в различных ситуациях, готовности жить в эпоху перемен.</a:t>
            </a:r>
          </a:p>
          <a:p>
            <a:endParaRPr lang="ru-RU" dirty="0"/>
          </a:p>
        </p:txBody>
      </p:sp>
      <p:sp>
        <p:nvSpPr>
          <p:cNvPr id="4" name="Номер слайда 3"/>
          <p:cNvSpPr>
            <a:spLocks noGrp="1"/>
          </p:cNvSpPr>
          <p:nvPr>
            <p:ph type="sldNum" sz="quarter" idx="10"/>
          </p:nvPr>
        </p:nvSpPr>
        <p:spPr/>
        <p:txBody>
          <a:bodyPr/>
          <a:lstStyle/>
          <a:p>
            <a:fld id="{856A05F3-21FD-48C2-919E-2C9ED22E481D}"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a:xfrm>
            <a:off x="679767" y="4715153"/>
            <a:ext cx="5815413" cy="4784670"/>
          </a:xfrm>
        </p:spPr>
        <p:txBody>
          <a:bodyPr>
            <a:normAutofit fontScale="32500" lnSpcReduction="20000"/>
          </a:bodyPr>
          <a:lstStyle/>
          <a:p>
            <a:r>
              <a:rPr lang="ru-RU" sz="3100" dirty="0" smtClean="0"/>
              <a:t>Основными ориентирами для совершенствования качества общего образования в России (как внутренними, так и внешними) могут служить национальные стандарты – планируемые результаты, заданные в Федеральных государственных образовательных стандартах, и международные стандарты – образовательные результаты, заданные в международных документах, среди которых выделим «Навыки 21 века» и концептуальную рамку образовательных результатов ОЭСР 2030.</a:t>
            </a:r>
          </a:p>
          <a:p>
            <a:r>
              <a:rPr lang="ru-RU" sz="3100" dirty="0" smtClean="0"/>
              <a:t>При явных различиях структуры и содержания данных документов можно выделить общие особенности в концепциях представления образовательных результатов, заданных как перспективы развития школы:</a:t>
            </a:r>
          </a:p>
          <a:p>
            <a:pPr lvl="0"/>
            <a:r>
              <a:rPr lang="ru-RU" sz="3100" dirty="0" smtClean="0"/>
              <a:t>комплексный подход к формированию образовательных результатов: выделение содержательных составляющих, связанных с формированием (в терминах ФГОС) предметных, </a:t>
            </a:r>
            <a:r>
              <a:rPr lang="ru-RU" sz="3100" dirty="0" err="1" smtClean="0"/>
              <a:t>метапредметных</a:t>
            </a:r>
            <a:r>
              <a:rPr lang="ru-RU" sz="3100" dirty="0" smtClean="0"/>
              <a:t> и личностных результатов;</a:t>
            </a:r>
          </a:p>
          <a:p>
            <a:pPr lvl="0"/>
            <a:r>
              <a:rPr lang="ru-RU" sz="3100" dirty="0" err="1" smtClean="0"/>
              <a:t>контекстуализация</a:t>
            </a:r>
            <a:r>
              <a:rPr lang="ru-RU" sz="3100" dirty="0" smtClean="0"/>
              <a:t> содержания образования и учебной деятельности (применение знаний в ситуациях, приближенных к реальным, формирование стратегий поведения в различных контекстах реальной жизни и др.); </a:t>
            </a:r>
          </a:p>
          <a:p>
            <a:r>
              <a:rPr lang="ru-RU" sz="3100" dirty="0" smtClean="0"/>
              <a:t>- включение в оценочные процедуры методик оценки самостоятельной активности учащихся: их способности решать проблемы, проводить проекты и исследования как индивидуально, так и в групповой деятельности.</a:t>
            </a:r>
          </a:p>
          <a:p>
            <a:endParaRPr lang="ru-RU" sz="3100" dirty="0" smtClean="0"/>
          </a:p>
          <a:p>
            <a:r>
              <a:rPr lang="ru-RU" sz="3100" dirty="0" smtClean="0"/>
              <a:t>Модели структуры содержания образовательных результатов в рассматриваемых документах представлены на  слайде. В международном стандарте «Навыки </a:t>
            </a:r>
            <a:r>
              <a:rPr lang="tr-TR" sz="3100" dirty="0" smtClean="0"/>
              <a:t>XXI</a:t>
            </a:r>
            <a:r>
              <a:rPr lang="ru-RU" sz="3100" dirty="0" smtClean="0"/>
              <a:t> века» (рис. 2) выделяются:</a:t>
            </a:r>
          </a:p>
          <a:p>
            <a:pPr lvl="0" fontAlgn="base"/>
            <a:r>
              <a:rPr lang="ru-RU" sz="3100" dirty="0" smtClean="0"/>
              <a:t>базовые навыки (способность учащихся применять знания и умения для решения повседневных задач в ситуациях, которые отличаются от учебных);</a:t>
            </a:r>
          </a:p>
          <a:p>
            <a:pPr lvl="0" fontAlgn="base"/>
            <a:r>
              <a:rPr lang="ru-RU" sz="3100" dirty="0" smtClean="0"/>
              <a:t>компетенции (способность учащихся решать нетипичные задачи в ситуациях, которые отличаются от учебных);</a:t>
            </a:r>
          </a:p>
          <a:p>
            <a:pPr lvl="0" fontAlgn="base"/>
            <a:r>
              <a:rPr lang="ru-RU" sz="3100" dirty="0" smtClean="0"/>
              <a:t>личностные качества (способность учащихся справляться с изменениями окружающей среды в ситуациях, которые отличаются от учебных).</a:t>
            </a:r>
          </a:p>
          <a:p>
            <a:r>
              <a:rPr lang="ru-RU" sz="3100" dirty="0" smtClean="0"/>
              <a:t>В рамке образовательных результатов ОЭСР 2030, модель которых также представлена на  слайде, можно выделить:</a:t>
            </a:r>
          </a:p>
          <a:p>
            <a:r>
              <a:rPr lang="ru-RU" sz="3100" dirty="0" smtClean="0"/>
              <a:t>- систему знаний, умений, отношений и ценностей, создающих основу образовательных результатов;</a:t>
            </a:r>
          </a:p>
          <a:p>
            <a:r>
              <a:rPr lang="ru-RU" sz="3100" dirty="0" smtClean="0"/>
              <a:t>- компетенции, как способность мобилизовать знания, умения, отношения и ценности, проявлять рефлексивный подход к процессу обучения и обеспечивать возможность взаимодействовать и действовать в мире;</a:t>
            </a:r>
          </a:p>
          <a:p>
            <a:r>
              <a:rPr lang="ru-RU" sz="3100" dirty="0" smtClean="0"/>
              <a:t>- стратегии поведения, демонстрирующие способность действовать в различных </a:t>
            </a:r>
            <a:r>
              <a:rPr lang="ru-RU" sz="3100" dirty="0" err="1" smtClean="0"/>
              <a:t>внеучебных</a:t>
            </a:r>
            <a:r>
              <a:rPr lang="ru-RU" sz="3100" dirty="0" smtClean="0"/>
              <a:t> ситуациях.</a:t>
            </a:r>
          </a:p>
          <a:p>
            <a:pPr fontAlgn="base"/>
            <a:r>
              <a:rPr lang="ru-RU" sz="3100" dirty="0" smtClean="0"/>
              <a:t> </a:t>
            </a:r>
          </a:p>
          <a:p>
            <a:endParaRPr lang="ru-RU" dirty="0" smtClean="0"/>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a:xfrm>
            <a:off x="679767" y="4715153"/>
            <a:ext cx="5815413" cy="4784670"/>
          </a:xfrm>
        </p:spPr>
        <p:txBody>
          <a:bodyPr>
            <a:normAutofit fontScale="32500" lnSpcReduction="20000"/>
          </a:bodyPr>
          <a:lstStyle/>
          <a:p>
            <a:r>
              <a:rPr lang="ru-RU" sz="3100" dirty="0" smtClean="0"/>
              <a:t>Основными ориентирами для совершенствования качества общего образования в России (как внутренними, так и внешними) могут служить национальные стандарты – планируемые результаты, заданные в Федеральных государственных образовательных стандартах, и международные стандарты – образовательные результаты, заданные в международных документах, среди которых выделим «Навыки 21 века» и концептуальную рамку образовательных результатов ОЭСР 2030.</a:t>
            </a:r>
          </a:p>
          <a:p>
            <a:r>
              <a:rPr lang="ru-RU" sz="3100" dirty="0" smtClean="0"/>
              <a:t>При явных различиях структуры и содержания данных документов можно выделить общие особенности в концепциях представления образовательных результатов, заданных как перспективы развития школы:</a:t>
            </a:r>
          </a:p>
          <a:p>
            <a:pPr lvl="0"/>
            <a:r>
              <a:rPr lang="ru-RU" sz="3100" dirty="0" smtClean="0"/>
              <a:t>комплексный подход к формированию образовательных результатов: выделение содержательных составляющих, связанных с формированием (в терминах ФГОС) предметных, </a:t>
            </a:r>
            <a:r>
              <a:rPr lang="ru-RU" sz="3100" dirty="0" err="1" smtClean="0"/>
              <a:t>метапредметных</a:t>
            </a:r>
            <a:r>
              <a:rPr lang="ru-RU" sz="3100" dirty="0" smtClean="0"/>
              <a:t> и личностных результатов;</a:t>
            </a:r>
          </a:p>
          <a:p>
            <a:pPr lvl="0"/>
            <a:r>
              <a:rPr lang="ru-RU" sz="3100" dirty="0" err="1" smtClean="0"/>
              <a:t>контекстуализация</a:t>
            </a:r>
            <a:r>
              <a:rPr lang="ru-RU" sz="3100" dirty="0" smtClean="0"/>
              <a:t> содержания образования и учебной деятельности (применение знаний в ситуациях, приближенных к реальным, формирование стратегий поведения в различных контекстах реальной жизни и др.); </a:t>
            </a:r>
          </a:p>
          <a:p>
            <a:r>
              <a:rPr lang="ru-RU" sz="3100" dirty="0" smtClean="0"/>
              <a:t>- включение в оценочные процедуры методик оценки самостоятельной активности учащихся: их способности решать проблемы, проводить проекты и исследования как индивидуально, так и в групповой деятельности.</a:t>
            </a:r>
          </a:p>
          <a:p>
            <a:endParaRPr lang="ru-RU" sz="3100" dirty="0" smtClean="0"/>
          </a:p>
          <a:p>
            <a:r>
              <a:rPr lang="ru-RU" sz="3100" dirty="0" smtClean="0"/>
              <a:t>Модели структуры содержания образовательных результатов в рассматриваемых документах представлены на  слайде. В международном стандарте «Навыки </a:t>
            </a:r>
            <a:r>
              <a:rPr lang="tr-TR" sz="3100" dirty="0" smtClean="0"/>
              <a:t>XXI</a:t>
            </a:r>
            <a:r>
              <a:rPr lang="ru-RU" sz="3100" dirty="0" smtClean="0"/>
              <a:t> века» (рис. 2) выделяются:</a:t>
            </a:r>
          </a:p>
          <a:p>
            <a:pPr lvl="0" fontAlgn="base"/>
            <a:r>
              <a:rPr lang="ru-RU" sz="3100" dirty="0" smtClean="0"/>
              <a:t>базовые навыки (способность учащихся применять знания и умения для решения повседневных задач в ситуациях, которые отличаются от учебных);</a:t>
            </a:r>
          </a:p>
          <a:p>
            <a:pPr lvl="0" fontAlgn="base"/>
            <a:r>
              <a:rPr lang="ru-RU" sz="3100" dirty="0" smtClean="0"/>
              <a:t>компетенции (способность учащихся решать нетипичные задачи в ситуациях, которые отличаются от учебных);</a:t>
            </a:r>
          </a:p>
          <a:p>
            <a:pPr lvl="0" fontAlgn="base"/>
            <a:r>
              <a:rPr lang="ru-RU" sz="3100" dirty="0" smtClean="0"/>
              <a:t>личностные качества (способность учащихся справляться с изменениями окружающей среды в ситуациях, которые отличаются от учебных).</a:t>
            </a:r>
          </a:p>
          <a:p>
            <a:r>
              <a:rPr lang="ru-RU" sz="3100" dirty="0" smtClean="0"/>
              <a:t>В рамке образовательных результатов ОЭСР 2030, модель которых также представлена на  слайде, можно выделить:</a:t>
            </a:r>
          </a:p>
          <a:p>
            <a:r>
              <a:rPr lang="ru-RU" sz="3100" dirty="0" smtClean="0"/>
              <a:t>- систему знаний, умений, отношений и ценностей, создающих основу образовательных результатов;</a:t>
            </a:r>
          </a:p>
          <a:p>
            <a:r>
              <a:rPr lang="ru-RU" sz="3100" dirty="0" smtClean="0"/>
              <a:t>- компетенции, как способность мобилизовать знания, умения, отношения и ценности, проявлять рефлексивный подход к процессу обучения и обеспечивать возможность взаимодействовать и действовать в мире;</a:t>
            </a:r>
          </a:p>
          <a:p>
            <a:r>
              <a:rPr lang="ru-RU" sz="3100" dirty="0" smtClean="0"/>
              <a:t>- стратегии поведения, демонстрирующие способность действовать в различных </a:t>
            </a:r>
            <a:r>
              <a:rPr lang="ru-RU" sz="3100" dirty="0" err="1" smtClean="0"/>
              <a:t>внеучебных</a:t>
            </a:r>
            <a:r>
              <a:rPr lang="ru-RU" sz="3100" dirty="0" smtClean="0"/>
              <a:t> ситуациях.</a:t>
            </a:r>
          </a:p>
          <a:p>
            <a:pPr fontAlgn="base"/>
            <a:r>
              <a:rPr lang="ru-RU" sz="3100" dirty="0" smtClean="0"/>
              <a:t> </a:t>
            </a:r>
          </a:p>
          <a:p>
            <a:endParaRPr lang="ru-RU" dirty="0" smtClean="0"/>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a:xfrm>
            <a:off x="679767" y="4715153"/>
            <a:ext cx="5815413" cy="4784670"/>
          </a:xfrm>
        </p:spPr>
        <p:txBody>
          <a:bodyPr>
            <a:normAutofit fontScale="32500" lnSpcReduction="20000"/>
          </a:bodyPr>
          <a:lstStyle/>
          <a:p>
            <a:r>
              <a:rPr lang="ru-RU" sz="3100" dirty="0" smtClean="0"/>
              <a:t>Основными ориентирами для совершенствования качества общего образования в России (как внутренними, так и внешними) могут служить национальные стандарты – планируемые результаты, заданные в Федеральных государственных образовательных стандартах, и международные стандарты – образовательные результаты, заданные в международных документах, среди которых выделим «Навыки 21 века» и концептуальную рамку образовательных результатов ОЭСР 2030.</a:t>
            </a:r>
          </a:p>
          <a:p>
            <a:r>
              <a:rPr lang="ru-RU" sz="3100" dirty="0" smtClean="0"/>
              <a:t>При явных различиях структуры и содержания данных документов можно выделить общие особенности в концепциях представления образовательных результатов, заданных как перспективы развития школы:</a:t>
            </a:r>
          </a:p>
          <a:p>
            <a:pPr lvl="0"/>
            <a:r>
              <a:rPr lang="ru-RU" sz="3100" dirty="0" smtClean="0"/>
              <a:t>комплексный подход к формированию образовательных результатов: выделение содержательных составляющих, связанных с формированием (в терминах ФГОС) предметных, </a:t>
            </a:r>
            <a:r>
              <a:rPr lang="ru-RU" sz="3100" dirty="0" err="1" smtClean="0"/>
              <a:t>метапредметных</a:t>
            </a:r>
            <a:r>
              <a:rPr lang="ru-RU" sz="3100" dirty="0" smtClean="0"/>
              <a:t> и личностных результатов;</a:t>
            </a:r>
          </a:p>
          <a:p>
            <a:pPr lvl="0"/>
            <a:r>
              <a:rPr lang="ru-RU" sz="3100" dirty="0" err="1" smtClean="0"/>
              <a:t>контекстуализация</a:t>
            </a:r>
            <a:r>
              <a:rPr lang="ru-RU" sz="3100" dirty="0" smtClean="0"/>
              <a:t> содержания образования и учебной деятельности (применение знаний в ситуациях, приближенных к реальным, формирование стратегий поведения в различных контекстах реальной жизни и др.); </a:t>
            </a:r>
          </a:p>
          <a:p>
            <a:r>
              <a:rPr lang="ru-RU" sz="3100" dirty="0" smtClean="0"/>
              <a:t>- включение в оценочные процедуры методик оценки самостоятельной активности учащихся: их способности решать проблемы, проводить проекты и исследования как индивидуально, так и в групповой деятельности.</a:t>
            </a:r>
          </a:p>
          <a:p>
            <a:endParaRPr lang="ru-RU" sz="3100" dirty="0" smtClean="0"/>
          </a:p>
          <a:p>
            <a:r>
              <a:rPr lang="ru-RU" sz="3100" dirty="0" smtClean="0"/>
              <a:t>Модели структуры содержания образовательных результатов в рассматриваемых документах представлены на  слайде. В международном стандарте «Навыки </a:t>
            </a:r>
            <a:r>
              <a:rPr lang="tr-TR" sz="3100" dirty="0" smtClean="0"/>
              <a:t>XXI</a:t>
            </a:r>
            <a:r>
              <a:rPr lang="ru-RU" sz="3100" dirty="0" smtClean="0"/>
              <a:t> века» (рис. 2) выделяются:</a:t>
            </a:r>
          </a:p>
          <a:p>
            <a:pPr lvl="0" fontAlgn="base"/>
            <a:r>
              <a:rPr lang="ru-RU" sz="3100" dirty="0" smtClean="0"/>
              <a:t>базовые навыки (способность учащихся применять знания и умения для решения повседневных задач в ситуациях, которые отличаются от учебных);</a:t>
            </a:r>
          </a:p>
          <a:p>
            <a:pPr lvl="0" fontAlgn="base"/>
            <a:r>
              <a:rPr lang="ru-RU" sz="3100" dirty="0" smtClean="0"/>
              <a:t>компетенции (способность учащихся решать нетипичные задачи в ситуациях, которые отличаются от учебных);</a:t>
            </a:r>
          </a:p>
          <a:p>
            <a:pPr lvl="0" fontAlgn="base"/>
            <a:r>
              <a:rPr lang="ru-RU" sz="3100" dirty="0" smtClean="0"/>
              <a:t>личностные качества (способность учащихся справляться с изменениями окружающей среды в ситуациях, которые отличаются от учебных).</a:t>
            </a:r>
          </a:p>
          <a:p>
            <a:r>
              <a:rPr lang="ru-RU" sz="3100" dirty="0" smtClean="0"/>
              <a:t>В рамке образовательных результатов ОЭСР 2030, модель которых также представлена на  слайде, можно выделить:</a:t>
            </a:r>
          </a:p>
          <a:p>
            <a:r>
              <a:rPr lang="ru-RU" sz="3100" dirty="0" smtClean="0"/>
              <a:t>- систему знаний, умений, отношений и ценностей, создающих основу образовательных результатов;</a:t>
            </a:r>
          </a:p>
          <a:p>
            <a:r>
              <a:rPr lang="ru-RU" sz="3100" dirty="0" smtClean="0"/>
              <a:t>- компетенции, как способность мобилизовать знания, умения, отношения и ценности, проявлять рефлексивный подход к процессу обучения и обеспечивать возможность взаимодействовать и действовать в мире;</a:t>
            </a:r>
          </a:p>
          <a:p>
            <a:r>
              <a:rPr lang="ru-RU" sz="3100" dirty="0" smtClean="0"/>
              <a:t>- стратегии поведения, демонстрирующие способность действовать в различных </a:t>
            </a:r>
            <a:r>
              <a:rPr lang="ru-RU" sz="3100" dirty="0" err="1" smtClean="0"/>
              <a:t>внеучебных</a:t>
            </a:r>
            <a:r>
              <a:rPr lang="ru-RU" sz="3100" dirty="0" smtClean="0"/>
              <a:t> ситуациях.</a:t>
            </a:r>
          </a:p>
          <a:p>
            <a:pPr fontAlgn="base"/>
            <a:r>
              <a:rPr lang="ru-RU" sz="3100" dirty="0" smtClean="0"/>
              <a:t> </a:t>
            </a:r>
          </a:p>
          <a:p>
            <a:endParaRPr lang="ru-RU" dirty="0" smtClean="0"/>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В оценке качества образования на основе практики международных исследований приняты подходы, реализованные в исследовании </a:t>
            </a:r>
            <a:r>
              <a:rPr lang="en-US" dirty="0" smtClean="0"/>
              <a:t>PISA</a:t>
            </a:r>
            <a:r>
              <a:rPr lang="ru-RU" dirty="0" smtClean="0"/>
              <a:t>. </a:t>
            </a:r>
          </a:p>
          <a:p>
            <a:endParaRPr lang="ru-RU" dirty="0" smtClean="0"/>
          </a:p>
          <a:p>
            <a:endParaRPr lang="ru-RU" dirty="0" smtClean="0"/>
          </a:p>
          <a:p>
            <a:r>
              <a:rPr lang="ru-RU" dirty="0" smtClean="0"/>
              <a:t>Именно данное исследование принято </a:t>
            </a:r>
            <a:r>
              <a:rPr lang="ru-RU" dirty="0" err="1" smtClean="0"/>
              <a:t>Рособрнадзором</a:t>
            </a:r>
            <a:r>
              <a:rPr lang="ru-RU" dirty="0" smtClean="0"/>
              <a:t> и утверждено Министерством просвещения как основное, по которому будет оцениваться качество общего образования в стране в целом и в отдельных регионах страны. </a:t>
            </a:r>
          </a:p>
          <a:p>
            <a:endParaRPr lang="ru-RU" dirty="0" smtClean="0"/>
          </a:p>
          <a:p>
            <a:r>
              <a:rPr lang="ru-RU" dirty="0" smtClean="0"/>
              <a:t>На основе подходов исследования </a:t>
            </a:r>
            <a:r>
              <a:rPr lang="en-US" dirty="0" smtClean="0"/>
              <a:t>PISA </a:t>
            </a:r>
            <a:r>
              <a:rPr lang="ru-RU" dirty="0" smtClean="0"/>
              <a:t> начата  и разработка национального инструментария мониторинга формирования функциональной грамотности.</a:t>
            </a:r>
          </a:p>
          <a:p>
            <a:endParaRPr lang="ru-RU" dirty="0" smtClean="0"/>
          </a:p>
          <a:p>
            <a:endParaRPr lang="ru-RU" dirty="0" smtClean="0"/>
          </a:p>
          <a:p>
            <a:endParaRPr lang="ru-RU" dirty="0" smtClean="0"/>
          </a:p>
          <a:p>
            <a:endParaRPr lang="ru-RU" dirty="0" smtClean="0"/>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sz="1400" dirty="0" smtClean="0"/>
              <a:t>В отличие от </a:t>
            </a:r>
            <a:r>
              <a:rPr lang="ru-RU" sz="1400" dirty="0" err="1" smtClean="0"/>
              <a:t>Рособрнадзора</a:t>
            </a:r>
            <a:r>
              <a:rPr lang="ru-RU" sz="1400" dirty="0" smtClean="0"/>
              <a:t>, ставящего основной задачей оценить уровень функциональной грамотности,  Министерство просвещения приоритетной задачей видит повышение качества образования в ходе внедрения  ФГОС и формирования функциональной грамотности учащихся  с учетом перспективных направлений развития  отечественных и международных исследований. </a:t>
            </a:r>
          </a:p>
          <a:p>
            <a:endParaRPr lang="ru-RU" sz="1400" dirty="0" smtClean="0"/>
          </a:p>
          <a:p>
            <a:r>
              <a:rPr lang="ru-RU" sz="1400" dirty="0" smtClean="0"/>
              <a:t>Исследование </a:t>
            </a:r>
            <a:r>
              <a:rPr lang="en-US" sz="1400" dirty="0" smtClean="0"/>
              <a:t>PISA-2021</a:t>
            </a:r>
            <a:r>
              <a:rPr lang="ru-RU" sz="1400" dirty="0" smtClean="0"/>
              <a:t> является</a:t>
            </a:r>
            <a:r>
              <a:rPr lang="en-US" sz="1400" dirty="0" smtClean="0"/>
              <a:t>  </a:t>
            </a:r>
            <a:r>
              <a:rPr lang="ru-RU" sz="1400" dirty="0" smtClean="0"/>
              <a:t>одним из ориентиров обновления учебно-методических материалов для системы общего образования.</a:t>
            </a:r>
          </a:p>
          <a:p>
            <a:endParaRPr lang="ru-RU" sz="1400" dirty="0" smtClean="0"/>
          </a:p>
        </p:txBody>
      </p:sp>
      <p:sp>
        <p:nvSpPr>
          <p:cNvPr id="4" name="Номер слайда 3"/>
          <p:cNvSpPr>
            <a:spLocks noGrp="1"/>
          </p:cNvSpPr>
          <p:nvPr>
            <p:ph type="sldNum" sz="quarter" idx="10"/>
          </p:nvPr>
        </p:nvSpPr>
        <p:spPr/>
        <p:txBody>
          <a:bodyPr/>
          <a:lstStyle/>
          <a:p>
            <a:fld id="{C66E0C06-5FE1-4F23-A7EB-1A222EB9CE1A}"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Задача  повышения качества образования  - формирования функциональной грамотности - способности применять полученные в процессе обучения знания для решения различных учебных и практических задач – </a:t>
            </a:r>
          </a:p>
          <a:p>
            <a:r>
              <a:rPr lang="ru-RU" dirty="0" smtClean="0"/>
              <a:t>начала реализоваться в 2019 году в рамках инновационного проекта Министерства просвещения Российской Федерации «Мониторинг формирования функциональной грамотности», осуществление которого поручено ФГБНУ «Институт стратегии развития образования Российской академии образования».  Перед профессиональным сообществом была поставлена  задача разработки национального инструментария и технологии,.</a:t>
            </a:r>
          </a:p>
          <a:p>
            <a:endParaRPr lang="ru-RU" dirty="0" smtClean="0"/>
          </a:p>
          <a:p>
            <a:r>
              <a:rPr lang="ru-RU" dirty="0" smtClean="0"/>
              <a:t>Результаты мониторинга формирования и оценки функциональной грамотности будут учитываться при реализации проекта Федеральной службы по надзору в сфере образования и науки, основой которого будет «Методология и критерии оценки качества общего образования в общеобразовательных организациях на основе практики международных исследований качества подготовки обучающихся», утвержденные 6 мая 2019 года Федеральной службой по надзору в сфере образования и науки (приказ 590) и Министерством просвещения Российской Федерации (приказ 219).</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22</a:t>
            </a:fld>
            <a:endParaRPr lang="ru-RU"/>
          </a:p>
        </p:txBody>
      </p:sp>
    </p:spTree>
    <p:extLst>
      <p:ext uri="{BB962C8B-B14F-4D97-AF65-F5344CB8AC3E}">
        <p14:creationId xmlns:p14="http://schemas.microsoft.com/office/powerpoint/2010/main" val="2309071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054422F0-E505-4C74-A618-366C45978F14}" type="slidenum">
              <a:rPr lang="ru-RU" altLang="ru-RU" smtClean="0"/>
              <a:pPr>
                <a:defRPr/>
              </a:pPr>
              <a:t>24</a:t>
            </a:fld>
            <a:endParaRPr lang="ru-RU" altLang="ru-RU"/>
          </a:p>
        </p:txBody>
      </p:sp>
    </p:spTree>
    <p:extLst>
      <p:ext uri="{BB962C8B-B14F-4D97-AF65-F5344CB8AC3E}">
        <p14:creationId xmlns:p14="http://schemas.microsoft.com/office/powerpoint/2010/main" val="605713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52016" y="9430783"/>
            <a:ext cx="2945659" cy="49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14400" fontAlgn="base">
              <a:spcBef>
                <a:spcPct val="0"/>
              </a:spcBef>
              <a:spcAft>
                <a:spcPct val="0"/>
              </a:spcAft>
            </a:pPr>
            <a:fld id="{335CF35D-1303-4B66-B074-34C2880E3D9C}" type="slidenum">
              <a:rPr lang="ru-RU" altLang="ru-RU" sz="1200">
                <a:solidFill>
                  <a:prstClr val="black"/>
                </a:solidFill>
                <a:latin typeface="Times New Roman" panose="02020603050405020304" pitchFamily="18" charset="0"/>
              </a:rPr>
              <a:pPr algn="r" defTabSz="914400" fontAlgn="base">
                <a:spcBef>
                  <a:spcPct val="0"/>
                </a:spcBef>
                <a:spcAft>
                  <a:spcPct val="0"/>
                </a:spcAft>
              </a:pPr>
              <a:t>29</a:t>
            </a:fld>
            <a:endParaRPr lang="ru-RU" altLang="ru-RU" sz="1200" dirty="0">
              <a:solidFill>
                <a:prstClr val="black"/>
              </a:solidFill>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xfrm>
            <a:off x="312738" y="744538"/>
            <a:ext cx="6172200" cy="3722687"/>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p>
        </p:txBody>
      </p:sp>
    </p:spTree>
    <p:extLst>
      <p:ext uri="{BB962C8B-B14F-4D97-AF65-F5344CB8AC3E}">
        <p14:creationId xmlns:p14="http://schemas.microsoft.com/office/powerpoint/2010/main" val="373384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sz="1400" dirty="0" smtClean="0"/>
              <a:t>До 2024 года в целях осуществления прорывного научно-технического и социально-экономического развития страны планируется обеспечение вхождения России в число пяти крупнейших экономик мира, в том числе обеспечение темпов экономического роста выше мировых. Правительству РФ поручено обеспечить глобальную конкурентоспособность российского образования, вхождение Российской Федерации в число 10 ведущих стран мира по качеству общего образования.</a:t>
            </a:r>
          </a:p>
          <a:p>
            <a:endParaRPr lang="ru-RU" sz="1400" dirty="0" smtClean="0"/>
          </a:p>
          <a:p>
            <a:endParaRPr lang="ru-RU" sz="1400" dirty="0" smtClean="0"/>
          </a:p>
          <a:p>
            <a:r>
              <a:rPr lang="ru-RU" sz="1400" dirty="0" smtClean="0"/>
              <a:t>Повышение  качества  общего образования , реализация  указов президента России может быть обеспечена успешной реализацией ФГОС общего образования, т.е. за счет  формирования  функциональной грамотности, достижения планируемых предметных, </a:t>
            </a:r>
            <a:r>
              <a:rPr lang="ru-RU" sz="1400" dirty="0" err="1" smtClean="0"/>
              <a:t>метапредметных</a:t>
            </a:r>
            <a:r>
              <a:rPr lang="ru-RU" sz="1400" dirty="0" smtClean="0"/>
              <a:t> и личностных результатов, если в учебном процессе реализован комплексный </a:t>
            </a:r>
            <a:r>
              <a:rPr lang="ru-RU" sz="1400" dirty="0" err="1" smtClean="0"/>
              <a:t>системно-деятельностный</a:t>
            </a:r>
            <a:r>
              <a:rPr lang="ru-RU" sz="1400" dirty="0" smtClean="0"/>
              <a:t> подход, если процесс обучения идет как процесс решения учащимися различных классов учебно-познавательных и учебно-практических задач, задач на применение или перенос тех знаний и тех умений, которые учитель формирует.</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В исследовании </a:t>
            </a:r>
            <a:r>
              <a:rPr lang="en-US" dirty="0" smtClean="0"/>
              <a:t>PISA </a:t>
            </a:r>
            <a:r>
              <a:rPr lang="ru-RU" dirty="0" smtClean="0"/>
              <a:t>в качестве основных содержательных составляющих функциональной грамотности выделены шесть: </a:t>
            </a:r>
            <a:r>
              <a:rPr lang="ru-RU" i="1" dirty="0" smtClean="0"/>
              <a:t>математическая грамотность, читательская грамотность, естественнонаучная грамотность, финансовая грамотность, глобальные компетенции и </a:t>
            </a:r>
            <a:r>
              <a:rPr lang="ru-RU" i="1" dirty="0" err="1" smtClean="0"/>
              <a:t>креативное</a:t>
            </a:r>
            <a:r>
              <a:rPr lang="ru-RU" i="1" dirty="0" smtClean="0"/>
              <a:t> мышление</a:t>
            </a:r>
            <a:r>
              <a:rPr lang="ru-RU" dirty="0" smtClean="0"/>
              <a:t>. </a:t>
            </a:r>
          </a:p>
          <a:p>
            <a:endParaRPr lang="ru-RU" dirty="0" smtClean="0"/>
          </a:p>
          <a:p>
            <a:r>
              <a:rPr lang="ru-RU" dirty="0" smtClean="0"/>
              <a:t>Главной характеристикой каждой составляющей является способность действовать и взаимодействовать с окружающим миром, решая при этом разнообразные задачи. Например, в </a:t>
            </a:r>
            <a:r>
              <a:rPr lang="ru-RU" i="1" dirty="0" smtClean="0"/>
              <a:t>читательской грамотности</a:t>
            </a:r>
            <a:r>
              <a:rPr lang="ru-RU" dirty="0" smtClean="0"/>
              <a:t> проявляется способность человека понимать, использовать, оценивать тексты, размышлять о них и заниматься чтением для того, чтобы достигать своих целей, расширять свои знания и возможности, участвовать в социальной жизни». </a:t>
            </a:r>
          </a:p>
          <a:p>
            <a:endParaRPr lang="ru-RU" i="1" dirty="0" smtClean="0"/>
          </a:p>
          <a:p>
            <a:r>
              <a:rPr lang="ru-RU" i="1" dirty="0" smtClean="0"/>
              <a:t>Как учитель может убедиться в том, что функциональная грамотность сформирована у ученика? </a:t>
            </a:r>
            <a:endParaRPr lang="ru-RU" dirty="0" smtClean="0"/>
          </a:p>
          <a:p>
            <a:r>
              <a:rPr lang="ru-RU" dirty="0" smtClean="0"/>
              <a:t>Функциональная грамотность в основном проявляется в решении проблемных задач, выходящих за пределы учебных ситуаций, и не похожих на те задачи, в ходе которых приобретались и отрабатывались знания и умения.</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lnSpcReduction="10000"/>
          </a:bodyPr>
          <a:lstStyle/>
          <a:p>
            <a:endParaRPr lang="ru-RU" dirty="0" smtClean="0"/>
          </a:p>
          <a:p>
            <a:r>
              <a:rPr lang="ru-RU" dirty="0" smtClean="0"/>
              <a:t> </a:t>
            </a:r>
            <a:r>
              <a:rPr lang="ru-RU" i="1" dirty="0" smtClean="0"/>
              <a:t> Чем отличается новая система заданий от традиционно используемых в отечественной школе?</a:t>
            </a:r>
            <a:endParaRPr lang="ru-RU" dirty="0" smtClean="0"/>
          </a:p>
          <a:p>
            <a:r>
              <a:rPr lang="ru-RU" dirty="0" smtClean="0"/>
              <a:t>По каждому направлению функциональной грамотности разрабатываемые задания объединены в тематические блоки, составляющие основу инструментария (также как и в исследовании </a:t>
            </a:r>
            <a:r>
              <a:rPr lang="en-US" dirty="0" smtClean="0"/>
              <a:t>PISA</a:t>
            </a:r>
            <a:r>
              <a:rPr lang="ru-RU" dirty="0" smtClean="0"/>
              <a:t>). Блок заданий включает в себя описание реальной ситуации, представленное, как правило, в проблемном ключе, и ряд вопросов-заданий, относящихся к этой ситуации. Учащиеся должны выполнить задания, используя знания из различных предметных областей. Их последовательное выполнение способствует тому, что двигаясь от вопроса к вопросу, ученики погружаются в описанную историю (ситуацию) и приобретают как новые знания, так и функциональные навыки.</a:t>
            </a:r>
          </a:p>
          <a:p>
            <a:r>
              <a:rPr lang="ru-RU" dirty="0" smtClean="0"/>
              <a:t>Предложенные ситуации связаны с разнообразными аспектами окружающей жизни, наиболее близкими к личному миру учащихся и вызывающими у них интерес. Предложенные ситуации также связаны с профессиональной деятельностью, повседневной жизнью местного общества, проблемами окружающей среды. Могут быть предложены и ситуации, связанные с наукой.</a:t>
            </a:r>
          </a:p>
          <a:p>
            <a:endParaRPr lang="ru-RU" dirty="0" smtClean="0"/>
          </a:p>
          <a:p>
            <a:r>
              <a:rPr lang="ru-RU" dirty="0" smtClean="0"/>
              <a:t>Наличие контекста задания является важным условием задания на формирование и оценку функциональной грамотности. Ведь функциональная грамотность и предполагает способность применить знания в реальной ситуации, а не в привычной учебной. Именно наличие контекста, в который помещена проблемная ситуация, дает ответ на вопрос, </a:t>
            </a:r>
            <a:r>
              <a:rPr lang="ru-RU" i="1" dirty="0" smtClean="0"/>
              <a:t>зачем</a:t>
            </a:r>
            <a:r>
              <a:rPr lang="ru-RU" dirty="0" smtClean="0"/>
              <a:t> может понадобиться то или иное знание. Задания (задачи) вне контекста очень часто не мотивируют учащихся прикладывать усилия для их выполнения.</a:t>
            </a:r>
          </a:p>
          <a:p>
            <a:endParaRPr lang="ru-RU" dirty="0" smtClean="0"/>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miter lim="800000"/>
            <a:headEnd/>
            <a:tailEnd/>
          </a:ln>
        </p:spPr>
        <p:txBody>
          <a:bodyPr/>
          <a:lstStyle/>
          <a:p>
            <a:fld id="{3A67C25B-F44A-4D79-AFA0-A0AB29296C54}" type="slidenum">
              <a:rPr lang="ru-RU" altLang="ru-RU"/>
              <a:pPr/>
              <a:t>32</a:t>
            </a:fld>
            <a:endParaRPr lang="ru-RU" altLang="ru-RU"/>
          </a:p>
        </p:txBody>
      </p:sp>
      <p:sp>
        <p:nvSpPr>
          <p:cNvPr id="4099" name="Образ слайда 1"/>
          <p:cNvSpPr>
            <a:spLocks noGrp="1" noRot="1" noChangeAspect="1" noChangeArrowheads="1" noTextEdit="1"/>
          </p:cNvSpPr>
          <p:nvPr>
            <p:ph type="sldImg"/>
          </p:nvPr>
        </p:nvSpPr>
        <p:spPr>
          <a:xfrm>
            <a:off x="312738" y="744538"/>
            <a:ext cx="6172200" cy="3722687"/>
          </a:xfrm>
          <a:ln/>
        </p:spPr>
      </p:sp>
      <p:sp>
        <p:nvSpPr>
          <p:cNvPr id="4100" name="Заметки 2"/>
          <p:cNvSpPr>
            <a:spLocks noGrp="1" noChangeArrowheads="1"/>
          </p:cNvSpPr>
          <p:nvPr>
            <p:ph type="body" idx="1"/>
          </p:nvPr>
        </p:nvSpPr>
        <p:spPr>
          <a:noFill/>
        </p:spPr>
        <p:txBody>
          <a:bodyPr/>
          <a:lstStyle/>
          <a:p>
            <a:pPr defTabSz="912813" eaLnBrk="1" hangingPunct="1">
              <a:spcBef>
                <a:spcPct val="0"/>
              </a:spcBef>
            </a:pPr>
            <a:endParaRPr lang="ru-RU" altLang="ru-RU" smtClean="0">
              <a:latin typeface="Arial" charset="0"/>
            </a:endParaRPr>
          </a:p>
        </p:txBody>
      </p:sp>
      <p:sp>
        <p:nvSpPr>
          <p:cNvPr id="4101" name="Номер слайда 3"/>
          <p:cNvSpPr txBox="1">
            <a:spLocks noGrp="1"/>
          </p:cNvSpPr>
          <p:nvPr/>
        </p:nvSpPr>
        <p:spPr bwMode="auto">
          <a:xfrm>
            <a:off x="3850444" y="9428584"/>
            <a:ext cx="2945659" cy="496332"/>
          </a:xfrm>
          <a:prstGeom prst="rect">
            <a:avLst/>
          </a:prstGeom>
          <a:noFill/>
          <a:ln w="9525">
            <a:noFill/>
            <a:miter lim="800000"/>
            <a:headEnd/>
            <a:tailEnd/>
          </a:ln>
        </p:spPr>
        <p:txBody>
          <a:bodyPr anchor="b"/>
          <a:lstStyle/>
          <a:p>
            <a:pPr algn="r" defTabSz="1041400" eaLnBrk="1" hangingPunct="1"/>
            <a:fld id="{E021AC42-D2F8-454F-ABC0-9355A9A1FF0E}" type="slidenum">
              <a:rPr lang="ru-RU" altLang="ru-RU" sz="1200">
                <a:latin typeface="Calibri" pitchFamily="34" charset="0"/>
              </a:rPr>
              <a:pPr algn="r" defTabSz="1041400" eaLnBrk="1" hangingPunct="1"/>
              <a:t>32</a:t>
            </a:fld>
            <a:endParaRPr lang="ru-RU" altLang="ru-RU"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Оценка математической подготовки 15-летних учащихся в исследовании PISA основана на следующем определении математической грамотности: «Математическая грамотность — это способность индивидуума проводить математические рассуждения и формулировать, применять, интерпретировать математику для решения проблем в разнообразных контекстах реального мира»</a:t>
            </a:r>
          </a:p>
          <a:p>
            <a:r>
              <a:rPr lang="ru-RU" dirty="0" smtClean="0"/>
              <a:t>МГ включает использование математических понятий, процедур, фактов и инструментов, изученных в школе. А необходима она для того, чтобы помочь человеку понять роль математики в мире, научить высказывать хорошо обоснованные суждения и принимать решения, которые необходимы конструктивному, активному и размышляющему гражданину.</a:t>
            </a:r>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lnSpcReduction="10000"/>
          </a:bodyPr>
          <a:lstStyle/>
          <a:p>
            <a:r>
              <a:rPr lang="ru-RU" sz="1800" dirty="0" smtClean="0"/>
              <a:t>Приоритетным направлением PISA – 2021 будет МГ, поэтому концепция исследования была уточнена. Появилась новая точка зрения на связь между математическими рассуждениями и решением поставленной проблемы: </a:t>
            </a:r>
          </a:p>
          <a:p>
            <a:r>
              <a:rPr lang="ru-RU" sz="1800" dirty="0" smtClean="0"/>
              <a:t>Для решения проблемы математически грамотный учащийся сначала должен </a:t>
            </a:r>
            <a:r>
              <a:rPr lang="ru-RU" sz="1800" i="1" dirty="0" smtClean="0"/>
              <a:t>увидеть математическую природу проблемы, представленной в контексте  реального мира,  и сформулировать ее на языке математики</a:t>
            </a:r>
            <a:r>
              <a:rPr lang="ru-RU" sz="1800" dirty="0" smtClean="0"/>
              <a:t>. </a:t>
            </a:r>
          </a:p>
          <a:p>
            <a:r>
              <a:rPr lang="ru-RU" sz="1800" dirty="0" smtClean="0"/>
              <a:t>Это преобразование требует математических рассуждений и, возможно, является </a:t>
            </a:r>
            <a:r>
              <a:rPr lang="ru-RU" sz="1800" i="1" dirty="0" smtClean="0"/>
              <a:t>центральным  компонентом </a:t>
            </a:r>
            <a:r>
              <a:rPr lang="ru-RU" sz="1800" dirty="0" smtClean="0"/>
              <a:t>того, что значит быть математически грамотным.</a:t>
            </a:r>
          </a:p>
          <a:p>
            <a:r>
              <a:rPr lang="ru-RU" sz="1800" dirty="0" smtClean="0"/>
              <a:t>Отметим, что надо быть готовым к тому, что новым элементом станет и компьютерное моделирование. </a:t>
            </a:r>
          </a:p>
          <a:p>
            <a:r>
              <a:rPr lang="ru-RU" sz="1800"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fontScale="92500"/>
          </a:bodyPr>
          <a:lstStyle/>
          <a:p>
            <a:r>
              <a:rPr lang="ru-RU" dirty="0" smtClean="0"/>
              <a:t>С целью выделения основных элементов математической подготовки, актуальных для формирования и оценки МГ, а также уточнения предметных недочетов в математической подготовке российских учащихся, были проанализированы задания в исследованиях PISA-2015 и -2018, результаты выполнения которых оказались ниже средних международных и не превышали 40%. На выделенных предметных умениях делается акцент при разработке заданий.</a:t>
            </a:r>
          </a:p>
          <a:p>
            <a:r>
              <a:rPr lang="ru-RU" dirty="0" smtClean="0"/>
              <a:t>Сопоставление с ФГОС показало, что невысокие результаты российских учащихся связаны с недостаточным овладением некоторыми </a:t>
            </a:r>
            <a:r>
              <a:rPr lang="ru-RU" dirty="0" err="1" smtClean="0"/>
              <a:t>метапредметными</a:t>
            </a:r>
            <a:r>
              <a:rPr lang="ru-RU" dirty="0" smtClean="0"/>
              <a:t> умениями:</a:t>
            </a:r>
          </a:p>
          <a:p>
            <a:pPr lvl="0"/>
            <a:r>
              <a:rPr lang="ru-RU" dirty="0" smtClean="0"/>
              <a:t>принимать задачу, представленную в форме, отличной от формы, типичной для российских учебников;</a:t>
            </a:r>
          </a:p>
          <a:p>
            <a:pPr lvl="0"/>
            <a:r>
              <a:rPr lang="ru-RU" dirty="0" smtClean="0"/>
              <a:t>работать с информацией, представленной в различных формах: текстовой, табличной, графической, а также переходить от одной формы к другой;</a:t>
            </a:r>
          </a:p>
          <a:p>
            <a:pPr lvl="0"/>
            <a:r>
              <a:rPr lang="ru-RU" dirty="0" smtClean="0"/>
              <a:t>привлекать информацию, которая не содержится непосредственно в условии задачи, особенно в тех случаях, когда для этого требуется использовать бытовые сведения, личный жизненный опыт;</a:t>
            </a:r>
          </a:p>
          <a:p>
            <a:pPr lvl="0"/>
            <a:r>
              <a:rPr lang="ru-RU" dirty="0" smtClean="0"/>
              <a:t>отбирать информацию, необходимую для решения, в частности, если условие задачи содержит избыточную информацию; удерживать в процессе решения все условия, необходимые для решения проблемы; </a:t>
            </a:r>
          </a:p>
          <a:p>
            <a:pPr lvl="0"/>
            <a:r>
              <a:rPr lang="ru-RU" dirty="0" smtClean="0"/>
              <a:t>владеть навыками самоконтроля за выполнением условий (ограничений) при нахождении решения и интерпретации полученного результата в рамках ситуации;</a:t>
            </a:r>
          </a:p>
          <a:p>
            <a:pPr lvl="0"/>
            <a:r>
              <a:rPr lang="ru-RU" dirty="0" smtClean="0"/>
              <a:t>определять самостоятельно точность данных, требуемых для решения задачи;</a:t>
            </a:r>
          </a:p>
          <a:p>
            <a:pPr lvl="0"/>
            <a:r>
              <a:rPr lang="ru-RU" dirty="0" smtClean="0"/>
              <a:t> использовать здравый смысл, метод перебора возможных вариантов, метод проб и ошибок;</a:t>
            </a:r>
          </a:p>
          <a:p>
            <a:pPr lvl="0"/>
            <a:r>
              <a:rPr lang="ru-RU" dirty="0" smtClean="0"/>
              <a:t>представлять в свободной словесной форме обоснованный ответ, который определяется особенностями ситуации.</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fontScale="92500" lnSpcReduction="20000"/>
          </a:bodyPr>
          <a:lstStyle/>
          <a:p>
            <a:r>
              <a:rPr lang="ru-RU" dirty="0" smtClean="0"/>
              <a:t>Принятое определение МГ</a:t>
            </a:r>
            <a:r>
              <a:rPr lang="ru-RU" b="1" dirty="0" smtClean="0"/>
              <a:t> </a:t>
            </a:r>
            <a:r>
              <a:rPr lang="ru-RU" dirty="0" smtClean="0"/>
              <a:t>повлекло за собой разработку особого инструментария: учащимся предлагаются не типичные учебные задачи, характерные для традиционных систем обучения и мониторинговых исследований математической подготовки, а </a:t>
            </a:r>
            <a:r>
              <a:rPr lang="ru-RU" i="1" dirty="0" smtClean="0"/>
              <a:t>близкие к реальным проблемные ситуации, представленные в некотором контексте </a:t>
            </a:r>
            <a:r>
              <a:rPr lang="ru-RU" dirty="0" smtClean="0"/>
              <a:t>и разрешаемые доступными учащемуся средствами математики. Подобные проблемы можно противопоставить заданиям, прежде всего текстовым задачам, характерным для школьных учебников математики, где главной целью является дидактическая — освоение математического аппарата, математической модели, которые в дальнейшем можно будет применять в различных целях, в том числе и на практике.</a:t>
            </a:r>
          </a:p>
          <a:p>
            <a:r>
              <a:rPr lang="ru-RU" dirty="0" smtClean="0"/>
              <a:t>Ситуация включает: </a:t>
            </a:r>
          </a:p>
          <a:p>
            <a:pPr lvl="0"/>
            <a:r>
              <a:rPr lang="ru-RU" dirty="0" smtClean="0"/>
              <a:t>Текст-описание – вербальный, с использованием графической информации (график, диаграмма, схема), информация может быть структурирована и представлена в виде таблицы. </a:t>
            </a:r>
          </a:p>
          <a:p>
            <a:pPr lvl="0"/>
            <a:r>
              <a:rPr lang="ru-RU" dirty="0" smtClean="0"/>
              <a:t>Обязательны иллюстрации, позволяющие визуализировать ситуацию, познакомиться с ней, вникнуть в детали </a:t>
            </a:r>
          </a:p>
          <a:p>
            <a:pPr lvl="0"/>
            <a:r>
              <a:rPr lang="ru-RU" dirty="0" smtClean="0"/>
              <a:t>Справочный материал, необходимый для решения задачи. Если описание содержит слова, которые могут быть неизвестны учащимся, то дается краткое пояснение, определение и / или иллюстрация.</a:t>
            </a:r>
          </a:p>
          <a:p>
            <a:pPr lvl="0"/>
            <a:r>
              <a:rPr lang="ru-RU" dirty="0" smtClean="0"/>
              <a:t>Вопрос – сложность варьируется от 1 до 3 баллов; оценивание осуществляется из 1 или 2-х  баллов. </a:t>
            </a:r>
          </a:p>
          <a:p>
            <a:r>
              <a:rPr lang="ru-RU" dirty="0" smtClean="0"/>
              <a:t>Для выполнения большинства заданий не требуется делать громоздкие вычисления, что позволяет значительно уменьшить влияние вычислительных ошибок на демонстрацию учащимся понимания изученных понятий, применение способов действий для решения поставленных задач. В целях оптимизации вычислений учащимся разрешается использовать калькулятор.</a:t>
            </a:r>
          </a:p>
          <a:p>
            <a:r>
              <a:rPr lang="ru-RU" dirty="0" smtClean="0"/>
              <a:t>Поставленная проблема должна быть нетривиальной, интересной и актуальной для возрастного развития учащихся. Предусматривается вариативность способов решения</a:t>
            </a:r>
          </a:p>
          <a:p>
            <a:r>
              <a:rPr lang="ru-RU" dirty="0" smtClean="0"/>
              <a:t>Задания составляются в соответствии с ФГОС и актуальностью мат. содержания для конкретного класса, но преимущественного из материала, уже хорошо усвоенного. Предусмотрено использование компьютера.</a:t>
            </a:r>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37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39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sz="1400" dirty="0" smtClean="0"/>
              <a:t>До 2024 года в целях осуществления прорывного научно-технического и социально-экономического развития страны планируется обеспечение вхождения России в число пяти крупнейших экономик мира, в том числе обеспечение темпов экономического роста выше мировых. Правительству РФ поручено обеспечить глобальную конкурентоспособность российского образования, вхождение Российской Федерации в число 10 ведущих стран мира по качеству общего образования.</a:t>
            </a:r>
          </a:p>
          <a:p>
            <a:endParaRPr lang="ru-RU" sz="1400" dirty="0" smtClean="0"/>
          </a:p>
          <a:p>
            <a:endParaRPr lang="ru-RU" sz="1400" dirty="0" smtClean="0"/>
          </a:p>
          <a:p>
            <a:r>
              <a:rPr lang="ru-RU" sz="1400" dirty="0" smtClean="0"/>
              <a:t>Повышение  качества  общего образования , реализация  указов президента России может быть обеспечена успешной реализацией ФГОС общего образования, т.е. за счет  формирования  функциональной грамотности, достижения планируемых предметных, </a:t>
            </a:r>
            <a:r>
              <a:rPr lang="ru-RU" sz="1400" dirty="0" err="1" smtClean="0"/>
              <a:t>метапредметных</a:t>
            </a:r>
            <a:r>
              <a:rPr lang="ru-RU" sz="1400" dirty="0" smtClean="0"/>
              <a:t> и личностных результатов, если в учебном процессе реализован комплексный </a:t>
            </a:r>
            <a:r>
              <a:rPr lang="ru-RU" sz="1400" dirty="0" err="1" smtClean="0"/>
              <a:t>системно-деятельностный</a:t>
            </a:r>
            <a:r>
              <a:rPr lang="ru-RU" sz="1400" dirty="0" smtClean="0"/>
              <a:t> подход, если процесс обучения идет как процесс решения учащимися различных классов учебно-познавательных и учебно-практических задач, задач на применение или перенос тех знаний и тех умений, которые учитель формирует.</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40</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41</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42</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Определение читательской грамотности, данное разработчиками </a:t>
            </a:r>
            <a:r>
              <a:rPr lang="en-US" dirty="0" smtClean="0"/>
              <a:t>PISA</a:t>
            </a:r>
            <a:endParaRPr lang="ru-RU" dirty="0" smtClean="0"/>
          </a:p>
          <a:p>
            <a:r>
              <a:rPr lang="ru-RU" dirty="0" smtClean="0"/>
              <a:t>В рамках Мониторинга по читательской грамотности разработаны 6 блоков заданий для 5 класса и 6 блоков для 7 класса. </a:t>
            </a:r>
          </a:p>
          <a:p>
            <a:r>
              <a:rPr lang="ru-RU" dirty="0" smtClean="0"/>
              <a:t>При разработке материалов были учтены факторы, изменившие характер чтения и передачи информации: распространение электронных текстов, чтение которых требует других стратегий, изменение ситуаций чтения, когда используются несколько различных источников информации одновременно, а сама информация может быть противоречивой и нуждаться в проверке. </a:t>
            </a:r>
          </a:p>
          <a:p>
            <a:r>
              <a:rPr lang="ru-RU" dirty="0" smtClean="0"/>
              <a:t>Тексты отбирались и создавались с учетом нескольких позиций. Прежде всего, это ориентация на круг социальных и личных интересов учащихся данного возраста. Тематика разнообразна: путешествия по родной земле, безопасность, школьная жизнь, человек и технический прогресс, человек и природа, научные открытия, великие люди нашей страны и др. Предпочтение было отдано текстам, расширяющим кругозор школьников и содержащим новые интересные для них факты. Еще одной важной особенностью отбора текстов была способность школьника воспринять данную тему и реалистичность использования полученной из текста информации в жизни. В предлагаемых материалах рассматривались такие ситуации, как участие в конкурсах проектов и сочинений, встреча с бездомными собаками на улице и т.д. Материал моделировался таким образом, чтобы из текста школьник узнал, как поступить в той или иной ситуации, и мог сам принимать решения, оказавшись в подобных условиях.</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43</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fontScale="77500" lnSpcReduction="20000"/>
          </a:bodyPr>
          <a:lstStyle/>
          <a:p>
            <a:r>
              <a:rPr lang="ru-RU" b="1" dirty="0" smtClean="0"/>
              <a:t>В </a:t>
            </a:r>
            <a:r>
              <a:rPr lang="en-US" b="1" dirty="0" smtClean="0"/>
              <a:t>PISA</a:t>
            </a:r>
            <a:r>
              <a:rPr lang="ru-RU" b="1" dirty="0" smtClean="0"/>
              <a:t> оцениваются 3 группы читательских умений</a:t>
            </a:r>
            <a:endParaRPr lang="ru-RU" dirty="0" smtClean="0"/>
          </a:p>
          <a:p>
            <a:r>
              <a:rPr lang="ru-RU" b="1" dirty="0" smtClean="0"/>
              <a:t>1 группа умений – поиск и извлечение информации - </a:t>
            </a:r>
            <a:r>
              <a:rPr lang="ru-RU" dirty="0" smtClean="0"/>
              <a:t>(включает в себя общее понимание того, что говорится в тексте, понимание основной идеи, поиск и выявление в тексте информации, представленной в различном виде (ориентация в тексте), а также формулирование прямых выводов и заключений на основе фактов, имеющихся в тексте.</a:t>
            </a:r>
          </a:p>
          <a:p>
            <a:r>
              <a:rPr lang="ru-RU" dirty="0" smtClean="0"/>
              <a:t>При поиске информации в печатном тексте читатель может ориентироваться на подзаголовки и таким образом определить часть текста, содержащую искомое сообщение. В электронном тексте читателю при поиске информации зачастую приходится обращаться к гиперсвязям. Трудность поиска информации определяется числом страниц, которые надо просмотреть для определения нужного места в тексте, объемом сообщения, а также тем, содержится ли в вопросе косвенное указание на возможное место локализации искомой информации.</a:t>
            </a:r>
          </a:p>
          <a:p>
            <a:r>
              <a:rPr lang="ru-RU" b="1" dirty="0" smtClean="0"/>
              <a:t>2 группа умений – интеграция и интерпретация информации - </a:t>
            </a:r>
            <a:r>
              <a:rPr lang="ru-RU" dirty="0" smtClean="0"/>
              <a:t>включает в себя анализ, интерпретацию и обобщение информации, представленной в тексте, формулирование на ее основе сложных выводов и оценочных суждений. Эта группа умений предполагает извлечение из текста такой информации, которая не сообщается напрямую. Иногда для этого нужно установить скрытую связь, иногда понять подразумеваемое сообщение, осмыслить подтекст. И связывание отдельных сообщений текста, и их истолкование необходимы для того, чтобы построить общее, целостное понимание текста.</a:t>
            </a:r>
          </a:p>
          <a:p>
            <a:r>
              <a:rPr lang="ru-RU" dirty="0" smtClean="0"/>
              <a:t>Примеры вопросов на связывание и истолкование текста: учащихся просят придумать название или сочинить вступление к тексту, объяснить порядок  действий в простой инструкции, восстановить названия осей на графике или столбиков в таблице, дать характеристику герою повествования или объяснить назначение карты или рисунка.</a:t>
            </a:r>
          </a:p>
          <a:p>
            <a:r>
              <a:rPr lang="ru-RU" dirty="0" smtClean="0"/>
              <a:t>Как показала апробация, ученику непросто вычленить две и более информационные единицы, порой расположенные в разных местах текста, особенно если в формулировке задания отсутствуют указания на место запрашиваемой информации в тексте, а в тексте рядом с искомым фрагментом  содержится похожая, но не относящаяся к вопросу информации. </a:t>
            </a:r>
          </a:p>
          <a:p>
            <a:r>
              <a:rPr lang="ru-RU" b="1" dirty="0" smtClean="0"/>
              <a:t>3 группа умений – осмысление и оценка информации текста - </a:t>
            </a:r>
            <a:r>
              <a:rPr lang="ru-RU" dirty="0" smtClean="0"/>
              <a:t>Чтобы </a:t>
            </a:r>
            <a:r>
              <a:rPr lang="ru-RU" i="1" dirty="0" smtClean="0"/>
              <a:t>осмыслить и оценить содержание текста, </a:t>
            </a:r>
            <a:r>
              <a:rPr lang="ru-RU" dirty="0" smtClean="0"/>
              <a:t>читатель должен связать информацию текста с другими </a:t>
            </a:r>
            <a:r>
              <a:rPr lang="ru-RU" dirty="0" err="1" smtClean="0"/>
              <a:t>внетекстовыми</a:t>
            </a:r>
            <a:r>
              <a:rPr lang="ru-RU" dirty="0" smtClean="0"/>
              <a:t> источниками информации, например, согласиться или не согласиться с утверждением текста. Часто читателя просят высказать и обосновать свою собственную точку зрения на предмет, обсуждаемый в тексте. </a:t>
            </a:r>
            <a:r>
              <a:rPr lang="ru-RU" dirty="0" err="1" smtClean="0"/>
              <a:t>Внетекстовая</a:t>
            </a:r>
            <a:r>
              <a:rPr lang="ru-RU" dirty="0" smtClean="0"/>
              <a:t> информация может содержаться в явном виде в формулировке вопроса, но нередко в вопросе не содержится дополнительная информация, но читатель сам, на основе собственного опыта, понимает необходимость привлечения дополнительных знаний. </a:t>
            </a:r>
          </a:p>
          <a:p>
            <a:r>
              <a:rPr lang="ru-RU" dirty="0" smtClean="0"/>
              <a:t>Умение осмыслить и оценить текст особенно остро востребовано при чтении электронных сообщений, которые не проходят все инстанции рецензирования и редактирования, принятые в традиционных печатных изданиях. Критический анализ информации, разумеется, необходим и читателю печатных текстов, чтобы не стать легкой жертвой иных недобросовестных или чрезмерно предвзятых авторов.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44</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b="1" dirty="0" smtClean="0"/>
              <a:t>В Мониторинге мы выделяем ещё одну группу умений, 4-ую на использование информации из текста </a:t>
            </a:r>
            <a:endParaRPr lang="ru-RU" dirty="0" smtClean="0"/>
          </a:p>
          <a:p>
            <a:r>
              <a:rPr lang="ru-RU" dirty="0" smtClean="0"/>
              <a:t>Данная группа читательских действий предполагает умение читателя применять информацию, представленную в тексте для решения различных учебно-познавательных и практических задач; активную работу читателя по прогнозированию событий, дальнейшего развития процесса, последующих результатов эксперимента на основе информации текста.  </a:t>
            </a:r>
          </a:p>
          <a:p>
            <a:r>
              <a:rPr lang="ru-RU" b="1" dirty="0" smtClean="0"/>
              <a:t>Задания на использование информации</a:t>
            </a:r>
            <a:r>
              <a:rPr lang="ru-RU" dirty="0" smtClean="0"/>
              <a:t> строятся таким образом, чтобы ученик смог представить себя участником описанной ситуации и сделать осознанный выбор, опираясь на прочитанное.</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45</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lnSpcReduction="10000"/>
          </a:bodyPr>
          <a:lstStyle/>
          <a:p>
            <a:r>
              <a:rPr lang="ru-RU" dirty="0" smtClean="0"/>
              <a:t>На данном слайде представлена общая классификация текстов, принятая за основу разработчиками материалов по читательской грамотности. </a:t>
            </a:r>
          </a:p>
          <a:p>
            <a:r>
              <a:rPr lang="ru-RU" dirty="0" smtClean="0"/>
              <a:t>В связи с включением визуальных изображений тексты можно разделить на сплошные (без таких изображений), </a:t>
            </a:r>
            <a:r>
              <a:rPr lang="ru-RU" dirty="0" err="1" smtClean="0"/>
              <a:t>несплошные</a:t>
            </a:r>
            <a:r>
              <a:rPr lang="ru-RU" dirty="0" smtClean="0"/>
              <a:t> (включающие визуальные ряды, необходимые для понимания текста, с большей или меньшей степенью слияния с текстом). Вместе с тем визуальные изображения могут быть предложены для анализа как источник информации и отдельно, самостоятельно. Примерами сплошных текстов являются: 1) описание (художественное и техническое); 2) повествование (рассказ, репортаж); 3) объяснение (объяснительное сочинение, определение понятия, толкование слова, резюме/выводы, интерпретация); 4) аргументация (комментарий, обоснование); 5) инструкция (указание к выполнению работы; правила, законы). </a:t>
            </a:r>
            <a:r>
              <a:rPr lang="ru-RU" dirty="0" err="1" smtClean="0"/>
              <a:t>Несплошные</a:t>
            </a:r>
            <a:r>
              <a:rPr lang="ru-RU" dirty="0" smtClean="0"/>
              <a:t> тексты, кроме вербальных фрагментов, включают: 1) графики; 2) диаграммы; 3) таблицы; 4) карты, схемы; 5) рисунки, фотографии, 6) формы (анкеты и др.); 7) информационные листы и объявления. Спецификой проектирования заданий на оценку читательской грамотности в XXI веке является использование составных текстов, которые  включают в себя несколько текстов, каждый из которых был создан независимо от другого и является связным и законченным. Например, в составной текст объединяются тексты, содержащие взаимоисключающие или взаимодополняющие точки зрения их авторов. Некоторые из них включают несколько сплошных текстов, а другие составные тексты объединяют сплошные и </a:t>
            </a:r>
            <a:r>
              <a:rPr lang="ru-RU" dirty="0" err="1" smtClean="0"/>
              <a:t>несплошные</a:t>
            </a:r>
            <a:r>
              <a:rPr lang="ru-RU" dirty="0" smtClean="0"/>
              <a:t> (содержащие наряду с вербальным текстом карты, схемы, </a:t>
            </a:r>
            <a:r>
              <a:rPr lang="ru-RU" dirty="0" err="1" smtClean="0"/>
              <a:t>инфографику</a:t>
            </a:r>
            <a:r>
              <a:rPr lang="ru-RU" dirty="0" smtClean="0"/>
              <a:t> и т.п.) - это позволяет проверить умения осуществлять эффективный поиск и отбор информации, сопоставлять и оценивать информацию из разных источников, соединять информацию из разных предметных областей.</a:t>
            </a:r>
          </a:p>
          <a:p>
            <a:endParaRPr lang="ru-RU" dirty="0" smtClean="0"/>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46</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Тексты для оценки читательской грамотности отбирались на основе следующих принципов:</a:t>
            </a:r>
          </a:p>
          <a:p>
            <a:r>
              <a:rPr lang="ru-RU" dirty="0" smtClean="0"/>
              <a:t>1) необходимо оценивать умение читать и понимать как художественные, так и информационные тексты, поскольку чтение художественных текстов остается важным компонентом читательской грамотности, при этом основную долю составляют информационные (нехудожественные) тексты, что отражает и общую ситуацию чтения, и ситуацию чтения в образовательной практике;</a:t>
            </a:r>
          </a:p>
          <a:p>
            <a:r>
              <a:rPr lang="ru-RU" dirty="0" smtClean="0"/>
              <a:t>2) умение читать непрерывные (сплошные) тексты остается важным (особенно с учетом того, что в </a:t>
            </a:r>
            <a:r>
              <a:rPr lang="en-US" dirty="0" smtClean="0"/>
              <a:t>PISA</a:t>
            </a:r>
            <a:r>
              <a:rPr lang="ru-RU" dirty="0" smtClean="0"/>
              <a:t>-2009 российские школьники показали отрицательную динамику  именно по заданиям к сплошным текстам), поэтому такие тексты остались как объекты оценивания в мониторинге, но при этом всё же основной акцент сделан на оценивании понимания составных (множественных) текстов; </a:t>
            </a:r>
          </a:p>
          <a:p>
            <a:r>
              <a:rPr lang="ru-RU" dirty="0" smtClean="0"/>
              <a:t>3) выбирались тексты, с которыми школьник встречается в повседневной жизни: учебный текст, реальная статья из газеты, энциклопедии, подлинные фрагменты чата в интернете и т.д.;</a:t>
            </a:r>
          </a:p>
          <a:p>
            <a:r>
              <a:rPr lang="ru-RU" dirty="0" smtClean="0"/>
              <a:t>4) большинство отобранных текстов вводит школьника в ситуации общественной жизни, в которых ему нужно будет принимать решение или занять определенную позицию, либо затрагивает проблемы, с которыми он может столкнуться в общении с друзьями, в путешествии, при покупках и т.п. - в таких ситуациях тоже нужно научиться ориентироваться и принимать обоснованные решения.</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47</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Перед вами блок заданий по читательской грамотности для 5 класса, рассчитанный на 20 мин. Он представляет собой информационный текст «Необычный путешественник» и 9 заданий к нему.</a:t>
            </a:r>
          </a:p>
          <a:p>
            <a:r>
              <a:rPr lang="ru-RU" dirty="0" smtClean="0"/>
              <a:t>Этот текст рассказывает о нашем современнике, знаменитом путешественнике Н. </a:t>
            </a:r>
            <a:r>
              <a:rPr lang="ru-RU" dirty="0" err="1" smtClean="0"/>
              <a:t>Ванье</a:t>
            </a:r>
            <a:r>
              <a:rPr lang="ru-RU" dirty="0" smtClean="0"/>
              <a:t>, который часть своей жизни посвятил изучению Сибири, путешествуя по ней на собачьих упряжках. В составном тексте использованы несколько мини-текстов, соединённых на основе единой сюжетной линии, связанной с интересами школьника Максима, любящего путешествия. Среди этих мини-текстов – </a:t>
            </a:r>
            <a:r>
              <a:rPr lang="ru-RU" b="1" i="1" dirty="0" smtClean="0"/>
              <a:t>информация с сайта</a:t>
            </a:r>
            <a:r>
              <a:rPr lang="ru-RU" dirty="0" smtClean="0"/>
              <a:t> Русского географического общества, </a:t>
            </a:r>
            <a:r>
              <a:rPr lang="ru-RU" b="1" i="1" dirty="0" smtClean="0"/>
              <a:t>фрагмент интервью</a:t>
            </a:r>
            <a:r>
              <a:rPr lang="ru-RU" dirty="0" smtClean="0"/>
              <a:t> с Н. </a:t>
            </a:r>
            <a:r>
              <a:rPr lang="ru-RU" dirty="0" err="1" smtClean="0"/>
              <a:t>Ванье</a:t>
            </a:r>
            <a:r>
              <a:rPr lang="ru-RU" dirty="0" smtClean="0"/>
              <a:t>, в котором он раскрывает секреты мастерства управления собачьей упряжкой и описывает необыкновенные ощущения человека, путешествующего по бескрайним просторам; </a:t>
            </a:r>
            <a:r>
              <a:rPr lang="ru-RU" b="1" i="1" dirty="0" smtClean="0"/>
              <a:t>аннотация книги</a:t>
            </a:r>
            <a:r>
              <a:rPr lang="ru-RU" dirty="0" smtClean="0"/>
              <a:t>,  </a:t>
            </a:r>
            <a:r>
              <a:rPr lang="ru-RU" b="1" i="1" dirty="0" smtClean="0"/>
              <a:t>отзыв читательницы</a:t>
            </a:r>
            <a:r>
              <a:rPr lang="ru-RU" dirty="0" smtClean="0"/>
              <a:t>. При этом наряду с вербальной информацией дана визуальная (</a:t>
            </a:r>
            <a:r>
              <a:rPr lang="ru-RU" b="1" i="1" dirty="0" smtClean="0"/>
              <a:t>карта</a:t>
            </a:r>
            <a:r>
              <a:rPr lang="ru-RU" dirty="0" smtClean="0"/>
              <a:t> с нанесенной на нее информацией о трёх путешествиях). Разработанные задания предполагают «считывание» информации карты, соотнесение визуальной информации и вербальных отрывков текста, сравнение информации из фрагментов различных текстов (информационное сообщение, интервью, аннотация книги, отзыв читателя о книге).</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48</a:t>
            </a:fld>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lstStyle/>
          <a:p>
            <a:r>
              <a:rPr lang="ru-RU" dirty="0" smtClean="0"/>
              <a:t>Чтобы выполнить это задание необходимо соотнести данные в тексте самого задания изображения с фрагментом вербального текста, где рассказчик описывает, что представляет собой «веерный способ расстановки собак в упряжке». Необходимый отрывок текста, который ученик должен найти сам, расположен на слайде внизу. Внимательно прочитав его, мы выбираем правильный ответ Г. Смогли его выполнить только 28% учащихся. Таким образом, выявлен дефицит умения соотносить изображение с вербальным текстом.</a:t>
            </a:r>
          </a:p>
          <a:p>
            <a:endParaRPr lang="ru-RU" dirty="0"/>
          </a:p>
        </p:txBody>
      </p:sp>
      <p:sp>
        <p:nvSpPr>
          <p:cNvPr id="4" name="Номер слайда 3"/>
          <p:cNvSpPr>
            <a:spLocks noGrp="1"/>
          </p:cNvSpPr>
          <p:nvPr>
            <p:ph type="sldNum" sz="quarter" idx="5"/>
          </p:nvPr>
        </p:nvSpPr>
        <p:spPr/>
        <p:txBody>
          <a:bodyPr/>
          <a:lstStyle/>
          <a:p>
            <a:fld id="{C66E0C06-5FE1-4F23-A7EB-1A222EB9CE1A}" type="slidenum">
              <a:rPr lang="ru-RU" smtClean="0"/>
              <a:pPr/>
              <a:t>49</a:t>
            </a:fld>
            <a:endParaRPr lang="ru-RU"/>
          </a:p>
        </p:txBody>
      </p:sp>
    </p:spTree>
    <p:extLst>
      <p:ext uri="{BB962C8B-B14F-4D97-AF65-F5344CB8AC3E}">
        <p14:creationId xmlns:p14="http://schemas.microsoft.com/office/powerpoint/2010/main" val="2772434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fontScale="92500"/>
          </a:bodyPr>
          <a:lstStyle/>
          <a:p>
            <a:r>
              <a:rPr lang="ru-RU" dirty="0" smtClean="0"/>
              <a:t>Задание адресует ученика к графической информации, а именно к квадрату, расположенному на схеме слева вверху. На схеме ученик видит два географических названия «Марианская впадина» и «Бездна </a:t>
            </a:r>
            <a:r>
              <a:rPr lang="ru-RU" dirty="0" err="1" smtClean="0"/>
              <a:t>Челледжера</a:t>
            </a:r>
            <a:r>
              <a:rPr lang="ru-RU" dirty="0" smtClean="0"/>
              <a:t>». Марианскую впадину знают все, а вот имя «Бездна Челленджера», читатель скорее всего, встречает первый раз. Естественно задаться вопросом, что же это такое. Первая версия:   Бездна Челленджера – второе название Марианской впадины, как Джомолунгма и Эверест. И если рассматривать только большую схему, такой вывод и напрашивается, поскольку обозначенные глубины одинаковы. Более 60% учеников пришли именно к такому выводу: Бездна Челленджера и Марианская впадина – это одно и то же, либо Бездна Челленджера – это нижняя часть Марианской впадины, ее дно. Но если посмотреть на крупномасштабную карту в верхнем левом углу, становится ясно, что это не так. Бездна Челленджера обозначена там как одна из точек на левом краю </a:t>
            </a:r>
            <a:r>
              <a:rPr lang="ru-RU" dirty="0" err="1" smtClean="0"/>
              <a:t>Марианского</a:t>
            </a:r>
            <a:r>
              <a:rPr lang="ru-RU" dirty="0" smtClean="0"/>
              <a:t> желоба, и глубина желоба, судя по тому, что он по-разному закрашен, неоднородна. То есть и в Марианской впадине есть места поглубже, и «помельче». Стало быть, Бездна </a:t>
            </a:r>
            <a:r>
              <a:rPr lang="ru-RU" dirty="0" err="1" smtClean="0"/>
              <a:t>Челледжера</a:t>
            </a:r>
            <a:r>
              <a:rPr lang="ru-RU" dirty="0" smtClean="0"/>
              <a:t> – это сравнительно небольшой участок впадины, где и фиксируется максимальная глубина. Именно поэтому туда и совершалось погружение на одноименном аппарате.  К выводу о том, что Бездна </a:t>
            </a:r>
            <a:r>
              <a:rPr lang="ru-RU" dirty="0" err="1" smtClean="0"/>
              <a:t>Челледжера</a:t>
            </a:r>
            <a:r>
              <a:rPr lang="ru-RU" dirty="0" smtClean="0"/>
              <a:t> –  не вся Марианская впадина, а лишь ее участок,  пришли 44% учеников. Но обосновать этот вывод на основе карты смогли лишь  2%. Пример: </a:t>
            </a:r>
            <a:r>
              <a:rPr lang="ru-RU" i="1" dirty="0" smtClean="0"/>
              <a:t>«…бездна Челленджера отмечена точкой на карте, а не линией (дном впадины или самой впадиной)».</a:t>
            </a:r>
            <a:r>
              <a:rPr lang="ru-RU" dirty="0" smtClean="0"/>
              <a:t> </a:t>
            </a:r>
          </a:p>
          <a:p>
            <a:r>
              <a:rPr lang="ru-RU" dirty="0" smtClean="0"/>
              <a:t>Задание оценивалось 2 баллами</a:t>
            </a:r>
          </a:p>
          <a:p>
            <a:r>
              <a:rPr lang="ru-RU" dirty="0" smtClean="0"/>
              <a:t>Ответ принимался полностью, если выбран ответ Артема, при этом в обосновании указывалось на то, что на карте Марианской впадины в левом верхнем углу схемы Бездна Челленджера отмечена как одна из точек.</a:t>
            </a:r>
          </a:p>
          <a:p>
            <a:r>
              <a:rPr lang="ru-RU" dirty="0" smtClean="0"/>
              <a:t>1 балл ставился, если был выбран ответ Артем, при этом обоснование не дано или неверно.</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50</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a:xfrm>
            <a:off x="302493" y="4531271"/>
            <a:ext cx="6192688" cy="5115059"/>
          </a:xfrm>
        </p:spPr>
        <p:txBody>
          <a:bodyPr>
            <a:noAutofit/>
          </a:bodyPr>
          <a:lstStyle/>
          <a:p>
            <a:r>
              <a:rPr lang="ru-RU" sz="1000" dirty="0" smtClean="0"/>
              <a:t>Результаты апробации разработанных заданий позволяют говорить и о проблемных областях читательской грамотности, связанных с недостаточным уровнем </a:t>
            </a:r>
            <a:r>
              <a:rPr lang="ru-RU" sz="1000" dirty="0" err="1" smtClean="0"/>
              <a:t>сформированности</a:t>
            </a:r>
            <a:r>
              <a:rPr lang="ru-RU" sz="1000" dirty="0" smtClean="0"/>
              <a:t> ведущих читательских действий при работе с текстом.</a:t>
            </a:r>
          </a:p>
          <a:p>
            <a:r>
              <a:rPr lang="ru-RU" sz="1000" b="1" dirty="0" smtClean="0"/>
              <a:t> Предварительные выводы по результатам апробации.</a:t>
            </a:r>
            <a:endParaRPr lang="ru-RU" sz="1000" dirty="0" smtClean="0"/>
          </a:p>
          <a:p>
            <a:r>
              <a:rPr lang="ru-RU" sz="1000" dirty="0" smtClean="0"/>
              <a:t> 1) </a:t>
            </a:r>
            <a:r>
              <a:rPr lang="ru-RU" sz="1000" b="1" dirty="0" err="1" smtClean="0"/>
              <a:t>Неразличение</a:t>
            </a:r>
            <a:r>
              <a:rPr lang="ru-RU" sz="1000" b="1" dirty="0" smtClean="0"/>
              <a:t> источников</a:t>
            </a:r>
            <a:r>
              <a:rPr lang="ru-RU" sz="1000" dirty="0" smtClean="0"/>
              <a:t>: при работе с множественным текстом (например, статья и чат) ученики не могут определить, в каком тексте (из двух или трёх) находится информация, соответствующая содержанию вопроса, поэтому выбирают любую, хоть чем-то похожую, из другого текста.</a:t>
            </a:r>
          </a:p>
          <a:p>
            <a:r>
              <a:rPr lang="ru-RU" sz="1000" dirty="0" smtClean="0"/>
              <a:t> Работа с множественным электронным и печатным текстом должна стать нормой для уроков по всем предметам, в которых ученики работают с текстами.</a:t>
            </a:r>
          </a:p>
          <a:p>
            <a:r>
              <a:rPr lang="ru-RU" sz="1000" dirty="0" smtClean="0"/>
              <a:t> 2) </a:t>
            </a:r>
            <a:r>
              <a:rPr lang="ru-RU" sz="1000" b="1" dirty="0" smtClean="0"/>
              <a:t>Следование стереотипам</a:t>
            </a:r>
            <a:r>
              <a:rPr lang="ru-RU" sz="1000" dirty="0" smtClean="0"/>
              <a:t>: подменяют авторскую идею расхожими суждениями. </a:t>
            </a:r>
          </a:p>
          <a:p>
            <a:r>
              <a:rPr lang="ru-RU" sz="1000" dirty="0" smtClean="0"/>
              <a:t>Работать с полемическими текстами, с разными точками зрения и интерпретациями</a:t>
            </a:r>
          </a:p>
          <a:p>
            <a:r>
              <a:rPr lang="ru-RU" sz="1000" dirty="0" smtClean="0"/>
              <a:t> 3) </a:t>
            </a:r>
            <a:r>
              <a:rPr lang="ru-RU" sz="1000" b="1" dirty="0" smtClean="0"/>
              <a:t>«Потеря» границ вопроса</a:t>
            </a:r>
            <a:r>
              <a:rPr lang="ru-RU" sz="1000" dirty="0" smtClean="0"/>
              <a:t>: если в тексте описывается ситуация, хорошо знакомая ученикам, то многие не обращают внимание на рамки (границы вопроса). Например, спрашивается о том, каково мнение об описанной  проблеме </a:t>
            </a:r>
            <a:r>
              <a:rPr lang="ru-RU" sz="1000" u="sng" dirty="0" smtClean="0"/>
              <a:t>одной из участниц диалога,</a:t>
            </a:r>
            <a:r>
              <a:rPr lang="ru-RU" sz="1000" dirty="0" smtClean="0"/>
              <a:t> представленного </a:t>
            </a:r>
            <a:r>
              <a:rPr lang="ru-RU" sz="1000" u="sng" dirty="0" smtClean="0"/>
              <a:t>в тексте</a:t>
            </a:r>
            <a:r>
              <a:rPr lang="ru-RU" sz="1000" dirty="0" smtClean="0"/>
              <a:t>, а многие ученики пишут о своём мнении.</a:t>
            </a:r>
          </a:p>
          <a:p>
            <a:r>
              <a:rPr lang="ru-RU" sz="1000" dirty="0" smtClean="0"/>
              <a:t> Ученикам необходимо чаще давать задания на </a:t>
            </a:r>
            <a:r>
              <a:rPr lang="ru-RU" sz="1000" dirty="0" err="1" smtClean="0"/>
              <a:t>переформулирование</a:t>
            </a:r>
            <a:r>
              <a:rPr lang="ru-RU" sz="1000" dirty="0" smtClean="0"/>
              <a:t> вопросов, их небуквальный пересказ, на анализ вопроса и наборов ответов к нему, давать разные формулировки одного и того же задания.</a:t>
            </a:r>
          </a:p>
          <a:p>
            <a:r>
              <a:rPr lang="ru-RU" sz="1000" dirty="0" smtClean="0"/>
              <a:t>4) </a:t>
            </a:r>
            <a:r>
              <a:rPr lang="ru-RU" sz="1000" b="1" dirty="0" smtClean="0"/>
              <a:t>Сосредоточение на более явном элементе вопроса: </a:t>
            </a:r>
            <a:r>
              <a:rPr lang="ru-RU" sz="1000" dirty="0" smtClean="0"/>
              <a:t>при двухкомпонентной структуре вопроса, ученики часто выделяют в вопросе ту информационную единицу, которую легче найти, и «упускают» второй, менее явный элемент информации, который необходимо вычленить. </a:t>
            </a:r>
          </a:p>
          <a:p>
            <a:r>
              <a:rPr lang="ru-RU" sz="1000" dirty="0" smtClean="0"/>
              <a:t> Включать в учебный процесс такие задания с текстом, где требуется извлечь несколько элементов информации. Вырабатывать навык «фиксировать» содержательные элементы в формулировке вопроса и контролировать их наличие в своем ответе. </a:t>
            </a:r>
          </a:p>
          <a:p>
            <a:r>
              <a:rPr lang="ru-RU" sz="1000" dirty="0" smtClean="0"/>
              <a:t> 5) </a:t>
            </a:r>
            <a:r>
              <a:rPr lang="ru-RU" sz="1000" b="1" dirty="0" smtClean="0"/>
              <a:t>Неумение работать с графической информацией в тексте</a:t>
            </a:r>
            <a:endParaRPr lang="ru-RU" sz="1000" dirty="0" smtClean="0"/>
          </a:p>
          <a:p>
            <a:r>
              <a:rPr lang="ru-RU" sz="800" dirty="0" smtClean="0"/>
              <a:t>Нашим школьникам в их учебном опыте не хватает видов работы, когда нужно не просто извлекать информацию или запоминать (как при раскрашивании контурных карт), а интерпретировать, разбираться в том, что нового содержит карта, чего не содержит текст параграфа, что удается, а что не удается объяснить. Недостает опыта самостоятельного перевода текстовой информации в нетривиальную графическую, хотя визуализация окружает подростка повсюду – от инструкций к бытовым приборам до выпусков федеральных новостей. Напомним один из выводов, сделанных по результатам PISA-2000: «В том же случае, когда учащимся предлагалось несколько текстов разного характера, тексты, включающие диаграммы, таблицы, схемы и пр., они затруднялись даже в выполнении заданий репродуктивного характера, а именно: найти информацию, данную в явном виде, соотнести информацию из различных источников и объединить ее. Все это еще раз указывает на то, что сам процесс обучения в отечественной школе недостаточно </a:t>
            </a:r>
            <a:r>
              <a:rPr lang="ru-RU" sz="800" dirty="0" err="1" smtClean="0"/>
              <a:t>практикоориентирован</a:t>
            </a:r>
            <a:r>
              <a:rPr lang="ru-RU" sz="800" dirty="0" smtClean="0"/>
              <a:t>, как бы отгорожен от реалий окружающей жизни» [1]. Но проблема в том, что в современных учебниках по разным предметам доля таких задач ничтожна, а педагоги не владеют необходимыми умениями, чтобы конструировать их самостоятельно. Кроме того, работа с читательской грамотностью невозможна без кооперации педагогов, преподающих разные предметы. Но прежде всего образовательное сообщество должно изменить ценностные установки, понять важность формирования новых результатов – «учить для жизни». </a:t>
            </a:r>
            <a:endParaRPr lang="ru-RU" sz="800"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51</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52</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53</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744538"/>
            <a:ext cx="6172200" cy="3722687"/>
          </a:xfrm>
        </p:spPr>
      </p:sp>
      <p:sp>
        <p:nvSpPr>
          <p:cNvPr id="3" name="Notes Placeholder 2"/>
          <p:cNvSpPr>
            <a:spLocks noGrp="1"/>
          </p:cNvSpPr>
          <p:nvPr>
            <p:ph type="body" idx="1"/>
          </p:nvPr>
        </p:nvSpPr>
        <p:spPr/>
        <p:txBody>
          <a:bodyPr/>
          <a:lstStyle/>
          <a:p>
            <a:r>
              <a:rPr lang="ru-RU" dirty="0" smtClean="0"/>
              <a:t>Это определение из </a:t>
            </a:r>
            <a:r>
              <a:rPr lang="en-US" dirty="0" smtClean="0"/>
              <a:t>PISA</a:t>
            </a:r>
            <a:r>
              <a:rPr lang="ru-RU" dirty="0" smtClean="0"/>
              <a:t>,</a:t>
            </a:r>
            <a:r>
              <a:rPr lang="en-US" dirty="0" smtClean="0"/>
              <a:t> </a:t>
            </a:r>
            <a:r>
              <a:rPr lang="ru-RU" dirty="0" smtClean="0"/>
              <a:t>из которого следует, что ЕНГ </a:t>
            </a:r>
            <a:r>
              <a:rPr lang="mr-IN" dirty="0" smtClean="0"/>
              <a:t>–</a:t>
            </a:r>
            <a:r>
              <a:rPr lang="ru-RU" dirty="0" smtClean="0"/>
              <a:t> это фактически гражданское качество, т.е. свойство просвещенного</a:t>
            </a:r>
            <a:r>
              <a:rPr lang="ru-RU" baseline="0" dirty="0" smtClean="0"/>
              <a:t> активного члена общества (см. верхнюю часть), а измеряемая часть в этом определении три основные компетентности (нижняя часть). На их оценку нацелены задания.</a:t>
            </a:r>
            <a:r>
              <a:rPr lang="ru-RU" dirty="0" smtClean="0"/>
              <a:t> </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54</a:t>
            </a:fld>
            <a:endParaRPr lang="ru-RU"/>
          </a:p>
        </p:txBody>
      </p:sp>
    </p:spTree>
    <p:extLst>
      <p:ext uri="{BB962C8B-B14F-4D97-AF65-F5344CB8AC3E}">
        <p14:creationId xmlns:p14="http://schemas.microsoft.com/office/powerpoint/2010/main" val="133325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744538"/>
            <a:ext cx="6172200" cy="3722687"/>
          </a:xfrm>
        </p:spPr>
      </p:sp>
      <p:sp>
        <p:nvSpPr>
          <p:cNvPr id="3" name="Notes Placeholder 2"/>
          <p:cNvSpPr>
            <a:spLocks noGrp="1"/>
          </p:cNvSpPr>
          <p:nvPr>
            <p:ph type="body" idx="1"/>
          </p:nvPr>
        </p:nvSpPr>
        <p:spPr/>
        <p:txBody>
          <a:bodyPr>
            <a:normAutofit/>
          </a:bodyPr>
          <a:lstStyle/>
          <a:p>
            <a:r>
              <a:rPr lang="ru-RU" sz="1400" dirty="0" smtClean="0"/>
              <a:t>Здесь еще раз подчеркивается, что задания </a:t>
            </a:r>
            <a:r>
              <a:rPr lang="mr-IN" sz="1400" dirty="0" smtClean="0"/>
              <a:t>–</a:t>
            </a:r>
            <a:r>
              <a:rPr lang="ru-RU" sz="1400" dirty="0" smtClean="0"/>
              <a:t> инструмент оценки и формирования компетентностей естественнонаучной грамотности. </a:t>
            </a:r>
          </a:p>
          <a:p>
            <a:endParaRPr lang="ru-RU" sz="1400" dirty="0" smtClean="0"/>
          </a:p>
          <a:p>
            <a:r>
              <a:rPr lang="ru-RU" sz="1400" dirty="0" smtClean="0"/>
              <a:t>Тут надо подчеркнуть, что стандарт и существующие программы для 5-6 классов дают крайне мало материала для составления заданий: только материал биологии и географии, причем в основном повествовательный, а не </a:t>
            </a:r>
            <a:r>
              <a:rPr lang="ru-RU" sz="1400" dirty="0" err="1" smtClean="0"/>
              <a:t>деятельностный</a:t>
            </a:r>
            <a:r>
              <a:rPr lang="ru-RU" sz="1400" dirty="0" smtClean="0"/>
              <a:t>. Результаты же наших 4-классников в </a:t>
            </a:r>
            <a:r>
              <a:rPr lang="en-US" sz="1400" dirty="0" smtClean="0"/>
              <a:t>TIMSS</a:t>
            </a:r>
            <a:r>
              <a:rPr lang="ru-RU" sz="1400" dirty="0" smtClean="0"/>
              <a:t> (3-4 место среди всех стран) показывают, что наши дети могут и знают намного больше, чем дают школьные программы по естествознанию. Мы хотим использовать этот потенциал и сориентировать нашу систему образования на реальные возможности наших школьников (младший и ранний подростковый возраст), т.е. на соответствующее изменение стандартов и программ.    </a:t>
            </a:r>
            <a:endParaRPr lang="en-US" sz="1400" dirty="0" smtClean="0"/>
          </a:p>
          <a:p>
            <a:endParaRPr lang="en-US" sz="1400"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55</a:t>
            </a:fld>
            <a:endParaRPr lang="ru-RU"/>
          </a:p>
        </p:txBody>
      </p:sp>
    </p:spTree>
    <p:extLst>
      <p:ext uri="{BB962C8B-B14F-4D97-AF65-F5344CB8AC3E}">
        <p14:creationId xmlns:p14="http://schemas.microsoft.com/office/powerpoint/2010/main" val="549559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744538"/>
            <a:ext cx="6172200" cy="3722687"/>
          </a:xfrm>
        </p:spPr>
      </p:sp>
      <p:sp>
        <p:nvSpPr>
          <p:cNvPr id="3" name="Notes Placeholder 2"/>
          <p:cNvSpPr>
            <a:spLocks noGrp="1"/>
          </p:cNvSpPr>
          <p:nvPr>
            <p:ph type="body" idx="1"/>
          </p:nvPr>
        </p:nvSpPr>
        <p:spPr/>
        <p:txBody>
          <a:bodyPr/>
          <a:lstStyle/>
          <a:p>
            <a:r>
              <a:rPr lang="ru-RU" dirty="0" smtClean="0"/>
              <a:t>Здесь обосновывается: почему используются</a:t>
            </a:r>
            <a:r>
              <a:rPr lang="ru-RU" baseline="0" dirty="0" smtClean="0"/>
              <a:t> данные </a:t>
            </a:r>
            <a:r>
              <a:rPr lang="en-US" baseline="0" dirty="0" smtClean="0"/>
              <a:t>TIMSS.</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56</a:t>
            </a:fld>
            <a:endParaRPr lang="ru-RU"/>
          </a:p>
        </p:txBody>
      </p:sp>
    </p:spTree>
    <p:extLst>
      <p:ext uri="{BB962C8B-B14F-4D97-AF65-F5344CB8AC3E}">
        <p14:creationId xmlns:p14="http://schemas.microsoft.com/office/powerpoint/2010/main" val="245763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744538"/>
            <a:ext cx="6172200" cy="3722687"/>
          </a:xfrm>
        </p:spPr>
      </p:sp>
      <p:sp>
        <p:nvSpPr>
          <p:cNvPr id="3" name="Notes Placeholder 2"/>
          <p:cNvSpPr>
            <a:spLocks noGrp="1"/>
          </p:cNvSpPr>
          <p:nvPr>
            <p:ph type="body" idx="1"/>
          </p:nvPr>
        </p:nvSpPr>
        <p:spPr/>
        <p:txBody>
          <a:bodyPr/>
          <a:lstStyle/>
          <a:p>
            <a:r>
              <a:rPr lang="ru-RU" dirty="0" smtClean="0"/>
              <a:t>Тут в основном должно быть все понятно.</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57</a:t>
            </a:fld>
            <a:endParaRPr lang="ru-RU"/>
          </a:p>
        </p:txBody>
      </p:sp>
    </p:spTree>
    <p:extLst>
      <p:ext uri="{BB962C8B-B14F-4D97-AF65-F5344CB8AC3E}">
        <p14:creationId xmlns:p14="http://schemas.microsoft.com/office/powerpoint/2010/main" val="970829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738" y="744538"/>
            <a:ext cx="6172200" cy="3722687"/>
          </a:xfrm>
        </p:spPr>
      </p:sp>
      <p:sp>
        <p:nvSpPr>
          <p:cNvPr id="3" name="Notes Placeholder 2"/>
          <p:cNvSpPr>
            <a:spLocks noGrp="1"/>
          </p:cNvSpPr>
          <p:nvPr>
            <p:ph type="body" idx="1"/>
          </p:nvPr>
        </p:nvSpPr>
        <p:spPr/>
        <p:txBody>
          <a:bodyPr/>
          <a:lstStyle/>
          <a:p>
            <a:r>
              <a:rPr lang="ru-RU" dirty="0" smtClean="0"/>
              <a:t>Тут тоже должно быть все понятно. Впрочем, это касается всех видов ФГ. Но еще раз подчеркнуть: надо понимать, </a:t>
            </a:r>
            <a:r>
              <a:rPr lang="ru-RU" u="sng" dirty="0" smtClean="0"/>
              <a:t>как</a:t>
            </a:r>
            <a:r>
              <a:rPr lang="ru-RU" dirty="0" smtClean="0"/>
              <a:t> мы хотим использовать задания? </a:t>
            </a:r>
            <a:endParaRPr lang="en-US" dirty="0"/>
          </a:p>
        </p:txBody>
      </p:sp>
      <p:sp>
        <p:nvSpPr>
          <p:cNvPr id="4" name="Slide Number Placeholder 3"/>
          <p:cNvSpPr>
            <a:spLocks noGrp="1"/>
          </p:cNvSpPr>
          <p:nvPr>
            <p:ph type="sldNum" sz="quarter" idx="10"/>
          </p:nvPr>
        </p:nvSpPr>
        <p:spPr/>
        <p:txBody>
          <a:bodyPr/>
          <a:lstStyle/>
          <a:p>
            <a:fld id="{C66E0C06-5FE1-4F23-A7EB-1A222EB9CE1A}" type="slidenum">
              <a:rPr lang="ru-RU" smtClean="0"/>
              <a:pPr/>
              <a:t>58</a:t>
            </a:fld>
            <a:endParaRPr lang="ru-RU"/>
          </a:p>
        </p:txBody>
      </p:sp>
    </p:spTree>
    <p:extLst>
      <p:ext uri="{BB962C8B-B14F-4D97-AF65-F5344CB8AC3E}">
        <p14:creationId xmlns:p14="http://schemas.microsoft.com/office/powerpoint/2010/main" val="19958906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59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sz="1400" dirty="0" smtClean="0"/>
              <a:t>В качестве основных ориентиров при обсуждении вопросов, связанных с функциональной грамотностью учащихся, будем использовать работы отечественных ученых и положения международного исследования </a:t>
            </a:r>
            <a:r>
              <a:rPr lang="en-US" sz="1400" dirty="0" smtClean="0"/>
              <a:t>PISA</a:t>
            </a:r>
            <a:r>
              <a:rPr lang="ru-RU" sz="1400" dirty="0" smtClean="0"/>
              <a:t>, в рамках которого впервые были разработаны подходы к оценке функциональной грамотности и получены данные об уровне функциональной грамотности школьников в странах мира. </a:t>
            </a:r>
          </a:p>
          <a:p>
            <a:endParaRPr lang="ru-RU" sz="1400" dirty="0" smtClean="0"/>
          </a:p>
          <a:p>
            <a:r>
              <a:rPr lang="ru-RU" sz="1400" dirty="0" smtClean="0"/>
              <a:t>Приведем несколько определений, которые раскрывают основной смысл данного понятия.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a:t>
            </a:fld>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lnSpcReduction="10000"/>
          </a:bodyPr>
          <a:lstStyle/>
          <a:p>
            <a:r>
              <a:rPr lang="ru-RU" dirty="0" smtClean="0"/>
              <a:t>Слева и справа на слайде – примеры названий ситуаций, предложенных в качестве основы заданий для 5 и 7 класса.</a:t>
            </a:r>
          </a:p>
          <a:p>
            <a:r>
              <a:rPr lang="ru-RU" dirty="0" smtClean="0"/>
              <a:t>В центре – предложенные исследованием  </a:t>
            </a:r>
            <a:r>
              <a:rPr lang="en-US" dirty="0" smtClean="0"/>
              <a:t>PISA</a:t>
            </a:r>
            <a:r>
              <a:rPr lang="ru-RU" dirty="0" smtClean="0"/>
              <a:t> три области оценки финансовой грамотности: содержание, познавательная деятельность и контексты. </a:t>
            </a:r>
          </a:p>
          <a:p>
            <a:r>
              <a:rPr lang="ru-RU" dirty="0" smtClean="0"/>
              <a:t>В каждой из них четыре составляющих.</a:t>
            </a:r>
          </a:p>
          <a:p>
            <a:r>
              <a:rPr lang="ru-RU" dirty="0" smtClean="0"/>
              <a:t> </a:t>
            </a:r>
          </a:p>
          <a:p>
            <a:r>
              <a:rPr lang="ru-RU" dirty="0" smtClean="0"/>
              <a:t>Содержание:</a:t>
            </a:r>
          </a:p>
          <a:p>
            <a:r>
              <a:rPr lang="ru-RU" dirty="0" smtClean="0"/>
              <a:t>- деньги и операции с ними</a:t>
            </a:r>
          </a:p>
          <a:p>
            <a:r>
              <a:rPr lang="ru-RU" dirty="0" smtClean="0"/>
              <a:t>- планирование и управление финансами</a:t>
            </a:r>
          </a:p>
          <a:p>
            <a:r>
              <a:rPr lang="ru-RU" dirty="0" smtClean="0"/>
              <a:t>- риски и выгоды</a:t>
            </a:r>
          </a:p>
          <a:p>
            <a:r>
              <a:rPr lang="ru-RU" dirty="0" smtClean="0"/>
              <a:t>- финансовая среда</a:t>
            </a:r>
          </a:p>
          <a:p>
            <a:r>
              <a:rPr lang="ru-RU" dirty="0" smtClean="0"/>
              <a:t> </a:t>
            </a:r>
          </a:p>
          <a:p>
            <a:r>
              <a:rPr lang="ru-RU" dirty="0" smtClean="0"/>
              <a:t>Контексты:</a:t>
            </a:r>
          </a:p>
          <a:p>
            <a:r>
              <a:rPr lang="ru-RU" dirty="0" smtClean="0"/>
              <a:t>- образование и работа</a:t>
            </a:r>
          </a:p>
          <a:p>
            <a:r>
              <a:rPr lang="ru-RU" dirty="0" smtClean="0"/>
              <a:t>- дом и семья</a:t>
            </a:r>
          </a:p>
          <a:p>
            <a:r>
              <a:rPr lang="ru-RU" dirty="0" smtClean="0"/>
              <a:t>- личные траты, досуг и отдых</a:t>
            </a:r>
          </a:p>
          <a:p>
            <a:r>
              <a:rPr lang="ru-RU" dirty="0" smtClean="0"/>
              <a:t>- общество и гражданин</a:t>
            </a:r>
          </a:p>
          <a:p>
            <a:r>
              <a:rPr lang="ru-RU" dirty="0" smtClean="0"/>
              <a:t> </a:t>
            </a:r>
          </a:p>
          <a:p>
            <a:r>
              <a:rPr lang="ru-RU" dirty="0" smtClean="0"/>
              <a:t>Познавательные умения</a:t>
            </a:r>
          </a:p>
          <a:p>
            <a:r>
              <a:rPr lang="ru-RU" dirty="0" smtClean="0"/>
              <a:t>- выявление финансовой информации</a:t>
            </a:r>
          </a:p>
          <a:p>
            <a:r>
              <a:rPr lang="ru-RU" dirty="0" smtClean="0"/>
              <a:t>- анализ информации в финансовом контексте</a:t>
            </a:r>
          </a:p>
          <a:p>
            <a:r>
              <a:rPr lang="ru-RU" dirty="0" smtClean="0"/>
              <a:t>- оценка финансовых проблем</a:t>
            </a:r>
          </a:p>
          <a:p>
            <a:r>
              <a:rPr lang="ru-RU" dirty="0" smtClean="0"/>
              <a:t>- применение финансовых знаний и понимания</a:t>
            </a:r>
          </a:p>
          <a:p>
            <a:r>
              <a:rPr lang="ru-RU" dirty="0" smtClean="0"/>
              <a:t> </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60</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На слайде приведены  определение финансовой грамотности, принятое в исследовании </a:t>
            </a:r>
            <a:r>
              <a:rPr lang="en-US" dirty="0" smtClean="0"/>
              <a:t>PISA </a:t>
            </a:r>
            <a:r>
              <a:rPr lang="ru-RU" dirty="0" smtClean="0"/>
              <a:t>и</a:t>
            </a:r>
            <a:r>
              <a:rPr lang="en-US" dirty="0" smtClean="0"/>
              <a:t> </a:t>
            </a:r>
            <a:r>
              <a:rPr lang="ru-RU" dirty="0" smtClean="0"/>
              <a:t>слова из ФГОС – требований к предметным результатам по обществознанию. Содержание этого предмета в большей степени, чем другие, касается и содержания, и контекстов финансовой грамотности.</a:t>
            </a:r>
          </a:p>
          <a:p>
            <a:r>
              <a:rPr lang="ru-RU" dirty="0" smtClean="0"/>
              <a:t>В соответствии с этим требованием даются три ожидаемых образовательных результата, которые могут обеспечить разрабатываемые материалы мониторинга.</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62</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Рассматриваются типичные повседневные ситуации финансовых отношений, многие из которых актуальны для семей обучающихся, их родных и знакомых.</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63</a:t>
            </a:fld>
            <a:endParaRPr lang="ru-R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64</a:t>
            </a:fld>
            <a:endParaRPr lang="ru-R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p:spPr>
        <p:txBody>
          <a:bodyPr/>
          <a:lstStyle/>
          <a:p>
            <a:fld id="{B71F5C30-2DD0-4084-A158-459C92A7B080}" type="slidenum">
              <a:rPr lang="ru-RU">
                <a:solidFill>
                  <a:prstClr val="black"/>
                </a:solidFill>
                <a:latin typeface="Arial" pitchFamily="34" charset="0"/>
                <a:cs typeface="DejaVu Sans" pitchFamily="34" charset="0"/>
              </a:rPr>
              <a:pPr/>
              <a:t>68</a:t>
            </a:fld>
            <a:endParaRPr lang="ru-RU">
              <a:solidFill>
                <a:prstClr val="black"/>
              </a:solidFill>
              <a:latin typeface="Arial" pitchFamily="34" charset="0"/>
              <a:cs typeface="DejaVu Sans" pitchFamily="34" charset="0"/>
            </a:endParaRPr>
          </a:p>
        </p:txBody>
      </p:sp>
      <p:sp>
        <p:nvSpPr>
          <p:cNvPr id="40963" name="Rectangle 1"/>
          <p:cNvSpPr txBox="1">
            <a:spLocks noGrp="1" noRot="1" noChangeAspect="1" noChangeArrowheads="1" noTextEdit="1"/>
          </p:cNvSpPr>
          <p:nvPr>
            <p:ph type="sldImg"/>
          </p:nvPr>
        </p:nvSpPr>
        <p:spPr>
          <a:xfrm>
            <a:off x="312738" y="744538"/>
            <a:ext cx="6172200" cy="3722687"/>
          </a:xfrm>
          <a:solidFill>
            <a:srgbClr val="FFFFFF"/>
          </a:solidFill>
          <a:ln/>
        </p:spPr>
      </p:sp>
      <p:sp>
        <p:nvSpPr>
          <p:cNvPr id="40964" name="Rectangle 2"/>
          <p:cNvSpPr txBox="1">
            <a:spLocks noGrp="1" noChangeArrowheads="1"/>
          </p:cNvSpPr>
          <p:nvPr>
            <p:ph type="body" idx="1"/>
          </p:nvPr>
        </p:nvSpPr>
        <p:spPr>
          <a:xfrm>
            <a:off x="680244" y="4714557"/>
            <a:ext cx="5435597" cy="4469768"/>
          </a:xfrm>
          <a:noFill/>
          <a:ln/>
        </p:spPr>
        <p:txBody>
          <a:bodyPr wrap="none" anchor="ctr"/>
          <a:lstStyle/>
          <a:p>
            <a:endParaRPr lang="ru-RU">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p:spPr>
        <p:txBody>
          <a:bodyPr/>
          <a:lstStyle/>
          <a:p>
            <a:fld id="{1AA1F9D3-F99E-4C01-B824-20AAC8A81AAB}" type="slidenum">
              <a:rPr lang="ru-RU">
                <a:solidFill>
                  <a:prstClr val="black"/>
                </a:solidFill>
                <a:latin typeface="Arial" pitchFamily="34" charset="0"/>
                <a:cs typeface="DejaVu Sans" pitchFamily="34" charset="0"/>
              </a:rPr>
              <a:pPr/>
              <a:t>69</a:t>
            </a:fld>
            <a:endParaRPr lang="ru-RU">
              <a:solidFill>
                <a:prstClr val="black"/>
              </a:solidFill>
              <a:latin typeface="Arial" pitchFamily="34" charset="0"/>
              <a:cs typeface="DejaVu Sans" pitchFamily="34" charset="0"/>
            </a:endParaRPr>
          </a:p>
        </p:txBody>
      </p:sp>
      <p:sp>
        <p:nvSpPr>
          <p:cNvPr id="41987" name="Rectangle 1"/>
          <p:cNvSpPr txBox="1">
            <a:spLocks noGrp="1" noRot="1" noChangeAspect="1" noChangeArrowheads="1" noTextEdit="1"/>
          </p:cNvSpPr>
          <p:nvPr>
            <p:ph type="sldImg"/>
          </p:nvPr>
        </p:nvSpPr>
        <p:spPr>
          <a:xfrm>
            <a:off x="580635" y="744498"/>
            <a:ext cx="5636406" cy="3722489"/>
          </a:xfrm>
          <a:solidFill>
            <a:srgbClr val="FFFFFF"/>
          </a:solidFill>
          <a:ln/>
        </p:spPr>
      </p:sp>
      <p:sp>
        <p:nvSpPr>
          <p:cNvPr id="41988" name="Rectangle 2"/>
          <p:cNvSpPr txBox="1">
            <a:spLocks noGrp="1" noChangeArrowheads="1"/>
          </p:cNvSpPr>
          <p:nvPr>
            <p:ph type="body" idx="1"/>
          </p:nvPr>
        </p:nvSpPr>
        <p:spPr>
          <a:xfrm>
            <a:off x="680244" y="4714557"/>
            <a:ext cx="5435597" cy="4469768"/>
          </a:xfrm>
          <a:noFill/>
          <a:ln/>
        </p:spPr>
        <p:txBody>
          <a:bodyPr wrap="none" anchor="ctr"/>
          <a:lstStyle/>
          <a:p>
            <a:endParaRPr lang="ru-RU">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solidFill>
                  <a:prstClr val="black"/>
                </a:solidFill>
              </a:rPr>
              <a:pPr/>
              <a:t>72</a:t>
            </a:fld>
            <a:endParaRPr lang="ru-RU">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26697B88-C22E-49B6-B633-EBC30E0A2E35}" type="slidenum">
              <a:rPr lang="ru-RU">
                <a:solidFill>
                  <a:prstClr val="black"/>
                </a:solidFill>
              </a:rPr>
              <a:pPr/>
              <a:t>74</a:t>
            </a:fld>
            <a:endParaRPr lang="ru-RU">
              <a:solidFill>
                <a:prstClr val="black"/>
              </a:solidFill>
            </a:endParaRPr>
          </a:p>
        </p:txBody>
      </p:sp>
      <p:sp>
        <p:nvSpPr>
          <p:cNvPr id="18433" name="Rectangle 1"/>
          <p:cNvSpPr txBox="1">
            <a:spLocks noGrp="1" noRot="1" noChangeAspect="1" noChangeArrowheads="1"/>
          </p:cNvSpPr>
          <p:nvPr>
            <p:ph type="sldImg"/>
          </p:nvPr>
        </p:nvSpPr>
        <p:spPr bwMode="auto">
          <a:xfrm>
            <a:off x="582209" y="744498"/>
            <a:ext cx="5633258" cy="3722489"/>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680244" y="4714557"/>
            <a:ext cx="5435597" cy="4469768"/>
          </a:xfrm>
          <a:prstGeom prst="rect">
            <a:avLst/>
          </a:prstGeom>
          <a:noFill/>
          <a:ln>
            <a:round/>
            <a:headEnd/>
            <a:tailEnd/>
          </a:ln>
        </p:spPr>
        <p:txBody>
          <a:bodyPr wrap="none" anchor="ctr"/>
          <a:lstStyle/>
          <a:p>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3153808C-433A-4CC5-A0A5-9142409B275F}" type="slidenum">
              <a:rPr lang="ru-RU">
                <a:solidFill>
                  <a:prstClr val="black"/>
                </a:solidFill>
              </a:rPr>
              <a:pPr/>
              <a:t>75</a:t>
            </a:fld>
            <a:endParaRPr lang="ru-RU">
              <a:solidFill>
                <a:prstClr val="black"/>
              </a:solidFill>
            </a:endParaRPr>
          </a:p>
        </p:txBody>
      </p:sp>
      <p:sp>
        <p:nvSpPr>
          <p:cNvPr id="40961" name="Rectangle 1"/>
          <p:cNvSpPr txBox="1">
            <a:spLocks noGrp="1" noRot="1" noChangeAspect="1" noChangeArrowheads="1"/>
          </p:cNvSpPr>
          <p:nvPr>
            <p:ph type="sldImg"/>
          </p:nvPr>
        </p:nvSpPr>
        <p:spPr bwMode="auto">
          <a:xfrm>
            <a:off x="582209" y="744498"/>
            <a:ext cx="5633258" cy="3722489"/>
          </a:xfrm>
          <a:prstGeom prst="rect">
            <a:avLst/>
          </a:prstGeom>
          <a:solidFill>
            <a:srgbClr val="FFFFFF"/>
          </a:solidFill>
          <a:ln>
            <a:solidFill>
              <a:srgbClr val="000000"/>
            </a:solidFill>
            <a:miter lim="800000"/>
            <a:headEnd/>
            <a:tailEnd/>
          </a:ln>
        </p:spPr>
      </p:sp>
      <p:sp>
        <p:nvSpPr>
          <p:cNvPr id="40962" name="Rectangle 2"/>
          <p:cNvSpPr txBox="1">
            <a:spLocks noGrp="1" noChangeArrowheads="1"/>
          </p:cNvSpPr>
          <p:nvPr>
            <p:ph type="body" idx="1"/>
          </p:nvPr>
        </p:nvSpPr>
        <p:spPr bwMode="auto">
          <a:xfrm>
            <a:off x="680244" y="4714557"/>
            <a:ext cx="5435597" cy="4469768"/>
          </a:xfrm>
          <a:prstGeom prst="rect">
            <a:avLst/>
          </a:prstGeom>
          <a:noFill/>
          <a:ln>
            <a:round/>
            <a:headEnd/>
            <a:tailEnd/>
          </a:ln>
        </p:spPr>
        <p:txBody>
          <a:bodyPr wrap="none" anchor="ctr"/>
          <a:lstStyle/>
          <a:p>
            <a:endParaRPr lang="ru-R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FC198DEE-D667-4188-ADFD-D33A5A9FDCEE}" type="slidenum">
              <a:rPr lang="ru-RU">
                <a:solidFill>
                  <a:prstClr val="black"/>
                </a:solidFill>
              </a:rPr>
              <a:pPr/>
              <a:t>77</a:t>
            </a:fld>
            <a:endParaRPr lang="ru-RU">
              <a:solidFill>
                <a:prstClr val="black"/>
              </a:solidFill>
            </a:endParaRPr>
          </a:p>
        </p:txBody>
      </p:sp>
      <p:sp>
        <p:nvSpPr>
          <p:cNvPr id="51201" name="Rectangle 1"/>
          <p:cNvSpPr txBox="1">
            <a:spLocks noGrp="1" noRot="1" noChangeAspect="1" noChangeArrowheads="1"/>
          </p:cNvSpPr>
          <p:nvPr>
            <p:ph type="sldImg"/>
          </p:nvPr>
        </p:nvSpPr>
        <p:spPr bwMode="auto">
          <a:xfrm>
            <a:off x="582209" y="744498"/>
            <a:ext cx="5633258" cy="3722489"/>
          </a:xfrm>
          <a:prstGeom prst="rect">
            <a:avLst/>
          </a:prstGeom>
          <a:solidFill>
            <a:srgbClr val="FFFFFF"/>
          </a:solidFill>
          <a:ln>
            <a:solidFill>
              <a:srgbClr val="000000"/>
            </a:solidFill>
            <a:miter lim="800000"/>
            <a:headEnd/>
            <a:tailEnd/>
          </a:ln>
        </p:spPr>
      </p:sp>
      <p:sp>
        <p:nvSpPr>
          <p:cNvPr id="51202" name="Rectangle 2"/>
          <p:cNvSpPr txBox="1">
            <a:spLocks noGrp="1" noChangeArrowheads="1"/>
          </p:cNvSpPr>
          <p:nvPr>
            <p:ph type="body" idx="1"/>
          </p:nvPr>
        </p:nvSpPr>
        <p:spPr bwMode="auto">
          <a:xfrm>
            <a:off x="680244" y="4714557"/>
            <a:ext cx="5435597" cy="4469768"/>
          </a:xfrm>
          <a:prstGeom prst="rect">
            <a:avLst/>
          </a:prstGeom>
          <a:noFill/>
          <a:ln>
            <a:round/>
            <a:headEnd/>
            <a:tailEnd/>
          </a:ln>
        </p:spPr>
        <p:txBody>
          <a:bodyPr wrap="none" anchor="ct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7</a:t>
            </a:fld>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solidFill>
                  <a:prstClr val="black"/>
                </a:solidFill>
              </a:rPr>
              <a:pPr/>
              <a:t>78</a:t>
            </a:fld>
            <a:endParaRPr lang="ru-RU">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52016" y="9430783"/>
            <a:ext cx="2945659" cy="49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14400" fontAlgn="base">
              <a:spcBef>
                <a:spcPct val="0"/>
              </a:spcBef>
              <a:spcAft>
                <a:spcPct val="0"/>
              </a:spcAft>
            </a:pPr>
            <a:fld id="{335CF35D-1303-4B66-B074-34C2880E3D9C}" type="slidenum">
              <a:rPr lang="ru-RU" altLang="ru-RU" sz="1200">
                <a:solidFill>
                  <a:prstClr val="black"/>
                </a:solidFill>
                <a:latin typeface="Times New Roman" panose="02020603050405020304" pitchFamily="18" charset="0"/>
              </a:rPr>
              <a:pPr algn="r" defTabSz="914400" fontAlgn="base">
                <a:spcBef>
                  <a:spcPct val="0"/>
                </a:spcBef>
                <a:spcAft>
                  <a:spcPct val="0"/>
                </a:spcAft>
              </a:pPr>
              <a:t>79</a:t>
            </a:fld>
            <a:endParaRPr lang="ru-RU" altLang="ru-RU" sz="1200" dirty="0">
              <a:solidFill>
                <a:prstClr val="black"/>
              </a:solidFill>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xfrm>
            <a:off x="312738" y="744538"/>
            <a:ext cx="6172200" cy="3722687"/>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p>
        </p:txBody>
      </p:sp>
    </p:spTree>
    <p:extLst>
      <p:ext uri="{BB962C8B-B14F-4D97-AF65-F5344CB8AC3E}">
        <p14:creationId xmlns:p14="http://schemas.microsoft.com/office/powerpoint/2010/main" val="28897646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80</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pPr lvl="0"/>
            <a:r>
              <a:rPr lang="ru-RU" dirty="0" smtClean="0"/>
              <a:t>«Глобальные компетенции» и «глобальная компетентность» – взаимозаменяемые понятия</a:t>
            </a:r>
          </a:p>
          <a:p>
            <a:pPr lvl="0"/>
            <a:r>
              <a:rPr lang="ru-RU" dirty="0" smtClean="0"/>
              <a:t>Подчеркиваем новизну и новаторский характер, говорим, что это направление развивается и многие параметры международного исследования корректируются, уточняются.</a:t>
            </a:r>
          </a:p>
          <a:p>
            <a:pPr lvl="0"/>
            <a:r>
              <a:rPr lang="ru-RU" dirty="0" smtClean="0"/>
              <a:t>Это относится, например, к модели на слайде 71.</a:t>
            </a:r>
          </a:p>
          <a:p>
            <a:r>
              <a:rPr lang="ru-RU" dirty="0" smtClean="0"/>
              <a:t>При показе слайда 71 обратите, пожалуйста, внимание, что центральное изображение – модель, показанная на слайде – относится ко времени начала разработки данного направления функциональной грамотности</a:t>
            </a:r>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81</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94662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r>
              <a:rPr lang="ru-RU" dirty="0" smtClean="0"/>
              <a:t>В настоящее время при сохранении общей структуры (знания, умения, отношения, ценности)  скорректирована модель и уточнены и конкретизированы компоненты «знания» и «умения».</a:t>
            </a:r>
            <a:endParaRPr lang="ru-RU" dirty="0"/>
          </a:p>
        </p:txBody>
      </p:sp>
    </p:spTree>
    <p:extLst>
      <p:ext uri="{BB962C8B-B14F-4D97-AF65-F5344CB8AC3E}">
        <p14:creationId xmlns:p14="http://schemas.microsoft.com/office/powerpoint/2010/main" val="28126740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0888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e7fc15f0f_0_49:notes"/>
          <p:cNvSpPr>
            <a:spLocks noGrp="1" noRot="1" noChangeAspect="1"/>
          </p:cNvSpPr>
          <p:nvPr>
            <p:ph type="sldImg" idx="2"/>
          </p:nvPr>
        </p:nvSpPr>
        <p:spPr>
          <a:xfrm>
            <a:off x="312738" y="744538"/>
            <a:ext cx="61722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e7fc15f0f_0_4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6752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86</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8</a:t>
            </a:fld>
            <a:endParaRPr lang="ru-R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88</a:t>
            </a:fld>
            <a:endParaRPr lang="ru-RU"/>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89</a:t>
            </a:fld>
            <a:endParaRPr lang="ru-R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52016" y="9430783"/>
            <a:ext cx="2945659" cy="49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35CF35D-1303-4B66-B074-34C2880E3D9C}" type="slidenum">
              <a:rPr lang="ru-RU" altLang="ru-RU" sz="1200">
                <a:latin typeface="Times New Roman" panose="02020603050405020304" pitchFamily="18" charset="0"/>
              </a:rPr>
              <a:pPr algn="r"/>
              <a:t>90</a:t>
            </a:fld>
            <a:endParaRPr lang="ru-RU" altLang="ru-RU" sz="120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xfrm>
            <a:off x="312738" y="744538"/>
            <a:ext cx="6172200" cy="3722687"/>
          </a:xfrm>
          <a:ln/>
        </p:spPr>
      </p:sp>
      <p:sp>
        <p:nvSpPr>
          <p:cNvPr id="79876" name="Rectangle 3"/>
          <p:cNvSpPr>
            <a:spLocks noGrp="1" noChangeArrowheads="1"/>
          </p:cNvSpPr>
          <p:nvPr>
            <p:ph type="body" idx="1"/>
          </p:nvPr>
        </p:nvSpPr>
        <p:spPr>
          <a:xfrm>
            <a:off x="679767" y="4715153"/>
            <a:ext cx="5887421" cy="5072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endParaRPr lang="ru-RU" altLang="ru-RU" dirty="0" smtClean="0"/>
          </a:p>
          <a:p>
            <a:pPr eaLnBrk="1" hangingPunct="1"/>
            <a:r>
              <a:rPr lang="ru-RU" altLang="ru-RU" dirty="0" smtClean="0"/>
              <a:t>Квалификация учителя в формировании функциональной грамотности определяется:</a:t>
            </a:r>
          </a:p>
          <a:p>
            <a:r>
              <a:rPr lang="ru-RU" b="1" dirty="0" smtClean="0"/>
              <a:t>(1)</a:t>
            </a:r>
            <a:r>
              <a:rPr lang="ru-RU" dirty="0" smtClean="0"/>
              <a:t> какую часть учащихся – всех, подавляющее большинство или только отдельных детей – учитель может </a:t>
            </a:r>
            <a:r>
              <a:rPr lang="ru-RU" b="1" dirty="0" smtClean="0"/>
              <a:t>включить </a:t>
            </a:r>
            <a:r>
              <a:rPr lang="ru-RU" dirty="0" smtClean="0"/>
              <a:t>в учебный процесс, насколько умело может </a:t>
            </a:r>
            <a:r>
              <a:rPr lang="ru-RU" b="1" dirty="0" smtClean="0"/>
              <a:t>инициировать (</a:t>
            </a:r>
            <a:r>
              <a:rPr lang="ru-RU" dirty="0" smtClean="0"/>
              <a:t>или даже </a:t>
            </a:r>
            <a:r>
              <a:rPr lang="ru-RU" b="1" dirty="0" smtClean="0"/>
              <a:t>спровоцировать) учебную деятельность</a:t>
            </a:r>
            <a:r>
              <a:rPr lang="ru-RU" dirty="0" smtClean="0"/>
              <a:t> детей, появление у них образовательного запроса;</a:t>
            </a:r>
            <a:endParaRPr lang="ru-RU" altLang="ru-RU" b="1" dirty="0" smtClean="0">
              <a:latin typeface="Arial" panose="020B0604020202020204" pitchFamily="34" charset="0"/>
              <a:cs typeface="Arial" panose="020B0604020202020204" pitchFamily="34" charset="0"/>
            </a:endParaRPr>
          </a:p>
          <a:p>
            <a:r>
              <a:rPr lang="ru-RU" dirty="0" smtClean="0"/>
              <a:t>(2) даёт ли учитель возможность детям обмениваться мнениями по поводу учебного задания, обсуждать пути его решения, полученные результаты, сравнивать эффективность различных способов решения и поощряет ли системой оценки такого рода деятельность (называемую обычно </a:t>
            </a:r>
            <a:r>
              <a:rPr lang="ru-RU" b="1" dirty="0" smtClean="0"/>
              <a:t>учебным сотрудничеством</a:t>
            </a:r>
            <a:r>
              <a:rPr lang="ru-RU" dirty="0" smtClean="0"/>
              <a:t>, позиционным сотрудничеством или </a:t>
            </a:r>
            <a:r>
              <a:rPr lang="ru-RU" b="1" dirty="0" smtClean="0"/>
              <a:t>учением в общении</a:t>
            </a:r>
            <a:r>
              <a:rPr lang="ru-RU" dirty="0" smtClean="0"/>
              <a:t>);</a:t>
            </a:r>
          </a:p>
          <a:p>
            <a:r>
              <a:rPr lang="ru-RU" b="1" dirty="0" smtClean="0"/>
              <a:t>(3)</a:t>
            </a:r>
            <a:r>
              <a:rPr lang="ru-RU" dirty="0" smtClean="0"/>
              <a:t> организует ли учитель </a:t>
            </a:r>
            <a:r>
              <a:rPr lang="ru-RU" b="1" dirty="0" smtClean="0"/>
              <a:t>поисковую активность </a:t>
            </a:r>
            <a:r>
              <a:rPr lang="ru-RU" dirty="0" smtClean="0"/>
              <a:t>детей или тренирует только их исполнительскую дисциплину. </a:t>
            </a:r>
          </a:p>
          <a:p>
            <a:r>
              <a:rPr lang="ru-RU" b="1" dirty="0" smtClean="0"/>
              <a:t>(4)</a:t>
            </a:r>
            <a:r>
              <a:rPr lang="ru-RU" dirty="0" smtClean="0"/>
              <a:t> стимулирует ли учитель становление и развитие </a:t>
            </a:r>
            <a:r>
              <a:rPr lang="ru-RU" b="1" dirty="0" smtClean="0"/>
              <a:t>самостоятельной оценочной деятельности </a:t>
            </a:r>
            <a:r>
              <a:rPr lang="ru-RU" dirty="0" smtClean="0"/>
              <a:t>детей или полностью присваивает себе все функции контроля и оценки. </a:t>
            </a:r>
            <a:endParaRPr lang="ru-RU" altLang="ru-RU" b="1" dirty="0" smtClean="0">
              <a:latin typeface="Arial" panose="020B0604020202020204" pitchFamily="34" charset="0"/>
              <a:cs typeface="Arial" panose="020B0604020202020204" pitchFamily="34" charset="0"/>
            </a:endParaRPr>
          </a:p>
          <a:p>
            <a:endParaRPr lang="ru-RU" dirty="0" smtClean="0"/>
          </a:p>
          <a:p>
            <a:r>
              <a:rPr lang="ru-RU" dirty="0" smtClean="0"/>
              <a:t>Главным направлением повышения квалификации учителей в области формирования функциональной грамотности становится разработка различных классов учебных задач и методика формирования различных стратегий их решения.</a:t>
            </a:r>
          </a:p>
          <a:p>
            <a:endParaRPr lang="ru-RU" dirty="0" smtClean="0"/>
          </a:p>
          <a:p>
            <a:r>
              <a:rPr lang="ru-RU" dirty="0" smtClean="0"/>
              <a:t>Каждый учитель  должен проанализировать систему заданий, которые он планирует использовать в учебном процессе. Он должен помнить, что результат его работы заложен им в тех материалах, с которыми он пришел на урок и теми материалами, с которыми дети работают дома при подготовке к уроку. Важно задать вопрос: Какие задания работают на формирование функциональной грамотности? Сколько таких заданий в учебниках и задачниках, по которым работает учитель? Достаточно ли их количества для формирования прочного уровня функциональной грамотности? </a:t>
            </a:r>
          </a:p>
          <a:p>
            <a:endParaRPr lang="ru-RU" altLang="ru-RU" dirty="0" smtClean="0"/>
          </a:p>
        </p:txBody>
      </p:sp>
    </p:spTree>
    <p:extLst>
      <p:ext uri="{BB962C8B-B14F-4D97-AF65-F5344CB8AC3E}">
        <p14:creationId xmlns:p14="http://schemas.microsoft.com/office/powerpoint/2010/main" val="9144705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91</a:t>
            </a:fld>
            <a:endParaRPr lang="ru-R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92</a:t>
            </a:fld>
            <a:endParaRPr lang="ru-R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Отзывы, комментарии и предложения по совершенствованию материалов направлять по адресу: </a:t>
            </a:r>
            <a:r>
              <a:rPr lang="ru-RU" dirty="0" err="1" smtClean="0">
                <a:hlinkClick r:id="rId3"/>
              </a:rPr>
              <a:t>centeroko@mail.ru</a:t>
            </a:r>
            <a:r>
              <a:rPr lang="ru-RU" dirty="0" smtClean="0"/>
              <a:t> с темой «Федеральный мониторинг» ИЛИ оставить на странице "ФОРУМ"(В разработке).</a:t>
            </a:r>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93</a:t>
            </a:fld>
            <a:endParaRPr lang="ru-R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dirty="0" smtClean="0"/>
              <a:t>Московский центр качества образования обеспечил апробацию измерительных материалов., разработанных в ИСРОЛ РАО. </a:t>
            </a:r>
          </a:p>
          <a:p>
            <a:endParaRPr lang="ru-RU" dirty="0" smtClean="0"/>
          </a:p>
          <a:p>
            <a:endParaRPr lang="ru-RU" dirty="0" smtClean="0"/>
          </a:p>
          <a:p>
            <a:r>
              <a:rPr lang="ru-RU" dirty="0" smtClean="0"/>
              <a:t>С электронной версией измерительных материалов можно познакомиться на сайте МЦКО </a:t>
            </a:r>
            <a:r>
              <a:rPr lang="ru-RU" dirty="0" smtClean="0">
                <a:hlinkClick r:id="rId3"/>
              </a:rPr>
              <a:t>https://myskills.ru/account/login</a:t>
            </a:r>
            <a:r>
              <a:rPr lang="ru-RU" dirty="0" smtClean="0"/>
              <a:t>.</a:t>
            </a:r>
          </a:p>
          <a:p>
            <a:r>
              <a:rPr lang="ru-RU" dirty="0" smtClean="0"/>
              <a:t>Для входа используйте:</a:t>
            </a:r>
          </a:p>
          <a:p>
            <a:r>
              <a:rPr lang="ru-RU" dirty="0" smtClean="0"/>
              <a:t>Логин: </a:t>
            </a:r>
            <a:r>
              <a:rPr lang="ru-RU" dirty="0" err="1" smtClean="0"/>
              <a:t>monitoring_demo</a:t>
            </a:r>
            <a:endParaRPr lang="ru-RU" dirty="0" smtClean="0"/>
          </a:p>
          <a:p>
            <a:r>
              <a:rPr lang="ru-RU" dirty="0" smtClean="0"/>
              <a:t>Пароль: MFG2019</a:t>
            </a:r>
          </a:p>
          <a:p>
            <a:endParaRPr lang="ru-RU" dirty="0" smtClean="0"/>
          </a:p>
          <a:p>
            <a:endParaRPr lang="ru-RU"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94</a:t>
            </a:fld>
            <a:endParaRPr lang="ru-R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C66E0C06-5FE1-4F23-A7EB-1A222EB9CE1A}" type="slidenum">
              <a:rPr lang="ru-RU" smtClean="0"/>
              <a:pPr/>
              <a:t>95</a:t>
            </a:fld>
            <a:endParaRPr lang="ru-R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a:xfrm>
            <a:off x="312738" y="744538"/>
            <a:ext cx="6172200" cy="3722687"/>
          </a:xfrm>
          <a:ln/>
        </p:spPr>
      </p:sp>
      <p:sp>
        <p:nvSpPr>
          <p:cNvPr id="78851" name="Заметки 2"/>
          <p:cNvSpPr>
            <a:spLocks noGrp="1"/>
          </p:cNvSpPr>
          <p:nvPr>
            <p:ph type="body" idx="1"/>
          </p:nvPr>
        </p:nvSpPr>
        <p:spPr>
          <a:noFill/>
          <a:ln/>
        </p:spPr>
        <p:txBody>
          <a:bodyPr/>
          <a:lstStyle/>
          <a:p>
            <a:endParaRPr lang="ru-RU" smtClean="0"/>
          </a:p>
        </p:txBody>
      </p:sp>
      <p:sp>
        <p:nvSpPr>
          <p:cNvPr id="78852" name="Номер слайда 3"/>
          <p:cNvSpPr>
            <a:spLocks noGrp="1"/>
          </p:cNvSpPr>
          <p:nvPr>
            <p:ph type="sldNum" sz="quarter" idx="5"/>
          </p:nvPr>
        </p:nvSpPr>
        <p:spPr>
          <a:noFill/>
        </p:spPr>
        <p:txBody>
          <a:bodyPr/>
          <a:lstStyle/>
          <a:p>
            <a:fld id="{876606BA-0030-4ECF-A0B2-1D221DE62FE0}" type="slidenum">
              <a:rPr lang="ru-RU" smtClean="0"/>
              <a:pPr/>
              <a:t>96</a:t>
            </a:fld>
            <a:endParaRPr lang="ru-RU" smtClean="0"/>
          </a:p>
        </p:txBody>
      </p:sp>
    </p:spTree>
    <p:extLst>
      <p:ext uri="{BB962C8B-B14F-4D97-AF65-F5344CB8AC3E}">
        <p14:creationId xmlns:p14="http://schemas.microsoft.com/office/powerpoint/2010/main" val="29695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12738" y="744538"/>
            <a:ext cx="6172200" cy="3722687"/>
          </a:xfrm>
        </p:spPr>
      </p:sp>
      <p:sp>
        <p:nvSpPr>
          <p:cNvPr id="3" name="Заметки 2"/>
          <p:cNvSpPr>
            <a:spLocks noGrp="1"/>
          </p:cNvSpPr>
          <p:nvPr>
            <p:ph type="body" idx="1"/>
          </p:nvPr>
        </p:nvSpPr>
        <p:spPr/>
        <p:txBody>
          <a:bodyPr>
            <a:normAutofit/>
          </a:bodyPr>
          <a:lstStyle/>
          <a:p>
            <a:r>
              <a:rPr lang="ru-RU" sz="1400" dirty="0" smtClean="0"/>
              <a:t>Анализ приведенных определений показывает, что основными составляющими функциональной грамотности являются способность человека действовать в современном обществе, решать различные задачи, используя при этом определенные знания, умения и компетенции. </a:t>
            </a:r>
          </a:p>
          <a:p>
            <a:endParaRPr lang="ru-RU" sz="1400" dirty="0" smtClean="0"/>
          </a:p>
          <a:p>
            <a:r>
              <a:rPr lang="ru-RU" sz="1400" dirty="0" smtClean="0"/>
              <a:t>На практике функциональная грамотность проявляется в действиях учащихся, а оценка </a:t>
            </a:r>
            <a:r>
              <a:rPr lang="ru-RU" sz="1400" dirty="0" err="1" smtClean="0"/>
              <a:t>сформированности</a:t>
            </a:r>
            <a:r>
              <a:rPr lang="ru-RU" sz="1400" dirty="0" smtClean="0"/>
              <a:t> функциональной грамотности может осуществляться через оценку определенных стратегий действий, поведения учащихся, которые они могли бы продемонстрировать в различных ситуациях реальной жизни.</a:t>
            </a:r>
          </a:p>
          <a:p>
            <a:endParaRPr lang="ru-RU" sz="1400" dirty="0"/>
          </a:p>
        </p:txBody>
      </p:sp>
      <p:sp>
        <p:nvSpPr>
          <p:cNvPr id="4" name="Номер слайда 3"/>
          <p:cNvSpPr>
            <a:spLocks noGrp="1"/>
          </p:cNvSpPr>
          <p:nvPr>
            <p:ph type="sldNum" sz="quarter" idx="10"/>
          </p:nvPr>
        </p:nvSpPr>
        <p:spPr/>
        <p:txBody>
          <a:bodyPr/>
          <a:lstStyle/>
          <a:p>
            <a:fld id="{C66E0C06-5FE1-4F23-A7EB-1A222EB9CE1A}"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6" y="2225605"/>
            <a:ext cx="10098723" cy="153570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782130" y="4059821"/>
            <a:ext cx="8316595" cy="1830899"/>
          </a:xfrm>
        </p:spPr>
        <p:txBody>
          <a:bodyPr/>
          <a:lstStyle>
            <a:lvl1pPr marL="0" indent="0" algn="ctr">
              <a:buNone/>
              <a:defRPr>
                <a:solidFill>
                  <a:schemeClr val="tx1">
                    <a:tint val="75000"/>
                  </a:schemeClr>
                </a:solidFill>
              </a:defRPr>
            </a:lvl1pPr>
            <a:lvl2pPr marL="521163" indent="0" algn="ctr">
              <a:buNone/>
              <a:defRPr>
                <a:solidFill>
                  <a:schemeClr val="tx1">
                    <a:tint val="75000"/>
                  </a:schemeClr>
                </a:solidFill>
              </a:defRPr>
            </a:lvl2pPr>
            <a:lvl3pPr marL="1042325" indent="0" algn="ctr">
              <a:buNone/>
              <a:defRPr>
                <a:solidFill>
                  <a:schemeClr val="tx1">
                    <a:tint val="75000"/>
                  </a:schemeClr>
                </a:solidFill>
              </a:defRPr>
            </a:lvl3pPr>
            <a:lvl4pPr marL="1563487" indent="0" algn="ctr">
              <a:buNone/>
              <a:defRPr>
                <a:solidFill>
                  <a:schemeClr val="tx1">
                    <a:tint val="75000"/>
                  </a:schemeClr>
                </a:solidFill>
              </a:defRPr>
            </a:lvl4pPr>
            <a:lvl5pPr marL="2084648" indent="0" algn="ctr">
              <a:buNone/>
              <a:defRPr>
                <a:solidFill>
                  <a:schemeClr val="tx1">
                    <a:tint val="75000"/>
                  </a:schemeClr>
                </a:solidFill>
              </a:defRPr>
            </a:lvl5pPr>
            <a:lvl6pPr marL="2605813" indent="0" algn="ctr">
              <a:buNone/>
              <a:defRPr>
                <a:solidFill>
                  <a:schemeClr val="tx1">
                    <a:tint val="75000"/>
                  </a:schemeClr>
                </a:solidFill>
              </a:defRPr>
            </a:lvl6pPr>
            <a:lvl7pPr marL="3126975" indent="0" algn="ctr">
              <a:buNone/>
              <a:defRPr>
                <a:solidFill>
                  <a:schemeClr val="tx1">
                    <a:tint val="75000"/>
                  </a:schemeClr>
                </a:solidFill>
              </a:defRPr>
            </a:lvl7pPr>
            <a:lvl8pPr marL="3648136" indent="0" algn="ctr">
              <a:buNone/>
              <a:defRPr>
                <a:solidFill>
                  <a:schemeClr val="tx1">
                    <a:tint val="75000"/>
                  </a:schemeClr>
                </a:solidFill>
              </a:defRPr>
            </a:lvl8pPr>
            <a:lvl9pPr marL="41693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13619" y="286908"/>
            <a:ext cx="2673191" cy="611294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94044" y="286908"/>
            <a:ext cx="7821560" cy="611294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04996" y="619876"/>
            <a:ext cx="11070863" cy="797715"/>
          </a:xfrm>
          <a:prstGeom prst="rect">
            <a:avLst/>
          </a:prstGeom>
        </p:spPr>
        <p:txBody>
          <a:bodyPr spcFirstLastPara="1" wrap="square" lIns="91403" tIns="91403" rIns="91403" bIns="9140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04996" y="1605284"/>
            <a:ext cx="11070863" cy="4758708"/>
          </a:xfrm>
          <a:prstGeom prst="rect">
            <a:avLst/>
          </a:prstGeom>
        </p:spPr>
        <p:txBody>
          <a:bodyPr spcFirstLastPara="1" wrap="square" lIns="91403" tIns="91403" rIns="91403" bIns="91403" anchor="t" anchorCtr="0">
            <a:noAutofit/>
          </a:bodyPr>
          <a:lstStyle>
            <a:lvl1pPr marL="457092" lvl="0" indent="-342821">
              <a:spcBef>
                <a:spcPts val="0"/>
              </a:spcBef>
              <a:spcAft>
                <a:spcPts val="0"/>
              </a:spcAft>
              <a:buSzPts val="1800"/>
              <a:buChar char="●"/>
              <a:defRPr/>
            </a:lvl1pPr>
            <a:lvl2pPr marL="914186" lvl="1" indent="-317426">
              <a:spcBef>
                <a:spcPts val="1598"/>
              </a:spcBef>
              <a:spcAft>
                <a:spcPts val="0"/>
              </a:spcAft>
              <a:buSzPts val="1400"/>
              <a:buChar char="○"/>
              <a:defRPr/>
            </a:lvl2pPr>
            <a:lvl3pPr marL="1371280" lvl="2" indent="-317426">
              <a:spcBef>
                <a:spcPts val="1598"/>
              </a:spcBef>
              <a:spcAft>
                <a:spcPts val="0"/>
              </a:spcAft>
              <a:buSzPts val="1400"/>
              <a:buChar char="■"/>
              <a:defRPr/>
            </a:lvl3pPr>
            <a:lvl4pPr marL="1828372" lvl="3" indent="-317426">
              <a:spcBef>
                <a:spcPts val="1598"/>
              </a:spcBef>
              <a:spcAft>
                <a:spcPts val="0"/>
              </a:spcAft>
              <a:buSzPts val="1400"/>
              <a:buChar char="●"/>
              <a:defRPr/>
            </a:lvl4pPr>
            <a:lvl5pPr marL="2285464" lvl="4" indent="-317426">
              <a:spcBef>
                <a:spcPts val="1598"/>
              </a:spcBef>
              <a:spcAft>
                <a:spcPts val="0"/>
              </a:spcAft>
              <a:buSzPts val="1400"/>
              <a:buChar char="○"/>
              <a:defRPr/>
            </a:lvl5pPr>
            <a:lvl6pPr marL="2742559" lvl="5" indent="-317426">
              <a:spcBef>
                <a:spcPts val="1598"/>
              </a:spcBef>
              <a:spcAft>
                <a:spcPts val="0"/>
              </a:spcAft>
              <a:buSzPts val="1400"/>
              <a:buChar char="■"/>
              <a:defRPr/>
            </a:lvl6pPr>
            <a:lvl7pPr marL="3199650" lvl="6" indent="-317426">
              <a:spcBef>
                <a:spcPts val="1598"/>
              </a:spcBef>
              <a:spcAft>
                <a:spcPts val="0"/>
              </a:spcAft>
              <a:buSzPts val="1400"/>
              <a:buChar char="●"/>
              <a:defRPr/>
            </a:lvl7pPr>
            <a:lvl8pPr marL="3656745" lvl="7" indent="-317426">
              <a:spcBef>
                <a:spcPts val="1598"/>
              </a:spcBef>
              <a:spcAft>
                <a:spcPts val="0"/>
              </a:spcAft>
              <a:buSzPts val="1400"/>
              <a:buChar char="○"/>
              <a:defRPr/>
            </a:lvl8pPr>
            <a:lvl9pPr marL="4113838" lvl="8" indent="-317426">
              <a:spcBef>
                <a:spcPts val="1598"/>
              </a:spcBef>
              <a:spcAft>
                <a:spcPts val="1598"/>
              </a:spcAft>
              <a:buSzPts val="1400"/>
              <a:buChar char="■"/>
              <a:defRPr/>
            </a:lvl9pPr>
          </a:lstStyle>
          <a:p>
            <a:endParaRPr/>
          </a:p>
        </p:txBody>
      </p:sp>
      <p:sp>
        <p:nvSpPr>
          <p:cNvPr id="19" name="Google Shape;19;p4"/>
          <p:cNvSpPr txBox="1">
            <a:spLocks noGrp="1"/>
          </p:cNvSpPr>
          <p:nvPr>
            <p:ph type="sldNum" idx="12"/>
          </p:nvPr>
        </p:nvSpPr>
        <p:spPr>
          <a:xfrm>
            <a:off x="11008313" y="6495401"/>
            <a:ext cx="712929" cy="548246"/>
          </a:xfrm>
          <a:prstGeom prst="rect">
            <a:avLst/>
          </a:prstGeom>
        </p:spPr>
        <p:txBody>
          <a:bodyPr spcFirstLastPara="1" wrap="square" lIns="91403" tIns="91403" rIns="91403" bIns="9140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ru" smtClean="0"/>
              <a:pPr algn="r"/>
              <a:t>‹#›</a:t>
            </a:fld>
            <a:endParaRPr lang="ru"/>
          </a:p>
        </p:txBody>
      </p:sp>
    </p:spTree>
    <p:extLst>
      <p:ext uri="{BB962C8B-B14F-4D97-AF65-F5344CB8AC3E}">
        <p14:creationId xmlns:p14="http://schemas.microsoft.com/office/powerpoint/2010/main" val="2804429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6" y="2225604"/>
            <a:ext cx="10098723" cy="153570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782130" y="4059821"/>
            <a:ext cx="8316595" cy="1830899"/>
          </a:xfrm>
        </p:spPr>
        <p:txBody>
          <a:bodyPr/>
          <a:lstStyle>
            <a:lvl1pPr marL="0" indent="0" algn="ctr">
              <a:buNone/>
              <a:defRPr/>
            </a:lvl1pPr>
            <a:lvl2pPr marL="543986" indent="0" algn="ctr">
              <a:buNone/>
              <a:defRPr/>
            </a:lvl2pPr>
            <a:lvl3pPr marL="1087972" indent="0" algn="ctr">
              <a:buNone/>
              <a:defRPr/>
            </a:lvl3pPr>
            <a:lvl4pPr marL="1631959" indent="0" algn="ctr">
              <a:buNone/>
              <a:defRPr/>
            </a:lvl4pPr>
            <a:lvl5pPr marL="2175947" indent="0" algn="ctr">
              <a:buNone/>
              <a:defRPr/>
            </a:lvl5pPr>
            <a:lvl6pPr marL="2719933" indent="0" algn="ctr">
              <a:buNone/>
              <a:defRPr/>
            </a:lvl6pPr>
            <a:lvl7pPr marL="3263918" indent="0" algn="ctr">
              <a:buNone/>
              <a:defRPr/>
            </a:lvl7pPr>
            <a:lvl8pPr marL="3807905" indent="0" algn="ctr">
              <a:buNone/>
              <a:defRPr/>
            </a:lvl8pPr>
            <a:lvl9pPr marL="4351891"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C05439F-93F4-4529-9EE8-BA48DFB4CF0A}"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895009-7744-4D07-ACA8-FB9574EE9922}"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983115626"/>
      </p:ext>
    </p:extLst>
  </p:cSld>
  <p:clrMapOvr>
    <a:masterClrMapping/>
  </p:clrMapOvr>
  <p:transition advTm="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82AE9CD-E864-4771-882E-E1E0BF09CDA5}"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174B9-7057-4FEE-B393-409FC4A3FE22}"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262069282"/>
      </p:ext>
    </p:extLst>
  </p:cSld>
  <p:clrMapOvr>
    <a:masterClrMapping/>
  </p:clrMapOvr>
  <p:transition advTm="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5" y="4603786"/>
            <a:ext cx="10098723" cy="1422927"/>
          </a:xfrm>
        </p:spPr>
        <p:txBody>
          <a:bodyPr anchor="t"/>
          <a:lstStyle>
            <a:lvl1pPr algn="l">
              <a:defRPr sz="4800" b="1" cap="all"/>
            </a:lvl1pPr>
          </a:lstStyle>
          <a:p>
            <a:r>
              <a:rPr lang="ru-RU" smtClean="0"/>
              <a:t>Образец заголовка</a:t>
            </a:r>
            <a:endParaRPr lang="ru-RU"/>
          </a:p>
        </p:txBody>
      </p:sp>
      <p:sp>
        <p:nvSpPr>
          <p:cNvPr id="3" name="Текст 2"/>
          <p:cNvSpPr>
            <a:spLocks noGrp="1"/>
          </p:cNvSpPr>
          <p:nvPr>
            <p:ph type="body" idx="1"/>
          </p:nvPr>
        </p:nvSpPr>
        <p:spPr>
          <a:xfrm>
            <a:off x="938505" y="3036577"/>
            <a:ext cx="10098723" cy="1567209"/>
          </a:xfrm>
        </p:spPr>
        <p:txBody>
          <a:bodyPr anchor="b"/>
          <a:lstStyle>
            <a:lvl1pPr marL="0" indent="0">
              <a:buNone/>
              <a:defRPr sz="2400"/>
            </a:lvl1pPr>
            <a:lvl2pPr marL="543986" indent="0">
              <a:buNone/>
              <a:defRPr sz="2100"/>
            </a:lvl2pPr>
            <a:lvl3pPr marL="1087972" indent="0">
              <a:buNone/>
              <a:defRPr sz="1900"/>
            </a:lvl3pPr>
            <a:lvl4pPr marL="1631959" indent="0">
              <a:buNone/>
              <a:defRPr sz="1700"/>
            </a:lvl4pPr>
            <a:lvl5pPr marL="2175947" indent="0">
              <a:buNone/>
              <a:defRPr sz="1700"/>
            </a:lvl5pPr>
            <a:lvl6pPr marL="2719933" indent="0">
              <a:buNone/>
              <a:defRPr sz="1700"/>
            </a:lvl6pPr>
            <a:lvl7pPr marL="3263918" indent="0">
              <a:buNone/>
              <a:defRPr sz="1700"/>
            </a:lvl7pPr>
            <a:lvl8pPr marL="3807905" indent="0">
              <a:buNone/>
              <a:defRPr sz="1700"/>
            </a:lvl8pPr>
            <a:lvl9pPr marL="4351891" indent="0">
              <a:buNone/>
              <a:defRPr sz="17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0149FC12-6C57-4520-B0D5-EE2DB2797AFD}"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F9538-B3E5-4785-8AF2-6F03BB610C0E}"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571382461"/>
      </p:ext>
    </p:extLst>
  </p:cSld>
  <p:clrMapOvr>
    <a:masterClrMapping/>
  </p:clrMapOvr>
  <p:transition advTm="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91064" y="2069712"/>
            <a:ext cx="4950354" cy="429863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2" y="2069712"/>
            <a:ext cx="4950354" cy="429863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CC00362C-0345-4BDB-BABA-ECA76C4E9401}" type="datetime1">
              <a:rPr lang="ru-RU">
                <a:solidFill>
                  <a:srgbClr val="FFFFFF"/>
                </a:solidFill>
              </a:rPr>
              <a:pPr>
                <a:defRPr/>
              </a:pPr>
              <a:t>29.05.2020</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F4A24-11F1-49E1-9E2A-78B17CB5C8A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679147816"/>
      </p:ext>
    </p:extLst>
  </p:cSld>
  <p:clrMapOvr>
    <a:masterClrMapping/>
  </p:clrMapOvr>
  <p:transition advTm="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1"/>
            <a:ext cx="10692765" cy="11940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94042" y="1603696"/>
            <a:ext cx="5249439" cy="668344"/>
          </a:xfrm>
        </p:spPr>
        <p:txBody>
          <a:bodyPr anchor="b"/>
          <a:lstStyle>
            <a:lvl1pPr marL="0" indent="0">
              <a:buNone/>
              <a:defRPr sz="2900" b="1"/>
            </a:lvl1pPr>
            <a:lvl2pPr marL="543986" indent="0">
              <a:buNone/>
              <a:defRPr sz="2400" b="1"/>
            </a:lvl2pPr>
            <a:lvl3pPr marL="1087972" indent="0">
              <a:buNone/>
              <a:defRPr sz="2100" b="1"/>
            </a:lvl3pPr>
            <a:lvl4pPr marL="1631959" indent="0">
              <a:buNone/>
              <a:defRPr sz="1900" b="1"/>
            </a:lvl4pPr>
            <a:lvl5pPr marL="2175947" indent="0">
              <a:buNone/>
              <a:defRPr sz="1900" b="1"/>
            </a:lvl5pPr>
            <a:lvl6pPr marL="2719933" indent="0">
              <a:buNone/>
              <a:defRPr sz="1900" b="1"/>
            </a:lvl6pPr>
            <a:lvl7pPr marL="3263918" indent="0">
              <a:buNone/>
              <a:defRPr sz="1900" b="1"/>
            </a:lvl7pPr>
            <a:lvl8pPr marL="3807905" indent="0">
              <a:buNone/>
              <a:defRPr sz="1900" b="1"/>
            </a:lvl8pPr>
            <a:lvl9pPr marL="4351891" indent="0">
              <a:buNone/>
              <a:defRPr sz="1900" b="1"/>
            </a:lvl9pPr>
          </a:lstStyle>
          <a:p>
            <a:pPr lvl="0"/>
            <a:r>
              <a:rPr lang="ru-RU" smtClean="0"/>
              <a:t>Образец текста</a:t>
            </a:r>
          </a:p>
        </p:txBody>
      </p:sp>
      <p:sp>
        <p:nvSpPr>
          <p:cNvPr id="4" name="Содержимое 3"/>
          <p:cNvSpPr>
            <a:spLocks noGrp="1"/>
          </p:cNvSpPr>
          <p:nvPr>
            <p:ph sz="half" idx="2"/>
          </p:nvPr>
        </p:nvSpPr>
        <p:spPr>
          <a:xfrm>
            <a:off x="594042" y="2272040"/>
            <a:ext cx="5249439" cy="4127816"/>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035311" y="1603696"/>
            <a:ext cx="5251501" cy="668344"/>
          </a:xfrm>
        </p:spPr>
        <p:txBody>
          <a:bodyPr anchor="b"/>
          <a:lstStyle>
            <a:lvl1pPr marL="0" indent="0">
              <a:buNone/>
              <a:defRPr sz="2900" b="1"/>
            </a:lvl1pPr>
            <a:lvl2pPr marL="543986" indent="0">
              <a:buNone/>
              <a:defRPr sz="2400" b="1"/>
            </a:lvl2pPr>
            <a:lvl3pPr marL="1087972" indent="0">
              <a:buNone/>
              <a:defRPr sz="2100" b="1"/>
            </a:lvl3pPr>
            <a:lvl4pPr marL="1631959" indent="0">
              <a:buNone/>
              <a:defRPr sz="1900" b="1"/>
            </a:lvl4pPr>
            <a:lvl5pPr marL="2175947" indent="0">
              <a:buNone/>
              <a:defRPr sz="1900" b="1"/>
            </a:lvl5pPr>
            <a:lvl6pPr marL="2719933" indent="0">
              <a:buNone/>
              <a:defRPr sz="1900" b="1"/>
            </a:lvl6pPr>
            <a:lvl7pPr marL="3263918" indent="0">
              <a:buNone/>
              <a:defRPr sz="1900" b="1"/>
            </a:lvl7pPr>
            <a:lvl8pPr marL="3807905" indent="0">
              <a:buNone/>
              <a:defRPr sz="1900" b="1"/>
            </a:lvl8pPr>
            <a:lvl9pPr marL="4351891" indent="0">
              <a:buNone/>
              <a:defRPr sz="1900" b="1"/>
            </a:lvl9pPr>
          </a:lstStyle>
          <a:p>
            <a:pPr lvl="0"/>
            <a:r>
              <a:rPr lang="ru-RU" smtClean="0"/>
              <a:t>Образец текста</a:t>
            </a:r>
          </a:p>
        </p:txBody>
      </p:sp>
      <p:sp>
        <p:nvSpPr>
          <p:cNvPr id="6" name="Содержимое 5"/>
          <p:cNvSpPr>
            <a:spLocks noGrp="1"/>
          </p:cNvSpPr>
          <p:nvPr>
            <p:ph sz="quarter" idx="4"/>
          </p:nvPr>
        </p:nvSpPr>
        <p:spPr>
          <a:xfrm>
            <a:off x="6035311" y="2272040"/>
            <a:ext cx="5251501" cy="4127816"/>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192B3FD6-FC59-4036-A4F7-E3E1C7B6F658}" type="datetime1">
              <a:rPr lang="ru-RU">
                <a:solidFill>
                  <a:srgbClr val="FFFFFF"/>
                </a:solidFill>
              </a:rPr>
              <a:pPr>
                <a:defRPr/>
              </a:pPr>
              <a:t>29.05.2020</a:t>
            </a:fld>
            <a:endParaRPr lang="ru-RU">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5BF0C1-7D55-415B-887B-43A2A4E24C4D}"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768865088"/>
      </p:ext>
    </p:extLst>
  </p:cSld>
  <p:clrMapOvr>
    <a:masterClrMapping/>
  </p:clrMapOvr>
  <p:transition advTm="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B2261C64-C693-4305-9D69-C23BEBE5C7F1}" type="datetime1">
              <a:rPr lang="ru-RU">
                <a:solidFill>
                  <a:srgbClr val="FFFFFF"/>
                </a:solidFill>
              </a:rPr>
              <a:pPr>
                <a:defRPr/>
              </a:pPr>
              <a:t>29.05.2020</a:t>
            </a:fld>
            <a:endParaRPr lang="ru-RU">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78E5B4-A5EE-40E4-86BF-F257495DF0B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59254019"/>
      </p:ext>
    </p:extLst>
  </p:cSld>
  <p:clrMapOvr>
    <a:masterClrMapping/>
  </p:clrMapOvr>
  <p:transition advTm="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9EC501-5D02-4518-8121-3E4C840A7025}" type="datetime1">
              <a:rPr lang="ru-RU">
                <a:solidFill>
                  <a:srgbClr val="FFFFFF"/>
                </a:solidFill>
              </a:rPr>
              <a:pPr>
                <a:defRPr/>
              </a:pPr>
              <a:t>29.05.2020</a:t>
            </a:fld>
            <a:endParaRPr lang="ru-RU">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0E8CCD-03DA-4BBC-A7AF-B661E4149B21}"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98493567"/>
      </p:ext>
    </p:extLst>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0"/>
            <a:ext cx="10692765" cy="775005"/>
          </a:xfrm>
        </p:spPr>
        <p:txBody>
          <a:bodyPr>
            <a:normAutofit/>
          </a:bodyPr>
          <a:lstStyle>
            <a:lvl1pPr>
              <a:defRPr sz="4000" b="1"/>
            </a:lvl1p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3" y="285249"/>
            <a:ext cx="3908718" cy="1213966"/>
          </a:xfrm>
        </p:spPr>
        <p:txBody>
          <a:bodyPr anchor="b"/>
          <a:lstStyle>
            <a:lvl1pPr algn="l">
              <a:defRPr sz="2400" b="1"/>
            </a:lvl1pPr>
          </a:lstStyle>
          <a:p>
            <a:r>
              <a:rPr lang="ru-RU" smtClean="0"/>
              <a:t>Образец заголовка</a:t>
            </a:r>
            <a:endParaRPr lang="ru-RU"/>
          </a:p>
        </p:txBody>
      </p:sp>
      <p:sp>
        <p:nvSpPr>
          <p:cNvPr id="3" name="Содержимое 2"/>
          <p:cNvSpPr>
            <a:spLocks noGrp="1"/>
          </p:cNvSpPr>
          <p:nvPr>
            <p:ph idx="1"/>
          </p:nvPr>
        </p:nvSpPr>
        <p:spPr>
          <a:xfrm>
            <a:off x="4645082" y="285252"/>
            <a:ext cx="6641725" cy="6114607"/>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94043" y="1499218"/>
            <a:ext cx="3908718" cy="4900641"/>
          </a:xfrm>
        </p:spPr>
        <p:txBody>
          <a:bodyPr/>
          <a:lstStyle>
            <a:lvl1pPr marL="0" indent="0">
              <a:buNone/>
              <a:defRPr sz="1700"/>
            </a:lvl1pPr>
            <a:lvl2pPr marL="543986" indent="0">
              <a:buNone/>
              <a:defRPr sz="1400"/>
            </a:lvl2pPr>
            <a:lvl3pPr marL="1087972" indent="0">
              <a:buNone/>
              <a:defRPr sz="1200"/>
            </a:lvl3pPr>
            <a:lvl4pPr marL="1631959" indent="0">
              <a:buNone/>
              <a:defRPr sz="1100"/>
            </a:lvl4pPr>
            <a:lvl5pPr marL="2175947" indent="0">
              <a:buNone/>
              <a:defRPr sz="1100"/>
            </a:lvl5pPr>
            <a:lvl6pPr marL="2719933" indent="0">
              <a:buNone/>
              <a:defRPr sz="1100"/>
            </a:lvl6pPr>
            <a:lvl7pPr marL="3263918" indent="0">
              <a:buNone/>
              <a:defRPr sz="1100"/>
            </a:lvl7pPr>
            <a:lvl8pPr marL="3807905" indent="0">
              <a:buNone/>
              <a:defRPr sz="1100"/>
            </a:lvl8pPr>
            <a:lvl9pPr marL="4351891" indent="0">
              <a:buNone/>
              <a:defRPr sz="11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B2D4162-3193-402C-9D96-D2129E795578}" type="datetime1">
              <a:rPr lang="ru-RU">
                <a:solidFill>
                  <a:srgbClr val="FFFFFF"/>
                </a:solidFill>
              </a:rPr>
              <a:pPr>
                <a:defRPr/>
              </a:pPr>
              <a:t>29.05.2020</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7C645-9DA4-441D-AD2F-CDDD5C2B223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717662938"/>
      </p:ext>
    </p:extLst>
  </p:cSld>
  <p:clrMapOvr>
    <a:masterClrMapping/>
  </p:clrMapOvr>
  <p:transition advTm="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0" y="5015071"/>
            <a:ext cx="7128510" cy="592058"/>
          </a:xfrm>
        </p:spPr>
        <p:txBody>
          <a:bodyPr anchor="b"/>
          <a:lstStyle>
            <a:lvl1pPr algn="l">
              <a:defRPr sz="2400" b="1"/>
            </a:lvl1pPr>
          </a:lstStyle>
          <a:p>
            <a:r>
              <a:rPr lang="ru-RU" smtClean="0"/>
              <a:t>Образец заголовка</a:t>
            </a:r>
            <a:endParaRPr lang="ru-RU"/>
          </a:p>
        </p:txBody>
      </p:sp>
      <p:sp>
        <p:nvSpPr>
          <p:cNvPr id="3" name="Рисунок 2"/>
          <p:cNvSpPr>
            <a:spLocks noGrp="1"/>
          </p:cNvSpPr>
          <p:nvPr>
            <p:ph type="pic" idx="1"/>
          </p:nvPr>
        </p:nvSpPr>
        <p:spPr>
          <a:xfrm>
            <a:off x="2328730" y="640151"/>
            <a:ext cx="7128510" cy="4298633"/>
          </a:xfrm>
        </p:spPr>
        <p:txBody>
          <a:bodyPr/>
          <a:lstStyle>
            <a:lvl1pPr marL="0" indent="0">
              <a:buNone/>
              <a:defRPr sz="3800"/>
            </a:lvl1pPr>
            <a:lvl2pPr marL="543986" indent="0">
              <a:buNone/>
              <a:defRPr sz="3300"/>
            </a:lvl2pPr>
            <a:lvl3pPr marL="1087972" indent="0">
              <a:buNone/>
              <a:defRPr sz="2900"/>
            </a:lvl3pPr>
            <a:lvl4pPr marL="1631959" indent="0">
              <a:buNone/>
              <a:defRPr sz="2400"/>
            </a:lvl4pPr>
            <a:lvl5pPr marL="2175947" indent="0">
              <a:buNone/>
              <a:defRPr sz="2400"/>
            </a:lvl5pPr>
            <a:lvl6pPr marL="2719933" indent="0">
              <a:buNone/>
              <a:defRPr sz="2400"/>
            </a:lvl6pPr>
            <a:lvl7pPr marL="3263918" indent="0">
              <a:buNone/>
              <a:defRPr sz="2400"/>
            </a:lvl7pPr>
            <a:lvl8pPr marL="3807905" indent="0">
              <a:buNone/>
              <a:defRPr sz="2400"/>
            </a:lvl8pPr>
            <a:lvl9pPr marL="4351891" indent="0">
              <a:buNone/>
              <a:defRPr sz="2400"/>
            </a:lvl9pPr>
          </a:lstStyle>
          <a:p>
            <a:pPr lvl="0"/>
            <a:endParaRPr lang="ru-RU" noProof="0" smtClean="0"/>
          </a:p>
        </p:txBody>
      </p:sp>
      <p:sp>
        <p:nvSpPr>
          <p:cNvPr id="4" name="Текст 3"/>
          <p:cNvSpPr>
            <a:spLocks noGrp="1"/>
          </p:cNvSpPr>
          <p:nvPr>
            <p:ph type="body" sz="half" idx="2"/>
          </p:nvPr>
        </p:nvSpPr>
        <p:spPr>
          <a:xfrm>
            <a:off x="2328730" y="5607129"/>
            <a:ext cx="7128510" cy="840820"/>
          </a:xfrm>
        </p:spPr>
        <p:txBody>
          <a:bodyPr/>
          <a:lstStyle>
            <a:lvl1pPr marL="0" indent="0">
              <a:buNone/>
              <a:defRPr sz="1700"/>
            </a:lvl1pPr>
            <a:lvl2pPr marL="543986" indent="0">
              <a:buNone/>
              <a:defRPr sz="1400"/>
            </a:lvl2pPr>
            <a:lvl3pPr marL="1087972" indent="0">
              <a:buNone/>
              <a:defRPr sz="1200"/>
            </a:lvl3pPr>
            <a:lvl4pPr marL="1631959" indent="0">
              <a:buNone/>
              <a:defRPr sz="1100"/>
            </a:lvl4pPr>
            <a:lvl5pPr marL="2175947" indent="0">
              <a:buNone/>
              <a:defRPr sz="1100"/>
            </a:lvl5pPr>
            <a:lvl6pPr marL="2719933" indent="0">
              <a:buNone/>
              <a:defRPr sz="1100"/>
            </a:lvl6pPr>
            <a:lvl7pPr marL="3263918" indent="0">
              <a:buNone/>
              <a:defRPr sz="1100"/>
            </a:lvl7pPr>
            <a:lvl8pPr marL="3807905" indent="0">
              <a:buNone/>
              <a:defRPr sz="1100"/>
            </a:lvl8pPr>
            <a:lvl9pPr marL="4351891" indent="0">
              <a:buNone/>
              <a:defRPr sz="11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F247705-6CA0-41C3-A2A7-7C36E4D077E5}" type="datetime1">
              <a:rPr lang="ru-RU">
                <a:solidFill>
                  <a:srgbClr val="FFFFFF"/>
                </a:solidFill>
              </a:rPr>
              <a:pPr>
                <a:defRPr/>
              </a:pPr>
              <a:t>29.05.2020</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4DFC24-C7BF-4835-B136-ED6CE88996E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643822334"/>
      </p:ext>
    </p:extLst>
  </p:cSld>
  <p:clrMapOvr>
    <a:masterClrMapping/>
  </p:clrMapOvr>
  <p:transition advTm="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011CA9A-A2F9-4320-A031-2808AFB6080B}"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2579CF-F8BE-499C-A337-7B754461998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407460797"/>
      </p:ext>
    </p:extLst>
  </p:cSld>
  <p:clrMapOvr>
    <a:masterClrMapping/>
  </p:clrMapOvr>
  <p:transition advTm="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465105" y="636835"/>
            <a:ext cx="2524681" cy="573151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91064" y="636835"/>
            <a:ext cx="7376028" cy="573151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11B86E3-BDD1-4D76-A6B0-946B9AA883A3}"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D6E3D6-B914-4957-8671-5550696E4DA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801695698"/>
      </p:ext>
    </p:extLst>
  </p:cSld>
  <p:clrMapOvr>
    <a:masterClrMapping/>
  </p:clrMapOvr>
  <p:transition advTm="0"/>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1066" y="636834"/>
            <a:ext cx="10098723" cy="1194065"/>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891066" y="2069712"/>
            <a:ext cx="10098723" cy="429863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fld id="{1B904F84-C4E3-4712-9BB7-82AA09E8F52A}"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DAE871-36EE-4F9B-864E-05DAB1DD0142}"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679430127"/>
      </p:ext>
    </p:extLst>
  </p:cSld>
  <p:clrMapOvr>
    <a:masterClrMapping/>
  </p:clrMapOvr>
  <p:transition advTm="0"/>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1066" y="636834"/>
            <a:ext cx="10098723" cy="119406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891064" y="2069712"/>
            <a:ext cx="4950354" cy="42986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39432" y="2069712"/>
            <a:ext cx="4950354" cy="20697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039432" y="4298633"/>
            <a:ext cx="4950354" cy="20697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fld id="{A55A29B9-9946-4FD3-9ECF-EBC1330B87A0}" type="datetime1">
              <a:rPr lang="ru-RU">
                <a:solidFill>
                  <a:srgbClr val="FFFFFF"/>
                </a:solidFill>
              </a:rPr>
              <a:pPr>
                <a:defRPr/>
              </a:pPr>
              <a:t>29.05.2020</a:t>
            </a:fld>
            <a:endParaRPr lang="ru-RU">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1A1684A-2D71-4877-B1F6-5BE4353D2A9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791089504"/>
      </p:ext>
    </p:extLst>
  </p:cSld>
  <p:clrMapOvr>
    <a:masterClrMapping/>
  </p:clrMapOvr>
  <p:transition advTm="0"/>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2"/>
            <a:ext cx="10692765" cy="119406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594044" y="1671696"/>
            <a:ext cx="5247375" cy="472816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2" y="1671696"/>
            <a:ext cx="5247375" cy="472816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0B5FC-6D3C-4975-A361-DFA2A70B3164}"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670946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5" y="2225604"/>
            <a:ext cx="10098723" cy="153570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782129" y="4059821"/>
            <a:ext cx="8316595" cy="1830899"/>
          </a:xfrm>
        </p:spPr>
        <p:txBody>
          <a:bodyPr/>
          <a:lstStyle>
            <a:lvl1pPr marL="0" indent="0" algn="ctr">
              <a:buNone/>
              <a:defRPr/>
            </a:lvl1pPr>
            <a:lvl2pPr marL="544072" indent="0" algn="ctr">
              <a:buNone/>
              <a:defRPr/>
            </a:lvl2pPr>
            <a:lvl3pPr marL="1088142" indent="0" algn="ctr">
              <a:buNone/>
              <a:defRPr/>
            </a:lvl3pPr>
            <a:lvl4pPr marL="1632214" indent="0" algn="ctr">
              <a:buNone/>
              <a:defRPr/>
            </a:lvl4pPr>
            <a:lvl5pPr marL="2176285" indent="0" algn="ctr">
              <a:buNone/>
              <a:defRPr/>
            </a:lvl5pPr>
            <a:lvl6pPr marL="2720357" indent="0" algn="ctr">
              <a:buNone/>
              <a:defRPr/>
            </a:lvl6pPr>
            <a:lvl7pPr marL="3264428" indent="0" algn="ctr">
              <a:buNone/>
              <a:defRPr/>
            </a:lvl7pPr>
            <a:lvl8pPr marL="3808499" indent="0" algn="ctr">
              <a:buNone/>
              <a:defRPr/>
            </a:lvl8pPr>
            <a:lvl9pPr marL="4352571"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C05439F-93F4-4529-9EE8-BA48DFB4CF0A}"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895009-7744-4D07-ACA8-FB9574EE9922}"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2260952"/>
      </p:ext>
    </p:extLst>
  </p:cSld>
  <p:clrMapOvr>
    <a:masterClrMapping/>
  </p:clrMapOvr>
  <p:transition advTm="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82AE9CD-E864-4771-882E-E1E0BF09CDA5}"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174B9-7057-4FEE-B393-409FC4A3FE22}"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523014951"/>
      </p:ext>
    </p:extLst>
  </p:cSld>
  <p:clrMapOvr>
    <a:masterClrMapping/>
  </p:clrMapOvr>
  <p:transition advTm="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5" y="4603784"/>
            <a:ext cx="10098723" cy="1422927"/>
          </a:xfrm>
        </p:spPr>
        <p:txBody>
          <a:bodyPr anchor="t"/>
          <a:lstStyle>
            <a:lvl1pPr algn="l">
              <a:defRPr sz="4800" b="1" cap="all"/>
            </a:lvl1pPr>
          </a:lstStyle>
          <a:p>
            <a:r>
              <a:rPr lang="ru-RU" smtClean="0"/>
              <a:t>Образец заголовка</a:t>
            </a:r>
            <a:endParaRPr lang="ru-RU"/>
          </a:p>
        </p:txBody>
      </p:sp>
      <p:sp>
        <p:nvSpPr>
          <p:cNvPr id="3" name="Текст 2"/>
          <p:cNvSpPr>
            <a:spLocks noGrp="1"/>
          </p:cNvSpPr>
          <p:nvPr>
            <p:ph type="body" idx="1"/>
          </p:nvPr>
        </p:nvSpPr>
        <p:spPr>
          <a:xfrm>
            <a:off x="938505" y="3036575"/>
            <a:ext cx="10098723" cy="1567209"/>
          </a:xfrm>
        </p:spPr>
        <p:txBody>
          <a:bodyPr anchor="b"/>
          <a:lstStyle>
            <a:lvl1pPr marL="0" indent="0">
              <a:buNone/>
              <a:defRPr sz="2400"/>
            </a:lvl1pPr>
            <a:lvl2pPr marL="544072" indent="0">
              <a:buNone/>
              <a:defRPr sz="2100"/>
            </a:lvl2pPr>
            <a:lvl3pPr marL="1088142" indent="0">
              <a:buNone/>
              <a:defRPr sz="1900"/>
            </a:lvl3pPr>
            <a:lvl4pPr marL="1632214" indent="0">
              <a:buNone/>
              <a:defRPr sz="1700"/>
            </a:lvl4pPr>
            <a:lvl5pPr marL="2176285" indent="0">
              <a:buNone/>
              <a:defRPr sz="1700"/>
            </a:lvl5pPr>
            <a:lvl6pPr marL="2720357" indent="0">
              <a:buNone/>
              <a:defRPr sz="1700"/>
            </a:lvl6pPr>
            <a:lvl7pPr marL="3264428" indent="0">
              <a:buNone/>
              <a:defRPr sz="1700"/>
            </a:lvl7pPr>
            <a:lvl8pPr marL="3808499" indent="0">
              <a:buNone/>
              <a:defRPr sz="1700"/>
            </a:lvl8pPr>
            <a:lvl9pPr marL="4352571" indent="0">
              <a:buNone/>
              <a:defRPr sz="17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0149FC12-6C57-4520-B0D5-EE2DB2797AFD}"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F9538-B3E5-4785-8AF2-6F03BB610C0E}"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080006131"/>
      </p:ext>
    </p:extLst>
  </p:cSld>
  <p:clrMapOvr>
    <a:masterClrMapping/>
  </p:clrMapOvr>
  <p:transition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9" y="4603785"/>
            <a:ext cx="10098723" cy="1422928"/>
          </a:xfrm>
        </p:spPr>
        <p:txBody>
          <a:bodyPr anchor="t"/>
          <a:lstStyle>
            <a:lvl1pPr algn="l">
              <a:defRPr sz="4600" b="1" cap="all"/>
            </a:lvl1pPr>
          </a:lstStyle>
          <a:p>
            <a:r>
              <a:rPr lang="ru-RU" smtClean="0"/>
              <a:t>Образец заголовка</a:t>
            </a:r>
            <a:endParaRPr lang="ru-RU"/>
          </a:p>
        </p:txBody>
      </p:sp>
      <p:sp>
        <p:nvSpPr>
          <p:cNvPr id="3" name="Текст 2"/>
          <p:cNvSpPr>
            <a:spLocks noGrp="1"/>
          </p:cNvSpPr>
          <p:nvPr>
            <p:ph type="body" idx="1"/>
          </p:nvPr>
        </p:nvSpPr>
        <p:spPr>
          <a:xfrm>
            <a:off x="938509" y="3036576"/>
            <a:ext cx="10098723" cy="1567210"/>
          </a:xfrm>
        </p:spPr>
        <p:txBody>
          <a:bodyPr anchor="b"/>
          <a:lstStyle>
            <a:lvl1pPr marL="0" indent="0">
              <a:buNone/>
              <a:defRPr sz="2300">
                <a:solidFill>
                  <a:schemeClr val="tx1">
                    <a:tint val="75000"/>
                  </a:schemeClr>
                </a:solidFill>
              </a:defRPr>
            </a:lvl1pPr>
            <a:lvl2pPr marL="521163" indent="0">
              <a:buNone/>
              <a:defRPr sz="2100">
                <a:solidFill>
                  <a:schemeClr val="tx1">
                    <a:tint val="75000"/>
                  </a:schemeClr>
                </a:solidFill>
              </a:defRPr>
            </a:lvl2pPr>
            <a:lvl3pPr marL="1042325" indent="0">
              <a:buNone/>
              <a:defRPr sz="1900">
                <a:solidFill>
                  <a:schemeClr val="tx1">
                    <a:tint val="75000"/>
                  </a:schemeClr>
                </a:solidFill>
              </a:defRPr>
            </a:lvl3pPr>
            <a:lvl4pPr marL="1563487" indent="0">
              <a:buNone/>
              <a:defRPr sz="1500">
                <a:solidFill>
                  <a:schemeClr val="tx1">
                    <a:tint val="75000"/>
                  </a:schemeClr>
                </a:solidFill>
              </a:defRPr>
            </a:lvl4pPr>
            <a:lvl5pPr marL="2084648" indent="0">
              <a:buNone/>
              <a:defRPr sz="1500">
                <a:solidFill>
                  <a:schemeClr val="tx1">
                    <a:tint val="75000"/>
                  </a:schemeClr>
                </a:solidFill>
              </a:defRPr>
            </a:lvl5pPr>
            <a:lvl6pPr marL="2605813" indent="0">
              <a:buNone/>
              <a:defRPr sz="1500">
                <a:solidFill>
                  <a:schemeClr val="tx1">
                    <a:tint val="75000"/>
                  </a:schemeClr>
                </a:solidFill>
              </a:defRPr>
            </a:lvl6pPr>
            <a:lvl7pPr marL="3126975" indent="0">
              <a:buNone/>
              <a:defRPr sz="1500">
                <a:solidFill>
                  <a:schemeClr val="tx1">
                    <a:tint val="75000"/>
                  </a:schemeClr>
                </a:solidFill>
              </a:defRPr>
            </a:lvl7pPr>
            <a:lvl8pPr marL="3648136" indent="0">
              <a:buNone/>
              <a:defRPr sz="1500">
                <a:solidFill>
                  <a:schemeClr val="tx1">
                    <a:tint val="75000"/>
                  </a:schemeClr>
                </a:solidFill>
              </a:defRPr>
            </a:lvl8pPr>
            <a:lvl9pPr marL="4169300" indent="0">
              <a:buNone/>
              <a:defRPr sz="15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91064" y="2069712"/>
            <a:ext cx="4950354" cy="429863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2" y="2069712"/>
            <a:ext cx="4950354" cy="429863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CC00362C-0345-4BDB-BABA-ECA76C4E9401}" type="datetime1">
              <a:rPr lang="ru-RU">
                <a:solidFill>
                  <a:srgbClr val="FFFFFF"/>
                </a:solidFill>
              </a:rPr>
              <a:pPr>
                <a:defRPr/>
              </a:pPr>
              <a:t>29.05.2020</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F4A24-11F1-49E1-9E2A-78B17CB5C8A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792603641"/>
      </p:ext>
    </p:extLst>
  </p:cSld>
  <p:clrMapOvr>
    <a:masterClrMapping/>
  </p:clrMapOvr>
  <p:transition advTm="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4" y="286909"/>
            <a:ext cx="10692765" cy="11940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94042" y="1603696"/>
            <a:ext cx="5249439" cy="668344"/>
          </a:xfrm>
        </p:spPr>
        <p:txBody>
          <a:bodyPr anchor="b"/>
          <a:lstStyle>
            <a:lvl1pPr marL="0" indent="0">
              <a:buNone/>
              <a:defRPr sz="2900" b="1"/>
            </a:lvl1pPr>
            <a:lvl2pPr marL="544072" indent="0">
              <a:buNone/>
              <a:defRPr sz="2400" b="1"/>
            </a:lvl2pPr>
            <a:lvl3pPr marL="1088142" indent="0">
              <a:buNone/>
              <a:defRPr sz="2100" b="1"/>
            </a:lvl3pPr>
            <a:lvl4pPr marL="1632214" indent="0">
              <a:buNone/>
              <a:defRPr sz="1900" b="1"/>
            </a:lvl4pPr>
            <a:lvl5pPr marL="2176285" indent="0">
              <a:buNone/>
              <a:defRPr sz="1900" b="1"/>
            </a:lvl5pPr>
            <a:lvl6pPr marL="2720357" indent="0">
              <a:buNone/>
              <a:defRPr sz="1900" b="1"/>
            </a:lvl6pPr>
            <a:lvl7pPr marL="3264428" indent="0">
              <a:buNone/>
              <a:defRPr sz="1900" b="1"/>
            </a:lvl7pPr>
            <a:lvl8pPr marL="3808499" indent="0">
              <a:buNone/>
              <a:defRPr sz="1900" b="1"/>
            </a:lvl8pPr>
            <a:lvl9pPr marL="4352571" indent="0">
              <a:buNone/>
              <a:defRPr sz="1900" b="1"/>
            </a:lvl9pPr>
          </a:lstStyle>
          <a:p>
            <a:pPr lvl="0"/>
            <a:r>
              <a:rPr lang="ru-RU" smtClean="0"/>
              <a:t>Образец текста</a:t>
            </a:r>
          </a:p>
        </p:txBody>
      </p:sp>
      <p:sp>
        <p:nvSpPr>
          <p:cNvPr id="4" name="Содержимое 3"/>
          <p:cNvSpPr>
            <a:spLocks noGrp="1"/>
          </p:cNvSpPr>
          <p:nvPr>
            <p:ph sz="half" idx="2"/>
          </p:nvPr>
        </p:nvSpPr>
        <p:spPr>
          <a:xfrm>
            <a:off x="594042" y="2272040"/>
            <a:ext cx="5249439" cy="4127816"/>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035309" y="1603696"/>
            <a:ext cx="5251501" cy="668344"/>
          </a:xfrm>
        </p:spPr>
        <p:txBody>
          <a:bodyPr anchor="b"/>
          <a:lstStyle>
            <a:lvl1pPr marL="0" indent="0">
              <a:buNone/>
              <a:defRPr sz="2900" b="1"/>
            </a:lvl1pPr>
            <a:lvl2pPr marL="544072" indent="0">
              <a:buNone/>
              <a:defRPr sz="2400" b="1"/>
            </a:lvl2pPr>
            <a:lvl3pPr marL="1088142" indent="0">
              <a:buNone/>
              <a:defRPr sz="2100" b="1"/>
            </a:lvl3pPr>
            <a:lvl4pPr marL="1632214" indent="0">
              <a:buNone/>
              <a:defRPr sz="1900" b="1"/>
            </a:lvl4pPr>
            <a:lvl5pPr marL="2176285" indent="0">
              <a:buNone/>
              <a:defRPr sz="1900" b="1"/>
            </a:lvl5pPr>
            <a:lvl6pPr marL="2720357" indent="0">
              <a:buNone/>
              <a:defRPr sz="1900" b="1"/>
            </a:lvl6pPr>
            <a:lvl7pPr marL="3264428" indent="0">
              <a:buNone/>
              <a:defRPr sz="1900" b="1"/>
            </a:lvl7pPr>
            <a:lvl8pPr marL="3808499" indent="0">
              <a:buNone/>
              <a:defRPr sz="1900" b="1"/>
            </a:lvl8pPr>
            <a:lvl9pPr marL="4352571" indent="0">
              <a:buNone/>
              <a:defRPr sz="1900" b="1"/>
            </a:lvl9pPr>
          </a:lstStyle>
          <a:p>
            <a:pPr lvl="0"/>
            <a:r>
              <a:rPr lang="ru-RU" smtClean="0"/>
              <a:t>Образец текста</a:t>
            </a:r>
          </a:p>
        </p:txBody>
      </p:sp>
      <p:sp>
        <p:nvSpPr>
          <p:cNvPr id="6" name="Содержимое 5"/>
          <p:cNvSpPr>
            <a:spLocks noGrp="1"/>
          </p:cNvSpPr>
          <p:nvPr>
            <p:ph sz="quarter" idx="4"/>
          </p:nvPr>
        </p:nvSpPr>
        <p:spPr>
          <a:xfrm>
            <a:off x="6035309" y="2272040"/>
            <a:ext cx="5251501" cy="4127816"/>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192B3FD6-FC59-4036-A4F7-E3E1C7B6F658}" type="datetime1">
              <a:rPr lang="ru-RU">
                <a:solidFill>
                  <a:srgbClr val="FFFFFF"/>
                </a:solidFill>
              </a:rPr>
              <a:pPr>
                <a:defRPr/>
              </a:pPr>
              <a:t>29.05.2020</a:t>
            </a:fld>
            <a:endParaRPr lang="ru-RU">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5BF0C1-7D55-415B-887B-43A2A4E24C4D}"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599149064"/>
      </p:ext>
    </p:extLst>
  </p:cSld>
  <p:clrMapOvr>
    <a:masterClrMapping/>
  </p:clrMapOvr>
  <p:transition advTm="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B2261C64-C693-4305-9D69-C23BEBE5C7F1}" type="datetime1">
              <a:rPr lang="ru-RU">
                <a:solidFill>
                  <a:srgbClr val="FFFFFF"/>
                </a:solidFill>
              </a:rPr>
              <a:pPr>
                <a:defRPr/>
              </a:pPr>
              <a:t>29.05.2020</a:t>
            </a:fld>
            <a:endParaRPr lang="ru-RU">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78E5B4-A5EE-40E4-86BF-F257495DF0B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353787242"/>
      </p:ext>
    </p:extLst>
  </p:cSld>
  <p:clrMapOvr>
    <a:masterClrMapping/>
  </p:clrMapOvr>
  <p:transition advTm="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9EC501-5D02-4518-8121-3E4C840A7025}" type="datetime1">
              <a:rPr lang="ru-RU">
                <a:solidFill>
                  <a:srgbClr val="FFFFFF"/>
                </a:solidFill>
              </a:rPr>
              <a:pPr>
                <a:defRPr/>
              </a:pPr>
              <a:t>29.05.2020</a:t>
            </a:fld>
            <a:endParaRPr lang="ru-RU">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0E8CCD-03DA-4BBC-A7AF-B661E4149B21}"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816742984"/>
      </p:ext>
    </p:extLst>
  </p:cSld>
  <p:clrMapOvr>
    <a:masterClrMapping/>
  </p:clrMapOvr>
  <p:transition advTm="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3" y="285249"/>
            <a:ext cx="3908718" cy="1213966"/>
          </a:xfrm>
        </p:spPr>
        <p:txBody>
          <a:bodyPr anchor="b"/>
          <a:lstStyle>
            <a:lvl1pPr algn="l">
              <a:defRPr sz="2400" b="1"/>
            </a:lvl1pPr>
          </a:lstStyle>
          <a:p>
            <a:r>
              <a:rPr lang="ru-RU" smtClean="0"/>
              <a:t>Образец заголовка</a:t>
            </a:r>
            <a:endParaRPr lang="ru-RU"/>
          </a:p>
        </p:txBody>
      </p:sp>
      <p:sp>
        <p:nvSpPr>
          <p:cNvPr id="3" name="Содержимое 2"/>
          <p:cNvSpPr>
            <a:spLocks noGrp="1"/>
          </p:cNvSpPr>
          <p:nvPr>
            <p:ph idx="1"/>
          </p:nvPr>
        </p:nvSpPr>
        <p:spPr>
          <a:xfrm>
            <a:off x="4645082" y="285250"/>
            <a:ext cx="6641725" cy="6114607"/>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94043" y="1499216"/>
            <a:ext cx="3908718" cy="4900641"/>
          </a:xfrm>
        </p:spPr>
        <p:txBody>
          <a:bodyPr/>
          <a:lstStyle>
            <a:lvl1pPr marL="0" indent="0">
              <a:buNone/>
              <a:defRPr sz="1700"/>
            </a:lvl1pPr>
            <a:lvl2pPr marL="544072" indent="0">
              <a:buNone/>
              <a:defRPr sz="1400"/>
            </a:lvl2pPr>
            <a:lvl3pPr marL="1088142" indent="0">
              <a:buNone/>
              <a:defRPr sz="1200"/>
            </a:lvl3pPr>
            <a:lvl4pPr marL="1632214" indent="0">
              <a:buNone/>
              <a:defRPr sz="1100"/>
            </a:lvl4pPr>
            <a:lvl5pPr marL="2176285" indent="0">
              <a:buNone/>
              <a:defRPr sz="1100"/>
            </a:lvl5pPr>
            <a:lvl6pPr marL="2720357" indent="0">
              <a:buNone/>
              <a:defRPr sz="1100"/>
            </a:lvl6pPr>
            <a:lvl7pPr marL="3264428" indent="0">
              <a:buNone/>
              <a:defRPr sz="1100"/>
            </a:lvl7pPr>
            <a:lvl8pPr marL="3808499" indent="0">
              <a:buNone/>
              <a:defRPr sz="1100"/>
            </a:lvl8pPr>
            <a:lvl9pPr marL="4352571" indent="0">
              <a:buNone/>
              <a:defRPr sz="11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B2D4162-3193-402C-9D96-D2129E795578}" type="datetime1">
              <a:rPr lang="ru-RU">
                <a:solidFill>
                  <a:srgbClr val="FFFFFF"/>
                </a:solidFill>
              </a:rPr>
              <a:pPr>
                <a:defRPr/>
              </a:pPr>
              <a:t>29.05.2020</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7C645-9DA4-441D-AD2F-CDDD5C2B223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891859495"/>
      </p:ext>
    </p:extLst>
  </p:cSld>
  <p:clrMapOvr>
    <a:masterClrMapping/>
  </p:clrMapOvr>
  <p:transition advTm="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0" y="5015071"/>
            <a:ext cx="7128510" cy="592058"/>
          </a:xfrm>
        </p:spPr>
        <p:txBody>
          <a:bodyPr anchor="b"/>
          <a:lstStyle>
            <a:lvl1pPr algn="l">
              <a:defRPr sz="2400" b="1"/>
            </a:lvl1pPr>
          </a:lstStyle>
          <a:p>
            <a:r>
              <a:rPr lang="ru-RU" smtClean="0"/>
              <a:t>Образец заголовка</a:t>
            </a:r>
            <a:endParaRPr lang="ru-RU"/>
          </a:p>
        </p:txBody>
      </p:sp>
      <p:sp>
        <p:nvSpPr>
          <p:cNvPr id="3" name="Рисунок 2"/>
          <p:cNvSpPr>
            <a:spLocks noGrp="1"/>
          </p:cNvSpPr>
          <p:nvPr>
            <p:ph type="pic" idx="1"/>
          </p:nvPr>
        </p:nvSpPr>
        <p:spPr>
          <a:xfrm>
            <a:off x="2328730" y="640151"/>
            <a:ext cx="7128510" cy="4298633"/>
          </a:xfrm>
        </p:spPr>
        <p:txBody>
          <a:bodyPr/>
          <a:lstStyle>
            <a:lvl1pPr marL="0" indent="0">
              <a:buNone/>
              <a:defRPr sz="3800"/>
            </a:lvl1pPr>
            <a:lvl2pPr marL="544072" indent="0">
              <a:buNone/>
              <a:defRPr sz="3300"/>
            </a:lvl2pPr>
            <a:lvl3pPr marL="1088142" indent="0">
              <a:buNone/>
              <a:defRPr sz="2900"/>
            </a:lvl3pPr>
            <a:lvl4pPr marL="1632214" indent="0">
              <a:buNone/>
              <a:defRPr sz="2400"/>
            </a:lvl4pPr>
            <a:lvl5pPr marL="2176285" indent="0">
              <a:buNone/>
              <a:defRPr sz="2400"/>
            </a:lvl5pPr>
            <a:lvl6pPr marL="2720357" indent="0">
              <a:buNone/>
              <a:defRPr sz="2400"/>
            </a:lvl6pPr>
            <a:lvl7pPr marL="3264428" indent="0">
              <a:buNone/>
              <a:defRPr sz="2400"/>
            </a:lvl7pPr>
            <a:lvl8pPr marL="3808499" indent="0">
              <a:buNone/>
              <a:defRPr sz="2400"/>
            </a:lvl8pPr>
            <a:lvl9pPr marL="4352571" indent="0">
              <a:buNone/>
              <a:defRPr sz="2400"/>
            </a:lvl9pPr>
          </a:lstStyle>
          <a:p>
            <a:pPr lvl="0"/>
            <a:endParaRPr lang="ru-RU" noProof="0" smtClean="0"/>
          </a:p>
        </p:txBody>
      </p:sp>
      <p:sp>
        <p:nvSpPr>
          <p:cNvPr id="4" name="Текст 3"/>
          <p:cNvSpPr>
            <a:spLocks noGrp="1"/>
          </p:cNvSpPr>
          <p:nvPr>
            <p:ph type="body" sz="half" idx="2"/>
          </p:nvPr>
        </p:nvSpPr>
        <p:spPr>
          <a:xfrm>
            <a:off x="2328730" y="5607129"/>
            <a:ext cx="7128510" cy="840820"/>
          </a:xfrm>
        </p:spPr>
        <p:txBody>
          <a:bodyPr/>
          <a:lstStyle>
            <a:lvl1pPr marL="0" indent="0">
              <a:buNone/>
              <a:defRPr sz="1700"/>
            </a:lvl1pPr>
            <a:lvl2pPr marL="544072" indent="0">
              <a:buNone/>
              <a:defRPr sz="1400"/>
            </a:lvl2pPr>
            <a:lvl3pPr marL="1088142" indent="0">
              <a:buNone/>
              <a:defRPr sz="1200"/>
            </a:lvl3pPr>
            <a:lvl4pPr marL="1632214" indent="0">
              <a:buNone/>
              <a:defRPr sz="1100"/>
            </a:lvl4pPr>
            <a:lvl5pPr marL="2176285" indent="0">
              <a:buNone/>
              <a:defRPr sz="1100"/>
            </a:lvl5pPr>
            <a:lvl6pPr marL="2720357" indent="0">
              <a:buNone/>
              <a:defRPr sz="1100"/>
            </a:lvl6pPr>
            <a:lvl7pPr marL="3264428" indent="0">
              <a:buNone/>
              <a:defRPr sz="1100"/>
            </a:lvl7pPr>
            <a:lvl8pPr marL="3808499" indent="0">
              <a:buNone/>
              <a:defRPr sz="1100"/>
            </a:lvl8pPr>
            <a:lvl9pPr marL="4352571" indent="0">
              <a:buNone/>
              <a:defRPr sz="11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F247705-6CA0-41C3-A2A7-7C36E4D077E5}" type="datetime1">
              <a:rPr lang="ru-RU">
                <a:solidFill>
                  <a:srgbClr val="FFFFFF"/>
                </a:solidFill>
              </a:rPr>
              <a:pPr>
                <a:defRPr/>
              </a:pPr>
              <a:t>29.05.2020</a:t>
            </a:fld>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4DFC24-C7BF-4835-B136-ED6CE88996E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812436656"/>
      </p:ext>
    </p:extLst>
  </p:cSld>
  <p:clrMapOvr>
    <a:masterClrMapping/>
  </p:clrMapOvr>
  <p:transition advTm="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011CA9A-A2F9-4320-A031-2808AFB6080B}"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2579CF-F8BE-499C-A337-7B754461998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4041337333"/>
      </p:ext>
    </p:extLst>
  </p:cSld>
  <p:clrMapOvr>
    <a:masterClrMapping/>
  </p:clrMapOvr>
  <p:transition advTm="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465105" y="636835"/>
            <a:ext cx="2524681" cy="573151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91064" y="636835"/>
            <a:ext cx="7376028" cy="573151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11B86E3-BDD1-4D76-A6B0-946B9AA883A3}"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D6E3D6-B914-4957-8671-5550696E4DA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439000966"/>
      </p:ext>
    </p:extLst>
  </p:cSld>
  <p:clrMapOvr>
    <a:masterClrMapping/>
  </p:clrMapOvr>
  <p:transition advTm="0"/>
</p:sldLayout>
</file>

<file path=ppt/slideLayouts/slideLayout38.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1065" y="636834"/>
            <a:ext cx="10098723" cy="1194065"/>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891065" y="2069712"/>
            <a:ext cx="10098723" cy="429863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fld id="{1B904F84-C4E3-4712-9BB7-82AA09E8F52A}" type="datetime1">
              <a:rPr lang="ru-RU">
                <a:solidFill>
                  <a:srgbClr val="FFFFFF"/>
                </a:solidFill>
              </a:rPr>
              <a:pPr>
                <a:defRPr/>
              </a:pPr>
              <a:t>29.05.2020</a:t>
            </a:fld>
            <a:endParaRPr lang="ru-R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DAE871-36EE-4F9B-864E-05DAB1DD0142}"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432798126"/>
      </p:ext>
    </p:extLst>
  </p:cSld>
  <p:clrMapOvr>
    <a:masterClrMapping/>
  </p:clrMapOvr>
  <p:transition advTm="0"/>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1065" y="636834"/>
            <a:ext cx="10098723" cy="119406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891064" y="2069712"/>
            <a:ext cx="4950354" cy="429863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39432" y="2069712"/>
            <a:ext cx="4950354" cy="20697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039432" y="4298633"/>
            <a:ext cx="4950354" cy="20697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fld id="{A55A29B9-9946-4FD3-9ECF-EBC1330B87A0}" type="datetime1">
              <a:rPr lang="ru-RU">
                <a:solidFill>
                  <a:srgbClr val="FFFFFF"/>
                </a:solidFill>
              </a:rPr>
              <a:pPr>
                <a:defRPr/>
              </a:pPr>
              <a:t>29.05.2020</a:t>
            </a:fld>
            <a:endParaRPr lang="ru-RU">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1A1684A-2D71-4877-B1F6-5BE4353D2A9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988063498"/>
      </p:ext>
    </p:extLst>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94048" y="1671696"/>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5" y="1671696"/>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0"/>
            <a:ext cx="10692765" cy="119406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594044" y="1671694"/>
            <a:ext cx="5247375" cy="472816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2" y="1671694"/>
            <a:ext cx="5247375" cy="472816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0B5FC-6D3C-4975-A361-DFA2A70B3164}"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581840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6" y="2225605"/>
            <a:ext cx="10098723" cy="1535700"/>
          </a:xfrm>
        </p:spPr>
        <p:txBody>
          <a:bodyPr/>
          <a:lstStyle/>
          <a:p>
            <a:r>
              <a:rPr lang="ru-RU"/>
              <a:t>Образец заголовка</a:t>
            </a:r>
          </a:p>
        </p:txBody>
      </p:sp>
      <p:sp>
        <p:nvSpPr>
          <p:cNvPr id="3" name="Подзаголовок 2"/>
          <p:cNvSpPr>
            <a:spLocks noGrp="1"/>
          </p:cNvSpPr>
          <p:nvPr>
            <p:ph type="subTitle" idx="1"/>
          </p:nvPr>
        </p:nvSpPr>
        <p:spPr>
          <a:xfrm>
            <a:off x="1782130" y="4059820"/>
            <a:ext cx="8316595" cy="1830899"/>
          </a:xfrm>
        </p:spPr>
        <p:txBody>
          <a:bodyPr/>
          <a:lstStyle>
            <a:lvl1pPr marL="0" indent="0" algn="ctr">
              <a:buNone/>
              <a:defRPr>
                <a:solidFill>
                  <a:schemeClr val="tx1">
                    <a:tint val="75000"/>
                  </a:schemeClr>
                </a:solidFill>
              </a:defRPr>
            </a:lvl1pPr>
            <a:lvl2pPr marL="521223" indent="0" algn="ctr">
              <a:buNone/>
              <a:defRPr>
                <a:solidFill>
                  <a:schemeClr val="tx1">
                    <a:tint val="75000"/>
                  </a:schemeClr>
                </a:solidFill>
              </a:defRPr>
            </a:lvl2pPr>
            <a:lvl3pPr marL="1042447" indent="0" algn="ctr">
              <a:buNone/>
              <a:defRPr>
                <a:solidFill>
                  <a:schemeClr val="tx1">
                    <a:tint val="75000"/>
                  </a:schemeClr>
                </a:solidFill>
              </a:defRPr>
            </a:lvl3pPr>
            <a:lvl4pPr marL="1563670" indent="0" algn="ctr">
              <a:buNone/>
              <a:defRPr>
                <a:solidFill>
                  <a:schemeClr val="tx1">
                    <a:tint val="75000"/>
                  </a:schemeClr>
                </a:solidFill>
              </a:defRPr>
            </a:lvl4pPr>
            <a:lvl5pPr marL="2084893" indent="0" algn="ctr">
              <a:buNone/>
              <a:defRPr>
                <a:solidFill>
                  <a:schemeClr val="tx1">
                    <a:tint val="75000"/>
                  </a:schemeClr>
                </a:solidFill>
              </a:defRPr>
            </a:lvl5pPr>
            <a:lvl6pPr marL="2606118" indent="0" algn="ctr">
              <a:buNone/>
              <a:defRPr>
                <a:solidFill>
                  <a:schemeClr val="tx1">
                    <a:tint val="75000"/>
                  </a:schemeClr>
                </a:solidFill>
              </a:defRPr>
            </a:lvl6pPr>
            <a:lvl7pPr marL="3127341" indent="0" algn="ctr">
              <a:buNone/>
              <a:defRPr>
                <a:solidFill>
                  <a:schemeClr val="tx1">
                    <a:tint val="75000"/>
                  </a:schemeClr>
                </a:solidFill>
              </a:defRPr>
            </a:lvl7pPr>
            <a:lvl8pPr marL="3648564" indent="0" algn="ctr">
              <a:buNone/>
              <a:defRPr>
                <a:solidFill>
                  <a:schemeClr val="tx1">
                    <a:tint val="75000"/>
                  </a:schemeClr>
                </a:solidFill>
              </a:defRPr>
            </a:lvl8pPr>
            <a:lvl9pPr marL="416978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0029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1"/>
            <a:ext cx="10692765" cy="775005"/>
          </a:xfrm>
        </p:spPr>
        <p:txBody>
          <a:bodyPr>
            <a:normAutofit/>
          </a:bodyPr>
          <a:lstStyle>
            <a:lvl1pPr>
              <a:defRPr sz="4000" b="1"/>
            </a:lvl1p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0297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9" y="4603786"/>
            <a:ext cx="10098723" cy="1422928"/>
          </a:xfrm>
        </p:spPr>
        <p:txBody>
          <a:bodyPr anchor="t"/>
          <a:lstStyle>
            <a:lvl1pPr algn="l">
              <a:defRPr sz="4700" b="1" cap="all"/>
            </a:lvl1pPr>
          </a:lstStyle>
          <a:p>
            <a:r>
              <a:rPr lang="ru-RU"/>
              <a:t>Образец заголовка</a:t>
            </a:r>
          </a:p>
        </p:txBody>
      </p:sp>
      <p:sp>
        <p:nvSpPr>
          <p:cNvPr id="3" name="Текст 2"/>
          <p:cNvSpPr>
            <a:spLocks noGrp="1"/>
          </p:cNvSpPr>
          <p:nvPr>
            <p:ph type="body" idx="1"/>
          </p:nvPr>
        </p:nvSpPr>
        <p:spPr>
          <a:xfrm>
            <a:off x="938509" y="3036577"/>
            <a:ext cx="10098723" cy="1567210"/>
          </a:xfrm>
        </p:spPr>
        <p:txBody>
          <a:bodyPr anchor="b"/>
          <a:lstStyle>
            <a:lvl1pPr marL="0" indent="0">
              <a:buNone/>
              <a:defRPr sz="2300">
                <a:solidFill>
                  <a:schemeClr val="tx1">
                    <a:tint val="75000"/>
                  </a:schemeClr>
                </a:solidFill>
              </a:defRPr>
            </a:lvl1pPr>
            <a:lvl2pPr marL="521223" indent="0">
              <a:buNone/>
              <a:defRPr sz="2100">
                <a:solidFill>
                  <a:schemeClr val="tx1">
                    <a:tint val="75000"/>
                  </a:schemeClr>
                </a:solidFill>
              </a:defRPr>
            </a:lvl2pPr>
            <a:lvl3pPr marL="1042447" indent="0">
              <a:buNone/>
              <a:defRPr sz="1900">
                <a:solidFill>
                  <a:schemeClr val="tx1">
                    <a:tint val="75000"/>
                  </a:schemeClr>
                </a:solidFill>
              </a:defRPr>
            </a:lvl3pPr>
            <a:lvl4pPr marL="1563670" indent="0">
              <a:buNone/>
              <a:defRPr sz="1600">
                <a:solidFill>
                  <a:schemeClr val="tx1">
                    <a:tint val="75000"/>
                  </a:schemeClr>
                </a:solidFill>
              </a:defRPr>
            </a:lvl4pPr>
            <a:lvl5pPr marL="2084893" indent="0">
              <a:buNone/>
              <a:defRPr sz="1600">
                <a:solidFill>
                  <a:schemeClr val="tx1">
                    <a:tint val="75000"/>
                  </a:schemeClr>
                </a:solidFill>
              </a:defRPr>
            </a:lvl5pPr>
            <a:lvl6pPr marL="2606118" indent="0">
              <a:buNone/>
              <a:defRPr sz="1600">
                <a:solidFill>
                  <a:schemeClr val="tx1">
                    <a:tint val="75000"/>
                  </a:schemeClr>
                </a:solidFill>
              </a:defRPr>
            </a:lvl6pPr>
            <a:lvl7pPr marL="3127341" indent="0">
              <a:buNone/>
              <a:defRPr sz="1600">
                <a:solidFill>
                  <a:schemeClr val="tx1">
                    <a:tint val="75000"/>
                  </a:schemeClr>
                </a:solidFill>
              </a:defRPr>
            </a:lvl7pPr>
            <a:lvl8pPr marL="3648564" indent="0">
              <a:buNone/>
              <a:defRPr sz="1600">
                <a:solidFill>
                  <a:schemeClr val="tx1">
                    <a:tint val="75000"/>
                  </a:schemeClr>
                </a:solidFill>
              </a:defRPr>
            </a:lvl8pPr>
            <a:lvl9pPr marL="4169788"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512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94048"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39435"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4081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594046" y="1603700"/>
            <a:ext cx="5249437" cy="668343"/>
          </a:xfrm>
        </p:spPr>
        <p:txBody>
          <a:bodyPr anchor="b"/>
          <a:lstStyle>
            <a:lvl1pPr marL="0" indent="0">
              <a:buNone/>
              <a:defRPr sz="2700" b="1"/>
            </a:lvl1pPr>
            <a:lvl2pPr marL="521223" indent="0">
              <a:buNone/>
              <a:defRPr sz="2300" b="1"/>
            </a:lvl2pPr>
            <a:lvl3pPr marL="1042447" indent="0">
              <a:buNone/>
              <a:defRPr sz="2100" b="1"/>
            </a:lvl3pPr>
            <a:lvl4pPr marL="1563670" indent="0">
              <a:buNone/>
              <a:defRPr sz="1900" b="1"/>
            </a:lvl4pPr>
            <a:lvl5pPr marL="2084893" indent="0">
              <a:buNone/>
              <a:defRPr sz="1900" b="1"/>
            </a:lvl5pPr>
            <a:lvl6pPr marL="2606118" indent="0">
              <a:buNone/>
              <a:defRPr sz="1900" b="1"/>
            </a:lvl6pPr>
            <a:lvl7pPr marL="3127341" indent="0">
              <a:buNone/>
              <a:defRPr sz="1900" b="1"/>
            </a:lvl7pPr>
            <a:lvl8pPr marL="3648564" indent="0">
              <a:buNone/>
              <a:defRPr sz="1900" b="1"/>
            </a:lvl8pPr>
            <a:lvl9pPr marL="4169788" indent="0">
              <a:buNone/>
              <a:defRPr sz="1900" b="1"/>
            </a:lvl9pPr>
          </a:lstStyle>
          <a:p>
            <a:pPr lvl="0"/>
            <a:r>
              <a:rPr lang="ru-RU"/>
              <a:t>Образец текста</a:t>
            </a:r>
          </a:p>
        </p:txBody>
      </p:sp>
      <p:sp>
        <p:nvSpPr>
          <p:cNvPr id="4" name="Содержимое 3"/>
          <p:cNvSpPr>
            <a:spLocks noGrp="1"/>
          </p:cNvSpPr>
          <p:nvPr>
            <p:ph sz="half" idx="2"/>
          </p:nvPr>
        </p:nvSpPr>
        <p:spPr>
          <a:xfrm>
            <a:off x="594046" y="2272043"/>
            <a:ext cx="5249437"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035310" y="1603700"/>
            <a:ext cx="5251501" cy="668343"/>
          </a:xfrm>
        </p:spPr>
        <p:txBody>
          <a:bodyPr anchor="b"/>
          <a:lstStyle>
            <a:lvl1pPr marL="0" indent="0">
              <a:buNone/>
              <a:defRPr sz="2700" b="1"/>
            </a:lvl1pPr>
            <a:lvl2pPr marL="521223" indent="0">
              <a:buNone/>
              <a:defRPr sz="2300" b="1"/>
            </a:lvl2pPr>
            <a:lvl3pPr marL="1042447" indent="0">
              <a:buNone/>
              <a:defRPr sz="2100" b="1"/>
            </a:lvl3pPr>
            <a:lvl4pPr marL="1563670" indent="0">
              <a:buNone/>
              <a:defRPr sz="1900" b="1"/>
            </a:lvl4pPr>
            <a:lvl5pPr marL="2084893" indent="0">
              <a:buNone/>
              <a:defRPr sz="1900" b="1"/>
            </a:lvl5pPr>
            <a:lvl6pPr marL="2606118" indent="0">
              <a:buNone/>
              <a:defRPr sz="1900" b="1"/>
            </a:lvl6pPr>
            <a:lvl7pPr marL="3127341" indent="0">
              <a:buNone/>
              <a:defRPr sz="1900" b="1"/>
            </a:lvl7pPr>
            <a:lvl8pPr marL="3648564" indent="0">
              <a:buNone/>
              <a:defRPr sz="1900" b="1"/>
            </a:lvl8pPr>
            <a:lvl9pPr marL="4169788" indent="0">
              <a:buNone/>
              <a:defRPr sz="1900" b="1"/>
            </a:lvl9pPr>
          </a:lstStyle>
          <a:p>
            <a:pPr lvl="0"/>
            <a:r>
              <a:rPr lang="ru-RU"/>
              <a:t>Образец текста</a:t>
            </a:r>
          </a:p>
        </p:txBody>
      </p:sp>
      <p:sp>
        <p:nvSpPr>
          <p:cNvPr id="6" name="Содержимое 5"/>
          <p:cNvSpPr>
            <a:spLocks noGrp="1"/>
          </p:cNvSpPr>
          <p:nvPr>
            <p:ph sz="quarter" idx="4"/>
          </p:nvPr>
        </p:nvSpPr>
        <p:spPr>
          <a:xfrm>
            <a:off x="6035310" y="2272043"/>
            <a:ext cx="5251501"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4093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4058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3193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7" y="285251"/>
            <a:ext cx="3908718" cy="1213966"/>
          </a:xfrm>
        </p:spPr>
        <p:txBody>
          <a:bodyPr anchor="b"/>
          <a:lstStyle>
            <a:lvl1pPr algn="l">
              <a:defRPr sz="2300" b="1"/>
            </a:lvl1pPr>
          </a:lstStyle>
          <a:p>
            <a:r>
              <a:rPr lang="ru-RU"/>
              <a:t>Образец заголовка</a:t>
            </a:r>
          </a:p>
        </p:txBody>
      </p:sp>
      <p:sp>
        <p:nvSpPr>
          <p:cNvPr id="3" name="Содержимое 2"/>
          <p:cNvSpPr>
            <a:spLocks noGrp="1"/>
          </p:cNvSpPr>
          <p:nvPr>
            <p:ph idx="1"/>
          </p:nvPr>
        </p:nvSpPr>
        <p:spPr>
          <a:xfrm>
            <a:off x="4645085" y="285251"/>
            <a:ext cx="6641725" cy="6114606"/>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94047" y="1499218"/>
            <a:ext cx="3908718" cy="4900641"/>
          </a:xfrm>
        </p:spPr>
        <p:txBody>
          <a:bodyPr/>
          <a:lstStyle>
            <a:lvl1pPr marL="0" indent="0">
              <a:buNone/>
              <a:defRPr sz="1600"/>
            </a:lvl1pPr>
            <a:lvl2pPr marL="521223" indent="0">
              <a:buNone/>
              <a:defRPr sz="1500"/>
            </a:lvl2pPr>
            <a:lvl3pPr marL="1042447" indent="0">
              <a:buNone/>
              <a:defRPr sz="1100"/>
            </a:lvl3pPr>
            <a:lvl4pPr marL="1563670" indent="0">
              <a:buNone/>
              <a:defRPr sz="1100"/>
            </a:lvl4pPr>
            <a:lvl5pPr marL="2084893" indent="0">
              <a:buNone/>
              <a:defRPr sz="1100"/>
            </a:lvl5pPr>
            <a:lvl6pPr marL="2606118" indent="0">
              <a:buNone/>
              <a:defRPr sz="1100"/>
            </a:lvl6pPr>
            <a:lvl7pPr marL="3127341" indent="0">
              <a:buNone/>
              <a:defRPr sz="1100"/>
            </a:lvl7pPr>
            <a:lvl8pPr marL="3648564" indent="0">
              <a:buNone/>
              <a:defRPr sz="1100"/>
            </a:lvl8pPr>
            <a:lvl9pPr marL="4169788" indent="0">
              <a:buNone/>
              <a:defRPr sz="1100"/>
            </a:lvl9pPr>
          </a:lstStyle>
          <a:p>
            <a:pPr lvl="0"/>
            <a:r>
              <a:rPr lang="ru-RU"/>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063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0" y="5015073"/>
            <a:ext cx="7128510" cy="592058"/>
          </a:xfrm>
        </p:spPr>
        <p:txBody>
          <a:bodyPr anchor="b"/>
          <a:lstStyle>
            <a:lvl1pPr algn="l">
              <a:defRPr sz="2300" b="1"/>
            </a:lvl1pPr>
          </a:lstStyle>
          <a:p>
            <a:r>
              <a:rPr lang="ru-RU"/>
              <a:t>Образец заголовка</a:t>
            </a:r>
          </a:p>
        </p:txBody>
      </p:sp>
      <p:sp>
        <p:nvSpPr>
          <p:cNvPr id="3" name="Рисунок 2"/>
          <p:cNvSpPr>
            <a:spLocks noGrp="1"/>
          </p:cNvSpPr>
          <p:nvPr>
            <p:ph type="pic" idx="1"/>
          </p:nvPr>
        </p:nvSpPr>
        <p:spPr>
          <a:xfrm>
            <a:off x="2328730" y="640151"/>
            <a:ext cx="7128510" cy="4298633"/>
          </a:xfrm>
        </p:spPr>
        <p:txBody>
          <a:bodyPr/>
          <a:lstStyle>
            <a:lvl1pPr marL="0" indent="0">
              <a:buNone/>
              <a:defRPr sz="3600"/>
            </a:lvl1pPr>
            <a:lvl2pPr marL="521223" indent="0">
              <a:buNone/>
              <a:defRPr sz="3200"/>
            </a:lvl2pPr>
            <a:lvl3pPr marL="1042447" indent="0">
              <a:buNone/>
              <a:defRPr sz="2700"/>
            </a:lvl3pPr>
            <a:lvl4pPr marL="1563670" indent="0">
              <a:buNone/>
              <a:defRPr sz="2300"/>
            </a:lvl4pPr>
            <a:lvl5pPr marL="2084893" indent="0">
              <a:buNone/>
              <a:defRPr sz="2300"/>
            </a:lvl5pPr>
            <a:lvl6pPr marL="2606118" indent="0">
              <a:buNone/>
              <a:defRPr sz="2300"/>
            </a:lvl6pPr>
            <a:lvl7pPr marL="3127341" indent="0">
              <a:buNone/>
              <a:defRPr sz="2300"/>
            </a:lvl7pPr>
            <a:lvl8pPr marL="3648564" indent="0">
              <a:buNone/>
              <a:defRPr sz="2300"/>
            </a:lvl8pPr>
            <a:lvl9pPr marL="4169788" indent="0">
              <a:buNone/>
              <a:defRPr sz="2300"/>
            </a:lvl9pPr>
          </a:lstStyle>
          <a:p>
            <a:endParaRPr lang="ru-RU"/>
          </a:p>
        </p:txBody>
      </p:sp>
      <p:sp>
        <p:nvSpPr>
          <p:cNvPr id="4" name="Текст 3"/>
          <p:cNvSpPr>
            <a:spLocks noGrp="1"/>
          </p:cNvSpPr>
          <p:nvPr>
            <p:ph type="body" sz="half" idx="2"/>
          </p:nvPr>
        </p:nvSpPr>
        <p:spPr>
          <a:xfrm>
            <a:off x="2328730" y="5607131"/>
            <a:ext cx="7128510" cy="840819"/>
          </a:xfrm>
        </p:spPr>
        <p:txBody>
          <a:bodyPr/>
          <a:lstStyle>
            <a:lvl1pPr marL="0" indent="0">
              <a:buNone/>
              <a:defRPr sz="1600"/>
            </a:lvl1pPr>
            <a:lvl2pPr marL="521223" indent="0">
              <a:buNone/>
              <a:defRPr sz="1500"/>
            </a:lvl2pPr>
            <a:lvl3pPr marL="1042447" indent="0">
              <a:buNone/>
              <a:defRPr sz="1100"/>
            </a:lvl3pPr>
            <a:lvl4pPr marL="1563670" indent="0">
              <a:buNone/>
              <a:defRPr sz="1100"/>
            </a:lvl4pPr>
            <a:lvl5pPr marL="2084893" indent="0">
              <a:buNone/>
              <a:defRPr sz="1100"/>
            </a:lvl5pPr>
            <a:lvl6pPr marL="2606118" indent="0">
              <a:buNone/>
              <a:defRPr sz="1100"/>
            </a:lvl6pPr>
            <a:lvl7pPr marL="3127341" indent="0">
              <a:buNone/>
              <a:defRPr sz="1100"/>
            </a:lvl7pPr>
            <a:lvl8pPr marL="3648564" indent="0">
              <a:buNone/>
              <a:defRPr sz="1100"/>
            </a:lvl8pPr>
            <a:lvl9pPr marL="4169788" indent="0">
              <a:buNone/>
              <a:defRPr sz="1100"/>
            </a:lvl9pPr>
          </a:lstStyle>
          <a:p>
            <a:pPr lvl="0"/>
            <a:r>
              <a:rPr lang="ru-RU"/>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4368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94049" y="1603701"/>
            <a:ext cx="5249437" cy="668343"/>
          </a:xfrm>
        </p:spPr>
        <p:txBody>
          <a:bodyPr anchor="b"/>
          <a:lstStyle>
            <a:lvl1pPr marL="0" indent="0">
              <a:buNone/>
              <a:defRPr sz="2700" b="1"/>
            </a:lvl1pPr>
            <a:lvl2pPr marL="521163" indent="0">
              <a:buNone/>
              <a:defRPr sz="2300" b="1"/>
            </a:lvl2pPr>
            <a:lvl3pPr marL="1042325" indent="0">
              <a:buNone/>
              <a:defRPr sz="2100" b="1"/>
            </a:lvl3pPr>
            <a:lvl4pPr marL="1563487" indent="0">
              <a:buNone/>
              <a:defRPr sz="1900" b="1"/>
            </a:lvl4pPr>
            <a:lvl5pPr marL="2084648" indent="0">
              <a:buNone/>
              <a:defRPr sz="1900" b="1"/>
            </a:lvl5pPr>
            <a:lvl6pPr marL="2605813" indent="0">
              <a:buNone/>
              <a:defRPr sz="1900" b="1"/>
            </a:lvl6pPr>
            <a:lvl7pPr marL="3126975" indent="0">
              <a:buNone/>
              <a:defRPr sz="1900" b="1"/>
            </a:lvl7pPr>
            <a:lvl8pPr marL="3648136" indent="0">
              <a:buNone/>
              <a:defRPr sz="1900" b="1"/>
            </a:lvl8pPr>
            <a:lvl9pPr marL="4169300" indent="0">
              <a:buNone/>
              <a:defRPr sz="1900" b="1"/>
            </a:lvl9pPr>
          </a:lstStyle>
          <a:p>
            <a:pPr lvl="0"/>
            <a:r>
              <a:rPr lang="ru-RU" smtClean="0"/>
              <a:t>Образец текста</a:t>
            </a:r>
          </a:p>
        </p:txBody>
      </p:sp>
      <p:sp>
        <p:nvSpPr>
          <p:cNvPr id="4" name="Содержимое 3"/>
          <p:cNvSpPr>
            <a:spLocks noGrp="1"/>
          </p:cNvSpPr>
          <p:nvPr>
            <p:ph sz="half" idx="2"/>
          </p:nvPr>
        </p:nvSpPr>
        <p:spPr>
          <a:xfrm>
            <a:off x="594049" y="2272043"/>
            <a:ext cx="5249437"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035312" y="1603701"/>
            <a:ext cx="5251501" cy="668343"/>
          </a:xfrm>
        </p:spPr>
        <p:txBody>
          <a:bodyPr anchor="b"/>
          <a:lstStyle>
            <a:lvl1pPr marL="0" indent="0">
              <a:buNone/>
              <a:defRPr sz="2700" b="1"/>
            </a:lvl1pPr>
            <a:lvl2pPr marL="521163" indent="0">
              <a:buNone/>
              <a:defRPr sz="2300" b="1"/>
            </a:lvl2pPr>
            <a:lvl3pPr marL="1042325" indent="0">
              <a:buNone/>
              <a:defRPr sz="2100" b="1"/>
            </a:lvl3pPr>
            <a:lvl4pPr marL="1563487" indent="0">
              <a:buNone/>
              <a:defRPr sz="1900" b="1"/>
            </a:lvl4pPr>
            <a:lvl5pPr marL="2084648" indent="0">
              <a:buNone/>
              <a:defRPr sz="1900" b="1"/>
            </a:lvl5pPr>
            <a:lvl6pPr marL="2605813" indent="0">
              <a:buNone/>
              <a:defRPr sz="1900" b="1"/>
            </a:lvl6pPr>
            <a:lvl7pPr marL="3126975" indent="0">
              <a:buNone/>
              <a:defRPr sz="1900" b="1"/>
            </a:lvl7pPr>
            <a:lvl8pPr marL="3648136" indent="0">
              <a:buNone/>
              <a:defRPr sz="1900" b="1"/>
            </a:lvl8pPr>
            <a:lvl9pPr marL="4169300" indent="0">
              <a:buNone/>
              <a:defRPr sz="1900" b="1"/>
            </a:lvl9pPr>
          </a:lstStyle>
          <a:p>
            <a:pPr lvl="0"/>
            <a:r>
              <a:rPr lang="ru-RU" smtClean="0"/>
              <a:t>Образец текста</a:t>
            </a:r>
          </a:p>
        </p:txBody>
      </p:sp>
      <p:sp>
        <p:nvSpPr>
          <p:cNvPr id="6" name="Содержимое 5"/>
          <p:cNvSpPr>
            <a:spLocks noGrp="1"/>
          </p:cNvSpPr>
          <p:nvPr>
            <p:ph sz="quarter" idx="4"/>
          </p:nvPr>
        </p:nvSpPr>
        <p:spPr>
          <a:xfrm>
            <a:off x="6035312" y="2272043"/>
            <a:ext cx="5251501"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6029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13619" y="286908"/>
            <a:ext cx="2673191" cy="611294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94044" y="286908"/>
            <a:ext cx="7821560" cy="611294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9562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6" y="2225605"/>
            <a:ext cx="10098723" cy="1535700"/>
          </a:xfrm>
        </p:spPr>
        <p:txBody>
          <a:bodyPr/>
          <a:lstStyle/>
          <a:p>
            <a:r>
              <a:rPr lang="ru-RU"/>
              <a:t>Образец заголовка</a:t>
            </a:r>
          </a:p>
        </p:txBody>
      </p:sp>
      <p:sp>
        <p:nvSpPr>
          <p:cNvPr id="3" name="Подзаголовок 2"/>
          <p:cNvSpPr>
            <a:spLocks noGrp="1"/>
          </p:cNvSpPr>
          <p:nvPr>
            <p:ph type="subTitle" idx="1"/>
          </p:nvPr>
        </p:nvSpPr>
        <p:spPr>
          <a:xfrm>
            <a:off x="1782130" y="4059820"/>
            <a:ext cx="8316595" cy="1830899"/>
          </a:xfrm>
        </p:spPr>
        <p:txBody>
          <a:bodyPr/>
          <a:lstStyle>
            <a:lvl1pPr marL="0" indent="0" algn="ctr">
              <a:buNone/>
              <a:defRPr>
                <a:solidFill>
                  <a:schemeClr val="tx1">
                    <a:tint val="75000"/>
                  </a:schemeClr>
                </a:solidFill>
              </a:defRPr>
            </a:lvl1pPr>
            <a:lvl2pPr marL="521223" indent="0" algn="ctr">
              <a:buNone/>
              <a:defRPr>
                <a:solidFill>
                  <a:schemeClr val="tx1">
                    <a:tint val="75000"/>
                  </a:schemeClr>
                </a:solidFill>
              </a:defRPr>
            </a:lvl2pPr>
            <a:lvl3pPr marL="1042447" indent="0" algn="ctr">
              <a:buNone/>
              <a:defRPr>
                <a:solidFill>
                  <a:schemeClr val="tx1">
                    <a:tint val="75000"/>
                  </a:schemeClr>
                </a:solidFill>
              </a:defRPr>
            </a:lvl3pPr>
            <a:lvl4pPr marL="1563670" indent="0" algn="ctr">
              <a:buNone/>
              <a:defRPr>
                <a:solidFill>
                  <a:schemeClr val="tx1">
                    <a:tint val="75000"/>
                  </a:schemeClr>
                </a:solidFill>
              </a:defRPr>
            </a:lvl4pPr>
            <a:lvl5pPr marL="2084893" indent="0" algn="ctr">
              <a:buNone/>
              <a:defRPr>
                <a:solidFill>
                  <a:schemeClr val="tx1">
                    <a:tint val="75000"/>
                  </a:schemeClr>
                </a:solidFill>
              </a:defRPr>
            </a:lvl5pPr>
            <a:lvl6pPr marL="2606118" indent="0" algn="ctr">
              <a:buNone/>
              <a:defRPr>
                <a:solidFill>
                  <a:schemeClr val="tx1">
                    <a:tint val="75000"/>
                  </a:schemeClr>
                </a:solidFill>
              </a:defRPr>
            </a:lvl6pPr>
            <a:lvl7pPr marL="3127341" indent="0" algn="ctr">
              <a:buNone/>
              <a:defRPr>
                <a:solidFill>
                  <a:schemeClr val="tx1">
                    <a:tint val="75000"/>
                  </a:schemeClr>
                </a:solidFill>
              </a:defRPr>
            </a:lvl7pPr>
            <a:lvl8pPr marL="3648564" indent="0" algn="ctr">
              <a:buNone/>
              <a:defRPr>
                <a:solidFill>
                  <a:schemeClr val="tx1">
                    <a:tint val="75000"/>
                  </a:schemeClr>
                </a:solidFill>
              </a:defRPr>
            </a:lvl8pPr>
            <a:lvl9pPr marL="416978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0551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1"/>
            <a:ext cx="10692765" cy="775005"/>
          </a:xfrm>
        </p:spPr>
        <p:txBody>
          <a:bodyPr>
            <a:normAutofit/>
          </a:bodyPr>
          <a:lstStyle>
            <a:lvl1pPr>
              <a:defRPr sz="4000" b="1"/>
            </a:lvl1p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17719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9" y="4603786"/>
            <a:ext cx="10098723" cy="1422928"/>
          </a:xfrm>
        </p:spPr>
        <p:txBody>
          <a:bodyPr anchor="t"/>
          <a:lstStyle>
            <a:lvl1pPr algn="l">
              <a:defRPr sz="4700" b="1" cap="all"/>
            </a:lvl1pPr>
          </a:lstStyle>
          <a:p>
            <a:r>
              <a:rPr lang="ru-RU"/>
              <a:t>Образец заголовка</a:t>
            </a:r>
          </a:p>
        </p:txBody>
      </p:sp>
      <p:sp>
        <p:nvSpPr>
          <p:cNvPr id="3" name="Текст 2"/>
          <p:cNvSpPr>
            <a:spLocks noGrp="1"/>
          </p:cNvSpPr>
          <p:nvPr>
            <p:ph type="body" idx="1"/>
          </p:nvPr>
        </p:nvSpPr>
        <p:spPr>
          <a:xfrm>
            <a:off x="938509" y="3036577"/>
            <a:ext cx="10098723" cy="1567210"/>
          </a:xfrm>
        </p:spPr>
        <p:txBody>
          <a:bodyPr anchor="b"/>
          <a:lstStyle>
            <a:lvl1pPr marL="0" indent="0">
              <a:buNone/>
              <a:defRPr sz="2300">
                <a:solidFill>
                  <a:schemeClr val="tx1">
                    <a:tint val="75000"/>
                  </a:schemeClr>
                </a:solidFill>
              </a:defRPr>
            </a:lvl1pPr>
            <a:lvl2pPr marL="521223" indent="0">
              <a:buNone/>
              <a:defRPr sz="2100">
                <a:solidFill>
                  <a:schemeClr val="tx1">
                    <a:tint val="75000"/>
                  </a:schemeClr>
                </a:solidFill>
              </a:defRPr>
            </a:lvl2pPr>
            <a:lvl3pPr marL="1042447" indent="0">
              <a:buNone/>
              <a:defRPr sz="1900">
                <a:solidFill>
                  <a:schemeClr val="tx1">
                    <a:tint val="75000"/>
                  </a:schemeClr>
                </a:solidFill>
              </a:defRPr>
            </a:lvl3pPr>
            <a:lvl4pPr marL="1563670" indent="0">
              <a:buNone/>
              <a:defRPr sz="1600">
                <a:solidFill>
                  <a:schemeClr val="tx1">
                    <a:tint val="75000"/>
                  </a:schemeClr>
                </a:solidFill>
              </a:defRPr>
            </a:lvl4pPr>
            <a:lvl5pPr marL="2084893" indent="0">
              <a:buNone/>
              <a:defRPr sz="1600">
                <a:solidFill>
                  <a:schemeClr val="tx1">
                    <a:tint val="75000"/>
                  </a:schemeClr>
                </a:solidFill>
              </a:defRPr>
            </a:lvl5pPr>
            <a:lvl6pPr marL="2606118" indent="0">
              <a:buNone/>
              <a:defRPr sz="1600">
                <a:solidFill>
                  <a:schemeClr val="tx1">
                    <a:tint val="75000"/>
                  </a:schemeClr>
                </a:solidFill>
              </a:defRPr>
            </a:lvl6pPr>
            <a:lvl7pPr marL="3127341" indent="0">
              <a:buNone/>
              <a:defRPr sz="1600">
                <a:solidFill>
                  <a:schemeClr val="tx1">
                    <a:tint val="75000"/>
                  </a:schemeClr>
                </a:solidFill>
              </a:defRPr>
            </a:lvl7pPr>
            <a:lvl8pPr marL="3648564" indent="0">
              <a:buNone/>
              <a:defRPr sz="1600">
                <a:solidFill>
                  <a:schemeClr val="tx1">
                    <a:tint val="75000"/>
                  </a:schemeClr>
                </a:solidFill>
              </a:defRPr>
            </a:lvl8pPr>
            <a:lvl9pPr marL="4169788"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3005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94048"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39435" y="1671693"/>
            <a:ext cx="5247375" cy="472816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53030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594046" y="1603700"/>
            <a:ext cx="5249437" cy="668343"/>
          </a:xfrm>
        </p:spPr>
        <p:txBody>
          <a:bodyPr anchor="b"/>
          <a:lstStyle>
            <a:lvl1pPr marL="0" indent="0">
              <a:buNone/>
              <a:defRPr sz="2700" b="1"/>
            </a:lvl1pPr>
            <a:lvl2pPr marL="521223" indent="0">
              <a:buNone/>
              <a:defRPr sz="2300" b="1"/>
            </a:lvl2pPr>
            <a:lvl3pPr marL="1042447" indent="0">
              <a:buNone/>
              <a:defRPr sz="2100" b="1"/>
            </a:lvl3pPr>
            <a:lvl4pPr marL="1563670" indent="0">
              <a:buNone/>
              <a:defRPr sz="1900" b="1"/>
            </a:lvl4pPr>
            <a:lvl5pPr marL="2084893" indent="0">
              <a:buNone/>
              <a:defRPr sz="1900" b="1"/>
            </a:lvl5pPr>
            <a:lvl6pPr marL="2606118" indent="0">
              <a:buNone/>
              <a:defRPr sz="1900" b="1"/>
            </a:lvl6pPr>
            <a:lvl7pPr marL="3127341" indent="0">
              <a:buNone/>
              <a:defRPr sz="1900" b="1"/>
            </a:lvl7pPr>
            <a:lvl8pPr marL="3648564" indent="0">
              <a:buNone/>
              <a:defRPr sz="1900" b="1"/>
            </a:lvl8pPr>
            <a:lvl9pPr marL="4169788" indent="0">
              <a:buNone/>
              <a:defRPr sz="1900" b="1"/>
            </a:lvl9pPr>
          </a:lstStyle>
          <a:p>
            <a:pPr lvl="0"/>
            <a:r>
              <a:rPr lang="ru-RU"/>
              <a:t>Образец текста</a:t>
            </a:r>
          </a:p>
        </p:txBody>
      </p:sp>
      <p:sp>
        <p:nvSpPr>
          <p:cNvPr id="4" name="Содержимое 3"/>
          <p:cNvSpPr>
            <a:spLocks noGrp="1"/>
          </p:cNvSpPr>
          <p:nvPr>
            <p:ph sz="half" idx="2"/>
          </p:nvPr>
        </p:nvSpPr>
        <p:spPr>
          <a:xfrm>
            <a:off x="594046" y="2272043"/>
            <a:ext cx="5249437"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035310" y="1603700"/>
            <a:ext cx="5251501" cy="668343"/>
          </a:xfrm>
        </p:spPr>
        <p:txBody>
          <a:bodyPr anchor="b"/>
          <a:lstStyle>
            <a:lvl1pPr marL="0" indent="0">
              <a:buNone/>
              <a:defRPr sz="2700" b="1"/>
            </a:lvl1pPr>
            <a:lvl2pPr marL="521223" indent="0">
              <a:buNone/>
              <a:defRPr sz="2300" b="1"/>
            </a:lvl2pPr>
            <a:lvl3pPr marL="1042447" indent="0">
              <a:buNone/>
              <a:defRPr sz="2100" b="1"/>
            </a:lvl3pPr>
            <a:lvl4pPr marL="1563670" indent="0">
              <a:buNone/>
              <a:defRPr sz="1900" b="1"/>
            </a:lvl4pPr>
            <a:lvl5pPr marL="2084893" indent="0">
              <a:buNone/>
              <a:defRPr sz="1900" b="1"/>
            </a:lvl5pPr>
            <a:lvl6pPr marL="2606118" indent="0">
              <a:buNone/>
              <a:defRPr sz="1900" b="1"/>
            </a:lvl6pPr>
            <a:lvl7pPr marL="3127341" indent="0">
              <a:buNone/>
              <a:defRPr sz="1900" b="1"/>
            </a:lvl7pPr>
            <a:lvl8pPr marL="3648564" indent="0">
              <a:buNone/>
              <a:defRPr sz="1900" b="1"/>
            </a:lvl8pPr>
            <a:lvl9pPr marL="4169788" indent="0">
              <a:buNone/>
              <a:defRPr sz="1900" b="1"/>
            </a:lvl9pPr>
          </a:lstStyle>
          <a:p>
            <a:pPr lvl="0"/>
            <a:r>
              <a:rPr lang="ru-RU"/>
              <a:t>Образец текста</a:t>
            </a:r>
          </a:p>
        </p:txBody>
      </p:sp>
      <p:sp>
        <p:nvSpPr>
          <p:cNvPr id="6" name="Содержимое 5"/>
          <p:cNvSpPr>
            <a:spLocks noGrp="1"/>
          </p:cNvSpPr>
          <p:nvPr>
            <p:ph sz="quarter" idx="4"/>
          </p:nvPr>
        </p:nvSpPr>
        <p:spPr>
          <a:xfrm>
            <a:off x="6035310" y="2272043"/>
            <a:ext cx="5251501" cy="4127814"/>
          </a:xfr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1568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3473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9099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7" y="285251"/>
            <a:ext cx="3908718" cy="1213966"/>
          </a:xfrm>
        </p:spPr>
        <p:txBody>
          <a:bodyPr anchor="b"/>
          <a:lstStyle>
            <a:lvl1pPr algn="l">
              <a:defRPr sz="2300" b="1"/>
            </a:lvl1pPr>
          </a:lstStyle>
          <a:p>
            <a:r>
              <a:rPr lang="ru-RU"/>
              <a:t>Образец заголовка</a:t>
            </a:r>
          </a:p>
        </p:txBody>
      </p:sp>
      <p:sp>
        <p:nvSpPr>
          <p:cNvPr id="3" name="Содержимое 2"/>
          <p:cNvSpPr>
            <a:spLocks noGrp="1"/>
          </p:cNvSpPr>
          <p:nvPr>
            <p:ph idx="1"/>
          </p:nvPr>
        </p:nvSpPr>
        <p:spPr>
          <a:xfrm>
            <a:off x="4645085" y="285251"/>
            <a:ext cx="6641725" cy="6114606"/>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94047" y="1499218"/>
            <a:ext cx="3908718" cy="4900641"/>
          </a:xfrm>
        </p:spPr>
        <p:txBody>
          <a:bodyPr/>
          <a:lstStyle>
            <a:lvl1pPr marL="0" indent="0">
              <a:buNone/>
              <a:defRPr sz="1600"/>
            </a:lvl1pPr>
            <a:lvl2pPr marL="521223" indent="0">
              <a:buNone/>
              <a:defRPr sz="1500"/>
            </a:lvl2pPr>
            <a:lvl3pPr marL="1042447" indent="0">
              <a:buNone/>
              <a:defRPr sz="1100"/>
            </a:lvl3pPr>
            <a:lvl4pPr marL="1563670" indent="0">
              <a:buNone/>
              <a:defRPr sz="1100"/>
            </a:lvl4pPr>
            <a:lvl5pPr marL="2084893" indent="0">
              <a:buNone/>
              <a:defRPr sz="1100"/>
            </a:lvl5pPr>
            <a:lvl6pPr marL="2606118" indent="0">
              <a:buNone/>
              <a:defRPr sz="1100"/>
            </a:lvl6pPr>
            <a:lvl7pPr marL="3127341" indent="0">
              <a:buNone/>
              <a:defRPr sz="1100"/>
            </a:lvl7pPr>
            <a:lvl8pPr marL="3648564" indent="0">
              <a:buNone/>
              <a:defRPr sz="1100"/>
            </a:lvl8pPr>
            <a:lvl9pPr marL="4169788" indent="0">
              <a:buNone/>
              <a:defRPr sz="1100"/>
            </a:lvl9pPr>
          </a:lstStyle>
          <a:p>
            <a:pPr lvl="0"/>
            <a:r>
              <a:rPr lang="ru-RU"/>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2722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0" y="5015073"/>
            <a:ext cx="7128510" cy="592058"/>
          </a:xfrm>
        </p:spPr>
        <p:txBody>
          <a:bodyPr anchor="b"/>
          <a:lstStyle>
            <a:lvl1pPr algn="l">
              <a:defRPr sz="2300" b="1"/>
            </a:lvl1pPr>
          </a:lstStyle>
          <a:p>
            <a:r>
              <a:rPr lang="ru-RU"/>
              <a:t>Образец заголовка</a:t>
            </a:r>
          </a:p>
        </p:txBody>
      </p:sp>
      <p:sp>
        <p:nvSpPr>
          <p:cNvPr id="3" name="Рисунок 2"/>
          <p:cNvSpPr>
            <a:spLocks noGrp="1"/>
          </p:cNvSpPr>
          <p:nvPr>
            <p:ph type="pic" idx="1"/>
          </p:nvPr>
        </p:nvSpPr>
        <p:spPr>
          <a:xfrm>
            <a:off x="2328730" y="640151"/>
            <a:ext cx="7128510" cy="4298633"/>
          </a:xfrm>
        </p:spPr>
        <p:txBody>
          <a:bodyPr/>
          <a:lstStyle>
            <a:lvl1pPr marL="0" indent="0">
              <a:buNone/>
              <a:defRPr sz="3600"/>
            </a:lvl1pPr>
            <a:lvl2pPr marL="521223" indent="0">
              <a:buNone/>
              <a:defRPr sz="3200"/>
            </a:lvl2pPr>
            <a:lvl3pPr marL="1042447" indent="0">
              <a:buNone/>
              <a:defRPr sz="2700"/>
            </a:lvl3pPr>
            <a:lvl4pPr marL="1563670" indent="0">
              <a:buNone/>
              <a:defRPr sz="2300"/>
            </a:lvl4pPr>
            <a:lvl5pPr marL="2084893" indent="0">
              <a:buNone/>
              <a:defRPr sz="2300"/>
            </a:lvl5pPr>
            <a:lvl6pPr marL="2606118" indent="0">
              <a:buNone/>
              <a:defRPr sz="2300"/>
            </a:lvl6pPr>
            <a:lvl7pPr marL="3127341" indent="0">
              <a:buNone/>
              <a:defRPr sz="2300"/>
            </a:lvl7pPr>
            <a:lvl8pPr marL="3648564" indent="0">
              <a:buNone/>
              <a:defRPr sz="2300"/>
            </a:lvl8pPr>
            <a:lvl9pPr marL="4169788" indent="0">
              <a:buNone/>
              <a:defRPr sz="2300"/>
            </a:lvl9pPr>
          </a:lstStyle>
          <a:p>
            <a:endParaRPr lang="ru-RU"/>
          </a:p>
        </p:txBody>
      </p:sp>
      <p:sp>
        <p:nvSpPr>
          <p:cNvPr id="4" name="Текст 3"/>
          <p:cNvSpPr>
            <a:spLocks noGrp="1"/>
          </p:cNvSpPr>
          <p:nvPr>
            <p:ph type="body" sz="half" idx="2"/>
          </p:nvPr>
        </p:nvSpPr>
        <p:spPr>
          <a:xfrm>
            <a:off x="2328730" y="5607131"/>
            <a:ext cx="7128510" cy="840819"/>
          </a:xfrm>
        </p:spPr>
        <p:txBody>
          <a:bodyPr/>
          <a:lstStyle>
            <a:lvl1pPr marL="0" indent="0">
              <a:buNone/>
              <a:defRPr sz="1600"/>
            </a:lvl1pPr>
            <a:lvl2pPr marL="521223" indent="0">
              <a:buNone/>
              <a:defRPr sz="1500"/>
            </a:lvl2pPr>
            <a:lvl3pPr marL="1042447" indent="0">
              <a:buNone/>
              <a:defRPr sz="1100"/>
            </a:lvl3pPr>
            <a:lvl4pPr marL="1563670" indent="0">
              <a:buNone/>
              <a:defRPr sz="1100"/>
            </a:lvl4pPr>
            <a:lvl5pPr marL="2084893" indent="0">
              <a:buNone/>
              <a:defRPr sz="1100"/>
            </a:lvl5pPr>
            <a:lvl6pPr marL="2606118" indent="0">
              <a:buNone/>
              <a:defRPr sz="1100"/>
            </a:lvl6pPr>
            <a:lvl7pPr marL="3127341" indent="0">
              <a:buNone/>
              <a:defRPr sz="1100"/>
            </a:lvl7pPr>
            <a:lvl8pPr marL="3648564" indent="0">
              <a:buNone/>
              <a:defRPr sz="1100"/>
            </a:lvl8pPr>
            <a:lvl9pPr marL="4169788" indent="0">
              <a:buNone/>
              <a:defRPr sz="1100"/>
            </a:lvl9pPr>
          </a:lstStyle>
          <a:p>
            <a:pPr lvl="0"/>
            <a:r>
              <a:rPr lang="ru-RU"/>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5684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9532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13619" y="286908"/>
            <a:ext cx="2673191" cy="611294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94044" y="286908"/>
            <a:ext cx="7821560" cy="611294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60BE020-E3D2-4B40-A05B-7CD782450F67}" type="datetimeFigureOut">
              <a:rPr lang="ru-RU" smtClean="0">
                <a:solidFill>
                  <a:prstClr val="black">
                    <a:tint val="75000"/>
                  </a:prstClr>
                </a:solidFill>
              </a:rPr>
              <a:pPr/>
              <a:t>29.05.2020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2BAD091-9B88-4E15-8364-95918717355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6703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8" y="285251"/>
            <a:ext cx="3908718" cy="1213966"/>
          </a:xfrm>
        </p:spPr>
        <p:txBody>
          <a:bodyPr anchor="b"/>
          <a:lstStyle>
            <a:lvl1pPr algn="l">
              <a:defRPr sz="2300" b="1"/>
            </a:lvl1pPr>
          </a:lstStyle>
          <a:p>
            <a:r>
              <a:rPr lang="ru-RU" smtClean="0"/>
              <a:t>Образец заголовка</a:t>
            </a:r>
            <a:endParaRPr lang="ru-RU"/>
          </a:p>
        </p:txBody>
      </p:sp>
      <p:sp>
        <p:nvSpPr>
          <p:cNvPr id="3" name="Содержимое 2"/>
          <p:cNvSpPr>
            <a:spLocks noGrp="1"/>
          </p:cNvSpPr>
          <p:nvPr>
            <p:ph idx="1"/>
          </p:nvPr>
        </p:nvSpPr>
        <p:spPr>
          <a:xfrm>
            <a:off x="4645085" y="285251"/>
            <a:ext cx="6641725" cy="6114606"/>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94048" y="1499219"/>
            <a:ext cx="3908718" cy="4900641"/>
          </a:xfrm>
        </p:spPr>
        <p:txBody>
          <a:bodyPr/>
          <a:lstStyle>
            <a:lvl1pPr marL="0" indent="0">
              <a:buNone/>
              <a:defRPr sz="1500"/>
            </a:lvl1pPr>
            <a:lvl2pPr marL="521163" indent="0">
              <a:buNone/>
              <a:defRPr sz="1500"/>
            </a:lvl2pPr>
            <a:lvl3pPr marL="1042325" indent="0">
              <a:buNone/>
              <a:defRPr sz="1100"/>
            </a:lvl3pPr>
            <a:lvl4pPr marL="1563487" indent="0">
              <a:buNone/>
              <a:defRPr sz="1100"/>
            </a:lvl4pPr>
            <a:lvl5pPr marL="2084648" indent="0">
              <a:buNone/>
              <a:defRPr sz="1100"/>
            </a:lvl5pPr>
            <a:lvl6pPr marL="2605813" indent="0">
              <a:buNone/>
              <a:defRPr sz="1100"/>
            </a:lvl6pPr>
            <a:lvl7pPr marL="3126975" indent="0">
              <a:buNone/>
              <a:defRPr sz="1100"/>
            </a:lvl7pPr>
            <a:lvl8pPr marL="3648136" indent="0">
              <a:buNone/>
              <a:defRPr sz="1100"/>
            </a:lvl8pPr>
            <a:lvl9pPr marL="4169300"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0" y="5015073"/>
            <a:ext cx="7128510" cy="592058"/>
          </a:xfrm>
        </p:spPr>
        <p:txBody>
          <a:bodyPr anchor="b"/>
          <a:lstStyle>
            <a:lvl1pPr algn="l">
              <a:defRPr sz="2300" b="1"/>
            </a:lvl1pPr>
          </a:lstStyle>
          <a:p>
            <a:r>
              <a:rPr lang="ru-RU" smtClean="0"/>
              <a:t>Образец заголовка</a:t>
            </a:r>
            <a:endParaRPr lang="ru-RU"/>
          </a:p>
        </p:txBody>
      </p:sp>
      <p:sp>
        <p:nvSpPr>
          <p:cNvPr id="3" name="Рисунок 2"/>
          <p:cNvSpPr>
            <a:spLocks noGrp="1"/>
          </p:cNvSpPr>
          <p:nvPr>
            <p:ph type="pic" idx="1"/>
          </p:nvPr>
        </p:nvSpPr>
        <p:spPr>
          <a:xfrm>
            <a:off x="2328730" y="640151"/>
            <a:ext cx="7128510" cy="4298633"/>
          </a:xfrm>
        </p:spPr>
        <p:txBody>
          <a:bodyPr/>
          <a:lstStyle>
            <a:lvl1pPr marL="0" indent="0">
              <a:buNone/>
              <a:defRPr sz="3600"/>
            </a:lvl1pPr>
            <a:lvl2pPr marL="521163" indent="0">
              <a:buNone/>
              <a:defRPr sz="3200"/>
            </a:lvl2pPr>
            <a:lvl3pPr marL="1042325" indent="0">
              <a:buNone/>
              <a:defRPr sz="2700"/>
            </a:lvl3pPr>
            <a:lvl4pPr marL="1563487" indent="0">
              <a:buNone/>
              <a:defRPr sz="2300"/>
            </a:lvl4pPr>
            <a:lvl5pPr marL="2084648" indent="0">
              <a:buNone/>
              <a:defRPr sz="2300"/>
            </a:lvl5pPr>
            <a:lvl6pPr marL="2605813" indent="0">
              <a:buNone/>
              <a:defRPr sz="2300"/>
            </a:lvl6pPr>
            <a:lvl7pPr marL="3126975" indent="0">
              <a:buNone/>
              <a:defRPr sz="2300"/>
            </a:lvl7pPr>
            <a:lvl8pPr marL="3648136" indent="0">
              <a:buNone/>
              <a:defRPr sz="2300"/>
            </a:lvl8pPr>
            <a:lvl9pPr marL="4169300" indent="0">
              <a:buNone/>
              <a:defRPr sz="2300"/>
            </a:lvl9pPr>
          </a:lstStyle>
          <a:p>
            <a:endParaRPr lang="ru-RU"/>
          </a:p>
        </p:txBody>
      </p:sp>
      <p:sp>
        <p:nvSpPr>
          <p:cNvPr id="4" name="Текст 3"/>
          <p:cNvSpPr>
            <a:spLocks noGrp="1"/>
          </p:cNvSpPr>
          <p:nvPr>
            <p:ph type="body" sz="half" idx="2"/>
          </p:nvPr>
        </p:nvSpPr>
        <p:spPr>
          <a:xfrm>
            <a:off x="2328730" y="5607134"/>
            <a:ext cx="7128510" cy="840819"/>
          </a:xfrm>
        </p:spPr>
        <p:txBody>
          <a:bodyPr/>
          <a:lstStyle>
            <a:lvl1pPr marL="0" indent="0">
              <a:buNone/>
              <a:defRPr sz="1500"/>
            </a:lvl1pPr>
            <a:lvl2pPr marL="521163" indent="0">
              <a:buNone/>
              <a:defRPr sz="1500"/>
            </a:lvl2pPr>
            <a:lvl3pPr marL="1042325" indent="0">
              <a:buNone/>
              <a:defRPr sz="1100"/>
            </a:lvl3pPr>
            <a:lvl4pPr marL="1563487" indent="0">
              <a:buNone/>
              <a:defRPr sz="1100"/>
            </a:lvl4pPr>
            <a:lvl5pPr marL="2084648" indent="0">
              <a:buNone/>
              <a:defRPr sz="1100"/>
            </a:lvl5pPr>
            <a:lvl6pPr marL="2605813" indent="0">
              <a:buNone/>
              <a:defRPr sz="1100"/>
            </a:lvl6pPr>
            <a:lvl7pPr marL="3126975" indent="0">
              <a:buNone/>
              <a:defRPr sz="1100"/>
            </a:lvl7pPr>
            <a:lvl8pPr marL="3648136" indent="0">
              <a:buNone/>
              <a:defRPr sz="1100"/>
            </a:lvl8pPr>
            <a:lvl9pPr marL="4169300"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460BE020-E3D2-4B40-A05B-7CD782450F67}" type="datetimeFigureOut">
              <a:rPr lang="ru-RU" smtClean="0"/>
              <a:pPr/>
              <a:t>29.05.2020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BAD091-9B88-4E15-8364-95918717355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3"/>
            <a:ext cx="10692765" cy="1194065"/>
          </a:xfrm>
          <a:prstGeom prst="rect">
            <a:avLst/>
          </a:prstGeom>
        </p:spPr>
        <p:txBody>
          <a:bodyPr vert="horz" lIns="104233" tIns="52116" rIns="104233" bIns="52116"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94045" y="1671696"/>
            <a:ext cx="10692765" cy="4728165"/>
          </a:xfrm>
          <a:prstGeom prst="rect">
            <a:avLst/>
          </a:prstGeom>
        </p:spPr>
        <p:txBody>
          <a:bodyPr vert="horz" lIns="104233" tIns="52116" rIns="104233" bIns="52116"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94043" y="6640325"/>
            <a:ext cx="2772198" cy="381438"/>
          </a:xfrm>
          <a:prstGeom prst="rect">
            <a:avLst/>
          </a:prstGeom>
        </p:spPr>
        <p:txBody>
          <a:bodyPr vert="horz" lIns="104233" tIns="52116" rIns="104233" bIns="52116" rtlCol="0" anchor="ctr"/>
          <a:lstStyle>
            <a:lvl1pPr algn="l">
              <a:defRPr sz="1500">
                <a:solidFill>
                  <a:schemeClr val="tx1">
                    <a:tint val="75000"/>
                  </a:schemeClr>
                </a:solidFill>
              </a:defRPr>
            </a:lvl1pPr>
          </a:lstStyle>
          <a:p>
            <a:fld id="{460BE020-E3D2-4B40-A05B-7CD782450F67}" type="datetimeFigureOut">
              <a:rPr lang="ru-RU" smtClean="0"/>
              <a:pPr/>
              <a:t>29.05.2020</a:t>
            </a:fld>
            <a:endParaRPr lang="ru-RU"/>
          </a:p>
        </p:txBody>
      </p:sp>
      <p:sp>
        <p:nvSpPr>
          <p:cNvPr id="5" name="Нижний колонтитул 4"/>
          <p:cNvSpPr>
            <a:spLocks noGrp="1"/>
          </p:cNvSpPr>
          <p:nvPr>
            <p:ph type="ftr" sz="quarter" idx="3"/>
          </p:nvPr>
        </p:nvSpPr>
        <p:spPr>
          <a:xfrm>
            <a:off x="4059293" y="6640325"/>
            <a:ext cx="3762269" cy="381438"/>
          </a:xfrm>
          <a:prstGeom prst="rect">
            <a:avLst/>
          </a:prstGeom>
        </p:spPr>
        <p:txBody>
          <a:bodyPr vert="horz" lIns="104233" tIns="52116" rIns="104233" bIns="52116" rtlCol="0" anchor="ctr"/>
          <a:lstStyle>
            <a:lvl1pPr algn="ctr">
              <a:defRPr sz="15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514611" y="6640325"/>
            <a:ext cx="2772198" cy="381438"/>
          </a:xfrm>
          <a:prstGeom prst="rect">
            <a:avLst/>
          </a:prstGeom>
        </p:spPr>
        <p:txBody>
          <a:bodyPr vert="horz" lIns="104233" tIns="52116" rIns="104233" bIns="52116" rtlCol="0" anchor="ctr"/>
          <a:lstStyle>
            <a:lvl1pPr algn="r">
              <a:defRPr sz="1500">
                <a:solidFill>
                  <a:schemeClr val="tx1">
                    <a:tint val="75000"/>
                  </a:schemeClr>
                </a:solidFill>
              </a:defRPr>
            </a:lvl1pPr>
          </a:lstStyle>
          <a:p>
            <a:fld id="{D2BAD091-9B88-4E15-8364-95918717355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042325" rtl="0" eaLnBrk="1" latinLnBrk="0" hangingPunct="1">
        <a:spcBef>
          <a:spcPct val="0"/>
        </a:spcBef>
        <a:buNone/>
        <a:defRPr sz="5100" kern="1200">
          <a:solidFill>
            <a:schemeClr val="tx1"/>
          </a:solidFill>
          <a:latin typeface="+mj-lt"/>
          <a:ea typeface="+mj-ea"/>
          <a:cs typeface="+mj-cs"/>
        </a:defRPr>
      </a:lvl1pPr>
    </p:titleStyle>
    <p:bodyStyle>
      <a:lvl1pPr marL="390874" indent="-390874" algn="l" defTabSz="1042325"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6888" indent="-325728" algn="l" defTabSz="1042325"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2906" indent="-260582" algn="l" defTabSz="1042325"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067" indent="-260582" algn="l" defTabSz="1042325"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232" indent="-260582" algn="l" defTabSz="1042325"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6392" indent="-260582" algn="l" defTabSz="1042325"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7557" indent="-260582" algn="l" defTabSz="1042325"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8719" indent="-260582" algn="l" defTabSz="1042325"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29881" indent="-260582" algn="l" defTabSz="1042325"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ru-RU"/>
      </a:defPPr>
      <a:lvl1pPr marL="0" algn="l" defTabSz="1042325" rtl="0" eaLnBrk="1" latinLnBrk="0" hangingPunct="1">
        <a:defRPr sz="2100" kern="1200">
          <a:solidFill>
            <a:schemeClr val="tx1"/>
          </a:solidFill>
          <a:latin typeface="+mn-lt"/>
          <a:ea typeface="+mn-ea"/>
          <a:cs typeface="+mn-cs"/>
        </a:defRPr>
      </a:lvl1pPr>
      <a:lvl2pPr marL="521163" algn="l" defTabSz="1042325" rtl="0" eaLnBrk="1" latinLnBrk="0" hangingPunct="1">
        <a:defRPr sz="2100" kern="1200">
          <a:solidFill>
            <a:schemeClr val="tx1"/>
          </a:solidFill>
          <a:latin typeface="+mn-lt"/>
          <a:ea typeface="+mn-ea"/>
          <a:cs typeface="+mn-cs"/>
        </a:defRPr>
      </a:lvl2pPr>
      <a:lvl3pPr marL="1042325" algn="l" defTabSz="1042325" rtl="0" eaLnBrk="1" latinLnBrk="0" hangingPunct="1">
        <a:defRPr sz="2100" kern="1200">
          <a:solidFill>
            <a:schemeClr val="tx1"/>
          </a:solidFill>
          <a:latin typeface="+mn-lt"/>
          <a:ea typeface="+mn-ea"/>
          <a:cs typeface="+mn-cs"/>
        </a:defRPr>
      </a:lvl3pPr>
      <a:lvl4pPr marL="1563487" algn="l" defTabSz="1042325" rtl="0" eaLnBrk="1" latinLnBrk="0" hangingPunct="1">
        <a:defRPr sz="2100" kern="1200">
          <a:solidFill>
            <a:schemeClr val="tx1"/>
          </a:solidFill>
          <a:latin typeface="+mn-lt"/>
          <a:ea typeface="+mn-ea"/>
          <a:cs typeface="+mn-cs"/>
        </a:defRPr>
      </a:lvl4pPr>
      <a:lvl5pPr marL="2084648" algn="l" defTabSz="1042325" rtl="0" eaLnBrk="1" latinLnBrk="0" hangingPunct="1">
        <a:defRPr sz="2100" kern="1200">
          <a:solidFill>
            <a:schemeClr val="tx1"/>
          </a:solidFill>
          <a:latin typeface="+mn-lt"/>
          <a:ea typeface="+mn-ea"/>
          <a:cs typeface="+mn-cs"/>
        </a:defRPr>
      </a:lvl5pPr>
      <a:lvl6pPr marL="2605813" algn="l" defTabSz="1042325" rtl="0" eaLnBrk="1" latinLnBrk="0" hangingPunct="1">
        <a:defRPr sz="2100" kern="1200">
          <a:solidFill>
            <a:schemeClr val="tx1"/>
          </a:solidFill>
          <a:latin typeface="+mn-lt"/>
          <a:ea typeface="+mn-ea"/>
          <a:cs typeface="+mn-cs"/>
        </a:defRPr>
      </a:lvl6pPr>
      <a:lvl7pPr marL="3126975" algn="l" defTabSz="1042325" rtl="0" eaLnBrk="1" latinLnBrk="0" hangingPunct="1">
        <a:defRPr sz="2100" kern="1200">
          <a:solidFill>
            <a:schemeClr val="tx1"/>
          </a:solidFill>
          <a:latin typeface="+mn-lt"/>
          <a:ea typeface="+mn-ea"/>
          <a:cs typeface="+mn-cs"/>
        </a:defRPr>
      </a:lvl7pPr>
      <a:lvl8pPr marL="3648136" algn="l" defTabSz="1042325" rtl="0" eaLnBrk="1" latinLnBrk="0" hangingPunct="1">
        <a:defRPr sz="2100" kern="1200">
          <a:solidFill>
            <a:schemeClr val="tx1"/>
          </a:solidFill>
          <a:latin typeface="+mn-lt"/>
          <a:ea typeface="+mn-ea"/>
          <a:cs typeface="+mn-cs"/>
        </a:defRPr>
      </a:lvl8pPr>
      <a:lvl9pPr marL="4169300" algn="l" defTabSz="1042325"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91066" y="636834"/>
            <a:ext cx="10098723" cy="11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98" tIns="54398" rIns="108798" bIns="54398" numCol="1" anchor="ctr" anchorCtr="0" compatLnSpc="1">
            <a:prstTxWarp prst="textNoShape">
              <a:avLst/>
            </a:prstTxWarp>
          </a:bodyPr>
          <a:lstStyle/>
          <a:p>
            <a:pPr lvl="0"/>
            <a:r>
              <a:rPr lang="ru-RU" altLang="ru-RU" smtClean="0"/>
              <a:t>Щелчок правит образец заголовка</a:t>
            </a:r>
          </a:p>
        </p:txBody>
      </p:sp>
      <p:sp>
        <p:nvSpPr>
          <p:cNvPr id="1027" name="Rectangle 3"/>
          <p:cNvSpPr>
            <a:spLocks noGrp="1" noChangeArrowheads="1"/>
          </p:cNvSpPr>
          <p:nvPr>
            <p:ph type="body" idx="1"/>
          </p:nvPr>
        </p:nvSpPr>
        <p:spPr bwMode="auto">
          <a:xfrm>
            <a:off x="891066" y="2069712"/>
            <a:ext cx="10098723" cy="429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798" tIns="54398" rIns="108798" bIns="54398" numCol="1" anchor="t" anchorCtr="0" compatLnSpc="1">
            <a:prstTxWarp prst="textNoShape">
              <a:avLst/>
            </a:prstTxWarp>
          </a:bodyPr>
          <a:lstStyle/>
          <a:p>
            <a:pPr lvl="0"/>
            <a:r>
              <a:rPr lang="ru-RU" altLang="ru-RU" smtClean="0"/>
              <a:t>Щелчок правит 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95620" name="Rectangle 4"/>
          <p:cNvSpPr>
            <a:spLocks noGrp="1" noChangeArrowheads="1"/>
          </p:cNvSpPr>
          <p:nvPr>
            <p:ph type="dt" sz="half" idx="2"/>
          </p:nvPr>
        </p:nvSpPr>
        <p:spPr bwMode="auto">
          <a:xfrm>
            <a:off x="891065" y="6527553"/>
            <a:ext cx="2475177" cy="477626"/>
          </a:xfrm>
          <a:prstGeom prst="rect">
            <a:avLst/>
          </a:prstGeom>
          <a:noFill/>
          <a:ln w="9525">
            <a:noFill/>
            <a:miter lim="800000"/>
            <a:headEnd/>
            <a:tailEnd/>
          </a:ln>
          <a:effectLst/>
        </p:spPr>
        <p:txBody>
          <a:bodyPr vert="horz" wrap="square" lIns="108798" tIns="54398" rIns="108798" bIns="54398" numCol="1" anchor="t" anchorCtr="0" compatLnSpc="1">
            <a:prstTxWarp prst="textNoShape">
              <a:avLst/>
            </a:prstTxWarp>
          </a:bodyPr>
          <a:lstStyle>
            <a:lvl1pPr eaLnBrk="0" hangingPunct="0">
              <a:defRPr sz="1700">
                <a:latin typeface="Times New Roman" pitchFamily="18" charset="0"/>
                <a:cs typeface="+mn-cs"/>
              </a:defRPr>
            </a:lvl1pPr>
          </a:lstStyle>
          <a:p>
            <a:pPr defTabSz="914186" fontAlgn="base">
              <a:spcBef>
                <a:spcPct val="0"/>
              </a:spcBef>
              <a:spcAft>
                <a:spcPct val="0"/>
              </a:spcAft>
              <a:defRPr/>
            </a:pPr>
            <a:fld id="{550797B9-53D6-4890-B077-F11DD6B63AA1}" type="datetime1">
              <a:rPr lang="ru-RU" smtClean="0">
                <a:solidFill>
                  <a:srgbClr val="FFFFFF"/>
                </a:solidFill>
              </a:rPr>
              <a:pPr defTabSz="914186" fontAlgn="base">
                <a:spcBef>
                  <a:spcPct val="0"/>
                </a:spcBef>
                <a:spcAft>
                  <a:spcPct val="0"/>
                </a:spcAft>
                <a:defRPr/>
              </a:pPr>
              <a:t>29.05.2020</a:t>
            </a:fld>
            <a:endParaRPr lang="ru-RU">
              <a:solidFill>
                <a:srgbClr val="FFFFFF"/>
              </a:solidFill>
            </a:endParaRPr>
          </a:p>
        </p:txBody>
      </p:sp>
      <p:sp>
        <p:nvSpPr>
          <p:cNvPr id="495621" name="Rectangle 5"/>
          <p:cNvSpPr>
            <a:spLocks noGrp="1" noChangeArrowheads="1"/>
          </p:cNvSpPr>
          <p:nvPr>
            <p:ph type="ftr" sz="quarter" idx="3"/>
          </p:nvPr>
        </p:nvSpPr>
        <p:spPr bwMode="auto">
          <a:xfrm>
            <a:off x="4059293" y="6527553"/>
            <a:ext cx="3762269" cy="477626"/>
          </a:xfrm>
          <a:prstGeom prst="rect">
            <a:avLst/>
          </a:prstGeom>
          <a:noFill/>
          <a:ln w="9525">
            <a:noFill/>
            <a:miter lim="800000"/>
            <a:headEnd/>
            <a:tailEnd/>
          </a:ln>
          <a:effectLst/>
        </p:spPr>
        <p:txBody>
          <a:bodyPr vert="horz" wrap="square" lIns="108798" tIns="54398" rIns="108798" bIns="54398" numCol="1" anchor="t" anchorCtr="0" compatLnSpc="1">
            <a:prstTxWarp prst="textNoShape">
              <a:avLst/>
            </a:prstTxWarp>
          </a:bodyPr>
          <a:lstStyle>
            <a:lvl1pPr algn="ctr" eaLnBrk="0" hangingPunct="0">
              <a:defRPr sz="1700">
                <a:latin typeface="Times New Roman" pitchFamily="18" charset="0"/>
                <a:cs typeface="+mn-cs"/>
              </a:defRPr>
            </a:lvl1pPr>
          </a:lstStyle>
          <a:p>
            <a:pPr defTabSz="914186" fontAlgn="base">
              <a:spcBef>
                <a:spcPct val="0"/>
              </a:spcBef>
              <a:spcAft>
                <a:spcPct val="0"/>
              </a:spcAft>
              <a:defRPr/>
            </a:pPr>
            <a:endParaRPr lang="ru-RU">
              <a:solidFill>
                <a:srgbClr val="FFFFFF"/>
              </a:solidFill>
            </a:endParaRPr>
          </a:p>
        </p:txBody>
      </p:sp>
      <p:sp>
        <p:nvSpPr>
          <p:cNvPr id="495622" name="Rectangle 6"/>
          <p:cNvSpPr>
            <a:spLocks noGrp="1" noChangeArrowheads="1"/>
          </p:cNvSpPr>
          <p:nvPr>
            <p:ph type="sldNum" sz="quarter" idx="4"/>
          </p:nvPr>
        </p:nvSpPr>
        <p:spPr bwMode="auto">
          <a:xfrm>
            <a:off x="8514609" y="6527553"/>
            <a:ext cx="2475177" cy="477626"/>
          </a:xfrm>
          <a:prstGeom prst="rect">
            <a:avLst/>
          </a:prstGeom>
          <a:noFill/>
          <a:ln w="9525">
            <a:noFill/>
            <a:miter lim="800000"/>
            <a:headEnd/>
            <a:tailEnd/>
          </a:ln>
          <a:effectLst/>
        </p:spPr>
        <p:txBody>
          <a:bodyPr vert="horz" wrap="square" lIns="108798" tIns="54398" rIns="108798" bIns="54398" numCol="1" anchor="t" anchorCtr="0" compatLnSpc="1">
            <a:prstTxWarp prst="textNoShape">
              <a:avLst/>
            </a:prstTxWarp>
          </a:bodyPr>
          <a:lstStyle>
            <a:lvl1pPr algn="r" eaLnBrk="0" hangingPunct="0">
              <a:defRPr sz="1700" smtClean="0">
                <a:latin typeface="Times New Roman" panose="02020603050405020304" pitchFamily="18" charset="0"/>
              </a:defRPr>
            </a:lvl1pPr>
          </a:lstStyle>
          <a:p>
            <a:pPr defTabSz="914186" fontAlgn="base">
              <a:spcBef>
                <a:spcPct val="0"/>
              </a:spcBef>
              <a:spcAft>
                <a:spcPct val="0"/>
              </a:spcAft>
              <a:defRPr/>
            </a:pPr>
            <a:fld id="{AF904E1A-1DBB-4E5F-A73B-3476CD5EF5B3}" type="slidenum">
              <a:rPr lang="ru-RU" altLang="ru-RU" smtClean="0">
                <a:solidFill>
                  <a:srgbClr val="FFFFFF"/>
                </a:solidFill>
                <a:cs typeface="Arial" panose="020B0604020202020204" pitchFamily="34" charset="0"/>
              </a:rPr>
              <a:pPr defTabSz="914186" fontAlgn="base">
                <a:spcBef>
                  <a:spcPct val="0"/>
                </a:spcBef>
                <a:spcAft>
                  <a:spcPct val="0"/>
                </a:spcAft>
                <a:defRPr/>
              </a:pPr>
              <a:t>‹#›</a:t>
            </a:fld>
            <a:endParaRPr lang="ru-RU" altLang="ru-RU">
              <a:solidFill>
                <a:srgbClr val="FFFFFF"/>
              </a:solidFill>
              <a:cs typeface="Arial" panose="020B0604020202020204" pitchFamily="34" charset="0"/>
            </a:endParaRPr>
          </a:p>
        </p:txBody>
      </p:sp>
    </p:spTree>
    <p:extLst>
      <p:ext uri="{BB962C8B-B14F-4D97-AF65-F5344CB8AC3E}">
        <p14:creationId xmlns:p14="http://schemas.microsoft.com/office/powerpoint/2010/main" val="2611342319"/>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ransition advTm="0"/>
  <p:hf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Times New Roman" pitchFamily="18" charset="0"/>
        </a:defRPr>
      </a:lvl2pPr>
      <a:lvl3pPr algn="ctr" rtl="0" eaLnBrk="0" fontAlgn="base" hangingPunct="0">
        <a:spcBef>
          <a:spcPct val="0"/>
        </a:spcBef>
        <a:spcAft>
          <a:spcPct val="0"/>
        </a:spcAft>
        <a:defRPr sz="5200">
          <a:solidFill>
            <a:schemeClr val="tx2"/>
          </a:solidFill>
          <a:latin typeface="Times New Roman" pitchFamily="18" charset="0"/>
        </a:defRPr>
      </a:lvl3pPr>
      <a:lvl4pPr algn="ctr" rtl="0" eaLnBrk="0" fontAlgn="base" hangingPunct="0">
        <a:spcBef>
          <a:spcPct val="0"/>
        </a:spcBef>
        <a:spcAft>
          <a:spcPct val="0"/>
        </a:spcAft>
        <a:defRPr sz="5200">
          <a:solidFill>
            <a:schemeClr val="tx2"/>
          </a:solidFill>
          <a:latin typeface="Times New Roman" pitchFamily="18" charset="0"/>
        </a:defRPr>
      </a:lvl4pPr>
      <a:lvl5pPr algn="ctr" rtl="0" eaLnBrk="0" fontAlgn="base" hangingPunct="0">
        <a:spcBef>
          <a:spcPct val="0"/>
        </a:spcBef>
        <a:spcAft>
          <a:spcPct val="0"/>
        </a:spcAft>
        <a:defRPr sz="5200">
          <a:solidFill>
            <a:schemeClr val="tx2"/>
          </a:solidFill>
          <a:latin typeface="Times New Roman" pitchFamily="18" charset="0"/>
        </a:defRPr>
      </a:lvl5pPr>
      <a:lvl6pPr marL="543986" algn="ctr" rtl="0" eaLnBrk="0" fontAlgn="base" hangingPunct="0">
        <a:spcBef>
          <a:spcPct val="0"/>
        </a:spcBef>
        <a:spcAft>
          <a:spcPct val="0"/>
        </a:spcAft>
        <a:defRPr sz="5200">
          <a:solidFill>
            <a:schemeClr val="tx2"/>
          </a:solidFill>
          <a:latin typeface="Times New Roman" pitchFamily="18" charset="0"/>
        </a:defRPr>
      </a:lvl6pPr>
      <a:lvl7pPr marL="1087972" algn="ctr" rtl="0" eaLnBrk="0" fontAlgn="base" hangingPunct="0">
        <a:spcBef>
          <a:spcPct val="0"/>
        </a:spcBef>
        <a:spcAft>
          <a:spcPct val="0"/>
        </a:spcAft>
        <a:defRPr sz="5200">
          <a:solidFill>
            <a:schemeClr val="tx2"/>
          </a:solidFill>
          <a:latin typeface="Times New Roman" pitchFamily="18" charset="0"/>
        </a:defRPr>
      </a:lvl7pPr>
      <a:lvl8pPr marL="1631959" algn="ctr" rtl="0" eaLnBrk="0" fontAlgn="base" hangingPunct="0">
        <a:spcBef>
          <a:spcPct val="0"/>
        </a:spcBef>
        <a:spcAft>
          <a:spcPct val="0"/>
        </a:spcAft>
        <a:defRPr sz="5200">
          <a:solidFill>
            <a:schemeClr val="tx2"/>
          </a:solidFill>
          <a:latin typeface="Times New Roman" pitchFamily="18" charset="0"/>
        </a:defRPr>
      </a:lvl8pPr>
      <a:lvl9pPr marL="2175947" algn="ctr" rtl="0" eaLnBrk="0" fontAlgn="base" hangingPunct="0">
        <a:spcBef>
          <a:spcPct val="0"/>
        </a:spcBef>
        <a:spcAft>
          <a:spcPct val="0"/>
        </a:spcAft>
        <a:defRPr sz="5200">
          <a:solidFill>
            <a:schemeClr val="tx2"/>
          </a:solidFill>
          <a:latin typeface="Times New Roman" pitchFamily="18" charset="0"/>
        </a:defRPr>
      </a:lvl9pPr>
    </p:titleStyle>
    <p:bodyStyle>
      <a:lvl1pPr marL="407989" indent="-407989" algn="l" rtl="0" eaLnBrk="0" fontAlgn="base" hangingPunct="0">
        <a:spcBef>
          <a:spcPct val="20000"/>
        </a:spcBef>
        <a:spcAft>
          <a:spcPct val="0"/>
        </a:spcAft>
        <a:buChar char="•"/>
        <a:defRPr sz="3800">
          <a:solidFill>
            <a:schemeClr val="tx1"/>
          </a:solidFill>
          <a:latin typeface="+mn-lt"/>
          <a:ea typeface="+mn-ea"/>
          <a:cs typeface="+mn-cs"/>
        </a:defRPr>
      </a:lvl1pPr>
      <a:lvl2pPr marL="883978" indent="-339993" algn="l" rtl="0" eaLnBrk="0" fontAlgn="base" hangingPunct="0">
        <a:spcBef>
          <a:spcPct val="20000"/>
        </a:spcBef>
        <a:spcAft>
          <a:spcPct val="0"/>
        </a:spcAft>
        <a:buChar char="–"/>
        <a:defRPr sz="3300">
          <a:solidFill>
            <a:schemeClr val="tx1"/>
          </a:solidFill>
          <a:latin typeface="+mn-lt"/>
        </a:defRPr>
      </a:lvl2pPr>
      <a:lvl3pPr marL="1359965" indent="-271993" algn="l" rtl="0" eaLnBrk="0" fontAlgn="base" hangingPunct="0">
        <a:spcBef>
          <a:spcPct val="20000"/>
        </a:spcBef>
        <a:spcAft>
          <a:spcPct val="0"/>
        </a:spcAft>
        <a:buChar char="•"/>
        <a:defRPr sz="2900">
          <a:solidFill>
            <a:schemeClr val="tx1"/>
          </a:solidFill>
          <a:latin typeface="+mn-lt"/>
        </a:defRPr>
      </a:lvl3pPr>
      <a:lvl4pPr marL="1903952" indent="-271993" algn="l" rtl="0" eaLnBrk="0" fontAlgn="base" hangingPunct="0">
        <a:spcBef>
          <a:spcPct val="20000"/>
        </a:spcBef>
        <a:spcAft>
          <a:spcPct val="0"/>
        </a:spcAft>
        <a:buChar char="–"/>
        <a:defRPr sz="2400">
          <a:solidFill>
            <a:schemeClr val="tx1"/>
          </a:solidFill>
          <a:latin typeface="+mn-lt"/>
        </a:defRPr>
      </a:lvl4pPr>
      <a:lvl5pPr marL="2447939" indent="-271993" algn="l" rtl="0" eaLnBrk="0" fontAlgn="base" hangingPunct="0">
        <a:spcBef>
          <a:spcPct val="20000"/>
        </a:spcBef>
        <a:spcAft>
          <a:spcPct val="0"/>
        </a:spcAft>
        <a:buChar char="»"/>
        <a:defRPr sz="2400">
          <a:solidFill>
            <a:schemeClr val="tx1"/>
          </a:solidFill>
          <a:latin typeface="+mn-lt"/>
        </a:defRPr>
      </a:lvl5pPr>
      <a:lvl6pPr marL="2991926" indent="-271993" algn="l" rtl="0" eaLnBrk="0" fontAlgn="base" hangingPunct="0">
        <a:spcBef>
          <a:spcPct val="20000"/>
        </a:spcBef>
        <a:spcAft>
          <a:spcPct val="0"/>
        </a:spcAft>
        <a:buChar char="»"/>
        <a:defRPr sz="2400">
          <a:solidFill>
            <a:schemeClr val="tx1"/>
          </a:solidFill>
          <a:latin typeface="+mn-lt"/>
        </a:defRPr>
      </a:lvl6pPr>
      <a:lvl7pPr marL="3535911" indent="-271993" algn="l" rtl="0" eaLnBrk="0" fontAlgn="base" hangingPunct="0">
        <a:spcBef>
          <a:spcPct val="20000"/>
        </a:spcBef>
        <a:spcAft>
          <a:spcPct val="0"/>
        </a:spcAft>
        <a:buChar char="»"/>
        <a:defRPr sz="2400">
          <a:solidFill>
            <a:schemeClr val="tx1"/>
          </a:solidFill>
          <a:latin typeface="+mn-lt"/>
        </a:defRPr>
      </a:lvl7pPr>
      <a:lvl8pPr marL="4079898" indent="-271993" algn="l" rtl="0" eaLnBrk="0" fontAlgn="base" hangingPunct="0">
        <a:spcBef>
          <a:spcPct val="20000"/>
        </a:spcBef>
        <a:spcAft>
          <a:spcPct val="0"/>
        </a:spcAft>
        <a:buChar char="»"/>
        <a:defRPr sz="2400">
          <a:solidFill>
            <a:schemeClr val="tx1"/>
          </a:solidFill>
          <a:latin typeface="+mn-lt"/>
        </a:defRPr>
      </a:lvl8pPr>
      <a:lvl9pPr marL="4623885" indent="-271993" algn="l" rtl="0" eaLnBrk="0" fontAlgn="base" hangingPunct="0">
        <a:spcBef>
          <a:spcPct val="20000"/>
        </a:spcBef>
        <a:spcAft>
          <a:spcPct val="0"/>
        </a:spcAft>
        <a:buChar char="»"/>
        <a:defRPr sz="2400">
          <a:solidFill>
            <a:schemeClr val="tx1"/>
          </a:solidFill>
          <a:latin typeface="+mn-lt"/>
        </a:defRPr>
      </a:lvl9pPr>
    </p:bodyStyle>
    <p:otherStyle>
      <a:defPPr>
        <a:defRPr lang="ru-RU"/>
      </a:defPPr>
      <a:lvl1pPr marL="0" algn="l" defTabSz="1087972" rtl="0" eaLnBrk="1" latinLnBrk="0" hangingPunct="1">
        <a:defRPr sz="2100" kern="1200">
          <a:solidFill>
            <a:schemeClr val="tx1"/>
          </a:solidFill>
          <a:latin typeface="+mn-lt"/>
          <a:ea typeface="+mn-ea"/>
          <a:cs typeface="+mn-cs"/>
        </a:defRPr>
      </a:lvl1pPr>
      <a:lvl2pPr marL="543986" algn="l" defTabSz="1087972" rtl="0" eaLnBrk="1" latinLnBrk="0" hangingPunct="1">
        <a:defRPr sz="2100" kern="1200">
          <a:solidFill>
            <a:schemeClr val="tx1"/>
          </a:solidFill>
          <a:latin typeface="+mn-lt"/>
          <a:ea typeface="+mn-ea"/>
          <a:cs typeface="+mn-cs"/>
        </a:defRPr>
      </a:lvl2pPr>
      <a:lvl3pPr marL="1087972" algn="l" defTabSz="1087972" rtl="0" eaLnBrk="1" latinLnBrk="0" hangingPunct="1">
        <a:defRPr sz="2100" kern="1200">
          <a:solidFill>
            <a:schemeClr val="tx1"/>
          </a:solidFill>
          <a:latin typeface="+mn-lt"/>
          <a:ea typeface="+mn-ea"/>
          <a:cs typeface="+mn-cs"/>
        </a:defRPr>
      </a:lvl3pPr>
      <a:lvl4pPr marL="1631959" algn="l" defTabSz="1087972" rtl="0" eaLnBrk="1" latinLnBrk="0" hangingPunct="1">
        <a:defRPr sz="2100" kern="1200">
          <a:solidFill>
            <a:schemeClr val="tx1"/>
          </a:solidFill>
          <a:latin typeface="+mn-lt"/>
          <a:ea typeface="+mn-ea"/>
          <a:cs typeface="+mn-cs"/>
        </a:defRPr>
      </a:lvl4pPr>
      <a:lvl5pPr marL="2175947" algn="l" defTabSz="1087972" rtl="0" eaLnBrk="1" latinLnBrk="0" hangingPunct="1">
        <a:defRPr sz="2100" kern="1200">
          <a:solidFill>
            <a:schemeClr val="tx1"/>
          </a:solidFill>
          <a:latin typeface="+mn-lt"/>
          <a:ea typeface="+mn-ea"/>
          <a:cs typeface="+mn-cs"/>
        </a:defRPr>
      </a:lvl5pPr>
      <a:lvl6pPr marL="2719933" algn="l" defTabSz="1087972" rtl="0" eaLnBrk="1" latinLnBrk="0" hangingPunct="1">
        <a:defRPr sz="2100" kern="1200">
          <a:solidFill>
            <a:schemeClr val="tx1"/>
          </a:solidFill>
          <a:latin typeface="+mn-lt"/>
          <a:ea typeface="+mn-ea"/>
          <a:cs typeface="+mn-cs"/>
        </a:defRPr>
      </a:lvl6pPr>
      <a:lvl7pPr marL="3263918" algn="l" defTabSz="1087972" rtl="0" eaLnBrk="1" latinLnBrk="0" hangingPunct="1">
        <a:defRPr sz="2100" kern="1200">
          <a:solidFill>
            <a:schemeClr val="tx1"/>
          </a:solidFill>
          <a:latin typeface="+mn-lt"/>
          <a:ea typeface="+mn-ea"/>
          <a:cs typeface="+mn-cs"/>
        </a:defRPr>
      </a:lvl7pPr>
      <a:lvl8pPr marL="3807905" algn="l" defTabSz="1087972" rtl="0" eaLnBrk="1" latinLnBrk="0" hangingPunct="1">
        <a:defRPr sz="2100" kern="1200">
          <a:solidFill>
            <a:schemeClr val="tx1"/>
          </a:solidFill>
          <a:latin typeface="+mn-lt"/>
          <a:ea typeface="+mn-ea"/>
          <a:cs typeface="+mn-cs"/>
        </a:defRPr>
      </a:lvl8pPr>
      <a:lvl9pPr marL="4351891" algn="l" defTabSz="1087972"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91065" y="636834"/>
            <a:ext cx="10098723" cy="11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14" tIns="54407" rIns="108814" bIns="54407" numCol="1" anchor="ctr" anchorCtr="0" compatLnSpc="1">
            <a:prstTxWarp prst="textNoShape">
              <a:avLst/>
            </a:prstTxWarp>
          </a:bodyPr>
          <a:lstStyle/>
          <a:p>
            <a:pPr lvl="0"/>
            <a:r>
              <a:rPr lang="ru-RU" altLang="ru-RU" smtClean="0"/>
              <a:t>Щелчок правит образец заголовка</a:t>
            </a:r>
          </a:p>
        </p:txBody>
      </p:sp>
      <p:sp>
        <p:nvSpPr>
          <p:cNvPr id="1027" name="Rectangle 3"/>
          <p:cNvSpPr>
            <a:spLocks noGrp="1" noChangeArrowheads="1"/>
          </p:cNvSpPr>
          <p:nvPr>
            <p:ph type="body" idx="1"/>
          </p:nvPr>
        </p:nvSpPr>
        <p:spPr bwMode="auto">
          <a:xfrm>
            <a:off x="891065" y="2069712"/>
            <a:ext cx="10098723" cy="429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14" tIns="54407" rIns="108814" bIns="54407" numCol="1" anchor="t" anchorCtr="0" compatLnSpc="1">
            <a:prstTxWarp prst="textNoShape">
              <a:avLst/>
            </a:prstTxWarp>
          </a:bodyPr>
          <a:lstStyle/>
          <a:p>
            <a:pPr lvl="0"/>
            <a:r>
              <a:rPr lang="ru-RU" altLang="ru-RU" smtClean="0"/>
              <a:t>Щелчок правит 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95620" name="Rectangle 4"/>
          <p:cNvSpPr>
            <a:spLocks noGrp="1" noChangeArrowheads="1"/>
          </p:cNvSpPr>
          <p:nvPr>
            <p:ph type="dt" sz="half" idx="2"/>
          </p:nvPr>
        </p:nvSpPr>
        <p:spPr bwMode="auto">
          <a:xfrm>
            <a:off x="891065" y="6527553"/>
            <a:ext cx="2475177" cy="477626"/>
          </a:xfrm>
          <a:prstGeom prst="rect">
            <a:avLst/>
          </a:prstGeom>
          <a:noFill/>
          <a:ln w="9525">
            <a:noFill/>
            <a:miter lim="800000"/>
            <a:headEnd/>
            <a:tailEnd/>
          </a:ln>
          <a:effectLst/>
        </p:spPr>
        <p:txBody>
          <a:bodyPr vert="horz" wrap="square" lIns="108814" tIns="54407" rIns="108814" bIns="54407" numCol="1" anchor="t" anchorCtr="0" compatLnSpc="1">
            <a:prstTxWarp prst="textNoShape">
              <a:avLst/>
            </a:prstTxWarp>
          </a:bodyPr>
          <a:lstStyle>
            <a:lvl1pPr eaLnBrk="0" hangingPunct="0">
              <a:defRPr sz="1700">
                <a:latin typeface="Times New Roman" pitchFamily="18" charset="0"/>
                <a:cs typeface="+mn-cs"/>
              </a:defRPr>
            </a:lvl1pPr>
          </a:lstStyle>
          <a:p>
            <a:pPr defTabSz="914400" fontAlgn="base">
              <a:spcBef>
                <a:spcPct val="0"/>
              </a:spcBef>
              <a:spcAft>
                <a:spcPct val="0"/>
              </a:spcAft>
              <a:defRPr/>
            </a:pPr>
            <a:fld id="{550797B9-53D6-4890-B077-F11DD6B63AA1}" type="datetime1">
              <a:rPr lang="ru-RU">
                <a:solidFill>
                  <a:srgbClr val="FFFFFF"/>
                </a:solidFill>
              </a:rPr>
              <a:pPr defTabSz="914400" fontAlgn="base">
                <a:spcBef>
                  <a:spcPct val="0"/>
                </a:spcBef>
                <a:spcAft>
                  <a:spcPct val="0"/>
                </a:spcAft>
                <a:defRPr/>
              </a:pPr>
              <a:t>29.05.2020</a:t>
            </a:fld>
            <a:endParaRPr lang="ru-RU">
              <a:solidFill>
                <a:srgbClr val="FFFFFF"/>
              </a:solidFill>
            </a:endParaRPr>
          </a:p>
        </p:txBody>
      </p:sp>
      <p:sp>
        <p:nvSpPr>
          <p:cNvPr id="495621" name="Rectangle 5"/>
          <p:cNvSpPr>
            <a:spLocks noGrp="1" noChangeArrowheads="1"/>
          </p:cNvSpPr>
          <p:nvPr>
            <p:ph type="ftr" sz="quarter" idx="3"/>
          </p:nvPr>
        </p:nvSpPr>
        <p:spPr bwMode="auto">
          <a:xfrm>
            <a:off x="4059292" y="6527553"/>
            <a:ext cx="3762269" cy="477626"/>
          </a:xfrm>
          <a:prstGeom prst="rect">
            <a:avLst/>
          </a:prstGeom>
          <a:noFill/>
          <a:ln w="9525">
            <a:noFill/>
            <a:miter lim="800000"/>
            <a:headEnd/>
            <a:tailEnd/>
          </a:ln>
          <a:effectLst/>
        </p:spPr>
        <p:txBody>
          <a:bodyPr vert="horz" wrap="square" lIns="108814" tIns="54407" rIns="108814" bIns="54407" numCol="1" anchor="t" anchorCtr="0" compatLnSpc="1">
            <a:prstTxWarp prst="textNoShape">
              <a:avLst/>
            </a:prstTxWarp>
          </a:bodyPr>
          <a:lstStyle>
            <a:lvl1pPr algn="ctr" eaLnBrk="0" hangingPunct="0">
              <a:defRPr sz="1700">
                <a:latin typeface="Times New Roman" pitchFamily="18" charset="0"/>
                <a:cs typeface="+mn-cs"/>
              </a:defRPr>
            </a:lvl1pPr>
          </a:lstStyle>
          <a:p>
            <a:pPr defTabSz="914400" fontAlgn="base">
              <a:spcBef>
                <a:spcPct val="0"/>
              </a:spcBef>
              <a:spcAft>
                <a:spcPct val="0"/>
              </a:spcAft>
              <a:defRPr/>
            </a:pPr>
            <a:endParaRPr lang="ru-RU">
              <a:solidFill>
                <a:srgbClr val="FFFFFF"/>
              </a:solidFill>
            </a:endParaRPr>
          </a:p>
        </p:txBody>
      </p:sp>
      <p:sp>
        <p:nvSpPr>
          <p:cNvPr id="495622" name="Rectangle 6"/>
          <p:cNvSpPr>
            <a:spLocks noGrp="1" noChangeArrowheads="1"/>
          </p:cNvSpPr>
          <p:nvPr>
            <p:ph type="sldNum" sz="quarter" idx="4"/>
          </p:nvPr>
        </p:nvSpPr>
        <p:spPr bwMode="auto">
          <a:xfrm>
            <a:off x="8514609" y="6527553"/>
            <a:ext cx="2475177" cy="477626"/>
          </a:xfrm>
          <a:prstGeom prst="rect">
            <a:avLst/>
          </a:prstGeom>
          <a:noFill/>
          <a:ln w="9525">
            <a:noFill/>
            <a:miter lim="800000"/>
            <a:headEnd/>
            <a:tailEnd/>
          </a:ln>
          <a:effectLst/>
        </p:spPr>
        <p:txBody>
          <a:bodyPr vert="horz" wrap="square" lIns="108814" tIns="54407" rIns="108814" bIns="54407" numCol="1" anchor="t" anchorCtr="0" compatLnSpc="1">
            <a:prstTxWarp prst="textNoShape">
              <a:avLst/>
            </a:prstTxWarp>
          </a:bodyPr>
          <a:lstStyle>
            <a:lvl1pPr algn="r" eaLnBrk="0" hangingPunct="0">
              <a:defRPr sz="1700" smtClean="0">
                <a:latin typeface="Times New Roman" panose="02020603050405020304" pitchFamily="18" charset="0"/>
              </a:defRPr>
            </a:lvl1pPr>
          </a:lstStyle>
          <a:p>
            <a:pPr defTabSz="914400" fontAlgn="base">
              <a:spcBef>
                <a:spcPct val="0"/>
              </a:spcBef>
              <a:spcAft>
                <a:spcPct val="0"/>
              </a:spcAft>
              <a:defRPr/>
            </a:pPr>
            <a:fld id="{AF904E1A-1DBB-4E5F-A73B-3476CD5EF5B3}" type="slidenum">
              <a:rPr lang="ru-RU" altLang="ru-RU">
                <a:solidFill>
                  <a:srgbClr val="FFFFFF"/>
                </a:solidFill>
                <a:cs typeface="Arial" panose="020B0604020202020204" pitchFamily="34" charset="0"/>
              </a:rPr>
              <a:pPr defTabSz="914400" fontAlgn="base">
                <a:spcBef>
                  <a:spcPct val="0"/>
                </a:spcBef>
                <a:spcAft>
                  <a:spcPct val="0"/>
                </a:spcAft>
                <a:defRPr/>
              </a:pPr>
              <a:t>‹#›</a:t>
            </a:fld>
            <a:endParaRPr lang="ru-RU" altLang="ru-RU">
              <a:solidFill>
                <a:srgbClr val="FFFFFF"/>
              </a:solidFill>
              <a:cs typeface="Arial" panose="020B0604020202020204" pitchFamily="34" charset="0"/>
            </a:endParaRPr>
          </a:p>
        </p:txBody>
      </p:sp>
    </p:spTree>
    <p:extLst>
      <p:ext uri="{BB962C8B-B14F-4D97-AF65-F5344CB8AC3E}">
        <p14:creationId xmlns:p14="http://schemas.microsoft.com/office/powerpoint/2010/main" val="3776623775"/>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ransition advTm="0"/>
  <p:hf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Times New Roman" pitchFamily="18" charset="0"/>
        </a:defRPr>
      </a:lvl2pPr>
      <a:lvl3pPr algn="ctr" rtl="0" eaLnBrk="0" fontAlgn="base" hangingPunct="0">
        <a:spcBef>
          <a:spcPct val="0"/>
        </a:spcBef>
        <a:spcAft>
          <a:spcPct val="0"/>
        </a:spcAft>
        <a:defRPr sz="5200">
          <a:solidFill>
            <a:schemeClr val="tx2"/>
          </a:solidFill>
          <a:latin typeface="Times New Roman" pitchFamily="18" charset="0"/>
        </a:defRPr>
      </a:lvl3pPr>
      <a:lvl4pPr algn="ctr" rtl="0" eaLnBrk="0" fontAlgn="base" hangingPunct="0">
        <a:spcBef>
          <a:spcPct val="0"/>
        </a:spcBef>
        <a:spcAft>
          <a:spcPct val="0"/>
        </a:spcAft>
        <a:defRPr sz="5200">
          <a:solidFill>
            <a:schemeClr val="tx2"/>
          </a:solidFill>
          <a:latin typeface="Times New Roman" pitchFamily="18" charset="0"/>
        </a:defRPr>
      </a:lvl4pPr>
      <a:lvl5pPr algn="ctr" rtl="0" eaLnBrk="0" fontAlgn="base" hangingPunct="0">
        <a:spcBef>
          <a:spcPct val="0"/>
        </a:spcBef>
        <a:spcAft>
          <a:spcPct val="0"/>
        </a:spcAft>
        <a:defRPr sz="5200">
          <a:solidFill>
            <a:schemeClr val="tx2"/>
          </a:solidFill>
          <a:latin typeface="Times New Roman" pitchFamily="18" charset="0"/>
        </a:defRPr>
      </a:lvl5pPr>
      <a:lvl6pPr marL="544072" algn="ctr" rtl="0" eaLnBrk="0" fontAlgn="base" hangingPunct="0">
        <a:spcBef>
          <a:spcPct val="0"/>
        </a:spcBef>
        <a:spcAft>
          <a:spcPct val="0"/>
        </a:spcAft>
        <a:defRPr sz="5200">
          <a:solidFill>
            <a:schemeClr val="tx2"/>
          </a:solidFill>
          <a:latin typeface="Times New Roman" pitchFamily="18" charset="0"/>
        </a:defRPr>
      </a:lvl6pPr>
      <a:lvl7pPr marL="1088142" algn="ctr" rtl="0" eaLnBrk="0" fontAlgn="base" hangingPunct="0">
        <a:spcBef>
          <a:spcPct val="0"/>
        </a:spcBef>
        <a:spcAft>
          <a:spcPct val="0"/>
        </a:spcAft>
        <a:defRPr sz="5200">
          <a:solidFill>
            <a:schemeClr val="tx2"/>
          </a:solidFill>
          <a:latin typeface="Times New Roman" pitchFamily="18" charset="0"/>
        </a:defRPr>
      </a:lvl7pPr>
      <a:lvl8pPr marL="1632214" algn="ctr" rtl="0" eaLnBrk="0" fontAlgn="base" hangingPunct="0">
        <a:spcBef>
          <a:spcPct val="0"/>
        </a:spcBef>
        <a:spcAft>
          <a:spcPct val="0"/>
        </a:spcAft>
        <a:defRPr sz="5200">
          <a:solidFill>
            <a:schemeClr val="tx2"/>
          </a:solidFill>
          <a:latin typeface="Times New Roman" pitchFamily="18" charset="0"/>
        </a:defRPr>
      </a:lvl8pPr>
      <a:lvl9pPr marL="2176285" algn="ctr" rtl="0" eaLnBrk="0" fontAlgn="base" hangingPunct="0">
        <a:spcBef>
          <a:spcPct val="0"/>
        </a:spcBef>
        <a:spcAft>
          <a:spcPct val="0"/>
        </a:spcAft>
        <a:defRPr sz="5200">
          <a:solidFill>
            <a:schemeClr val="tx2"/>
          </a:solidFill>
          <a:latin typeface="Times New Roman" pitchFamily="18" charset="0"/>
        </a:defRPr>
      </a:lvl9pPr>
    </p:titleStyle>
    <p:bodyStyle>
      <a:lvl1pPr marL="408053" indent="-408053" algn="l" rtl="0" eaLnBrk="0" fontAlgn="base" hangingPunct="0">
        <a:spcBef>
          <a:spcPct val="20000"/>
        </a:spcBef>
        <a:spcAft>
          <a:spcPct val="0"/>
        </a:spcAft>
        <a:buChar char="•"/>
        <a:defRPr sz="3800">
          <a:solidFill>
            <a:schemeClr val="tx1"/>
          </a:solidFill>
          <a:latin typeface="+mn-lt"/>
          <a:ea typeface="+mn-ea"/>
          <a:cs typeface="+mn-cs"/>
        </a:defRPr>
      </a:lvl1pPr>
      <a:lvl2pPr marL="884116" indent="-340045" algn="l" rtl="0" eaLnBrk="0" fontAlgn="base" hangingPunct="0">
        <a:spcBef>
          <a:spcPct val="20000"/>
        </a:spcBef>
        <a:spcAft>
          <a:spcPct val="0"/>
        </a:spcAft>
        <a:buChar char="–"/>
        <a:defRPr sz="3300">
          <a:solidFill>
            <a:schemeClr val="tx1"/>
          </a:solidFill>
          <a:latin typeface="+mn-lt"/>
        </a:defRPr>
      </a:lvl2pPr>
      <a:lvl3pPr marL="1360178" indent="-272035" algn="l" rtl="0" eaLnBrk="0" fontAlgn="base" hangingPunct="0">
        <a:spcBef>
          <a:spcPct val="20000"/>
        </a:spcBef>
        <a:spcAft>
          <a:spcPct val="0"/>
        </a:spcAft>
        <a:buChar char="•"/>
        <a:defRPr sz="2900">
          <a:solidFill>
            <a:schemeClr val="tx1"/>
          </a:solidFill>
          <a:latin typeface="+mn-lt"/>
        </a:defRPr>
      </a:lvl3pPr>
      <a:lvl4pPr marL="1904249" indent="-272035" algn="l" rtl="0" eaLnBrk="0" fontAlgn="base" hangingPunct="0">
        <a:spcBef>
          <a:spcPct val="20000"/>
        </a:spcBef>
        <a:spcAft>
          <a:spcPct val="0"/>
        </a:spcAft>
        <a:buChar char="–"/>
        <a:defRPr sz="2400">
          <a:solidFill>
            <a:schemeClr val="tx1"/>
          </a:solidFill>
          <a:latin typeface="+mn-lt"/>
        </a:defRPr>
      </a:lvl4pPr>
      <a:lvl5pPr marL="2448321" indent="-272035" algn="l" rtl="0" eaLnBrk="0" fontAlgn="base" hangingPunct="0">
        <a:spcBef>
          <a:spcPct val="20000"/>
        </a:spcBef>
        <a:spcAft>
          <a:spcPct val="0"/>
        </a:spcAft>
        <a:buChar char="»"/>
        <a:defRPr sz="2400">
          <a:solidFill>
            <a:schemeClr val="tx1"/>
          </a:solidFill>
          <a:latin typeface="+mn-lt"/>
        </a:defRPr>
      </a:lvl5pPr>
      <a:lvl6pPr marL="2992392" indent="-272035" algn="l" rtl="0" eaLnBrk="0" fontAlgn="base" hangingPunct="0">
        <a:spcBef>
          <a:spcPct val="20000"/>
        </a:spcBef>
        <a:spcAft>
          <a:spcPct val="0"/>
        </a:spcAft>
        <a:buChar char="»"/>
        <a:defRPr sz="2400">
          <a:solidFill>
            <a:schemeClr val="tx1"/>
          </a:solidFill>
          <a:latin typeface="+mn-lt"/>
        </a:defRPr>
      </a:lvl6pPr>
      <a:lvl7pPr marL="3536463" indent="-272035" algn="l" rtl="0" eaLnBrk="0" fontAlgn="base" hangingPunct="0">
        <a:spcBef>
          <a:spcPct val="20000"/>
        </a:spcBef>
        <a:spcAft>
          <a:spcPct val="0"/>
        </a:spcAft>
        <a:buChar char="»"/>
        <a:defRPr sz="2400">
          <a:solidFill>
            <a:schemeClr val="tx1"/>
          </a:solidFill>
          <a:latin typeface="+mn-lt"/>
        </a:defRPr>
      </a:lvl7pPr>
      <a:lvl8pPr marL="4080535" indent="-272035" algn="l" rtl="0" eaLnBrk="0" fontAlgn="base" hangingPunct="0">
        <a:spcBef>
          <a:spcPct val="20000"/>
        </a:spcBef>
        <a:spcAft>
          <a:spcPct val="0"/>
        </a:spcAft>
        <a:buChar char="»"/>
        <a:defRPr sz="2400">
          <a:solidFill>
            <a:schemeClr val="tx1"/>
          </a:solidFill>
          <a:latin typeface="+mn-lt"/>
        </a:defRPr>
      </a:lvl8pPr>
      <a:lvl9pPr marL="4624606" indent="-272035" algn="l" rtl="0" eaLnBrk="0" fontAlgn="base" hangingPunct="0">
        <a:spcBef>
          <a:spcPct val="20000"/>
        </a:spcBef>
        <a:spcAft>
          <a:spcPct val="0"/>
        </a:spcAft>
        <a:buChar char="»"/>
        <a:defRPr sz="2400">
          <a:solidFill>
            <a:schemeClr val="tx1"/>
          </a:solidFill>
          <a:latin typeface="+mn-lt"/>
        </a:defRPr>
      </a:lvl9pPr>
    </p:bodyStyle>
    <p:otherStyle>
      <a:defPPr>
        <a:defRPr lang="ru-RU"/>
      </a:defPPr>
      <a:lvl1pPr marL="0" algn="l" defTabSz="1088142" rtl="0" eaLnBrk="1" latinLnBrk="0" hangingPunct="1">
        <a:defRPr sz="2100" kern="1200">
          <a:solidFill>
            <a:schemeClr val="tx1"/>
          </a:solidFill>
          <a:latin typeface="+mn-lt"/>
          <a:ea typeface="+mn-ea"/>
          <a:cs typeface="+mn-cs"/>
        </a:defRPr>
      </a:lvl1pPr>
      <a:lvl2pPr marL="544072" algn="l" defTabSz="1088142" rtl="0" eaLnBrk="1" latinLnBrk="0" hangingPunct="1">
        <a:defRPr sz="2100" kern="1200">
          <a:solidFill>
            <a:schemeClr val="tx1"/>
          </a:solidFill>
          <a:latin typeface="+mn-lt"/>
          <a:ea typeface="+mn-ea"/>
          <a:cs typeface="+mn-cs"/>
        </a:defRPr>
      </a:lvl2pPr>
      <a:lvl3pPr marL="1088142" algn="l" defTabSz="1088142" rtl="0" eaLnBrk="1" latinLnBrk="0" hangingPunct="1">
        <a:defRPr sz="2100" kern="1200">
          <a:solidFill>
            <a:schemeClr val="tx1"/>
          </a:solidFill>
          <a:latin typeface="+mn-lt"/>
          <a:ea typeface="+mn-ea"/>
          <a:cs typeface="+mn-cs"/>
        </a:defRPr>
      </a:lvl3pPr>
      <a:lvl4pPr marL="1632214" algn="l" defTabSz="1088142" rtl="0" eaLnBrk="1" latinLnBrk="0" hangingPunct="1">
        <a:defRPr sz="2100" kern="1200">
          <a:solidFill>
            <a:schemeClr val="tx1"/>
          </a:solidFill>
          <a:latin typeface="+mn-lt"/>
          <a:ea typeface="+mn-ea"/>
          <a:cs typeface="+mn-cs"/>
        </a:defRPr>
      </a:lvl4pPr>
      <a:lvl5pPr marL="2176285" algn="l" defTabSz="1088142" rtl="0" eaLnBrk="1" latinLnBrk="0" hangingPunct="1">
        <a:defRPr sz="2100" kern="1200">
          <a:solidFill>
            <a:schemeClr val="tx1"/>
          </a:solidFill>
          <a:latin typeface="+mn-lt"/>
          <a:ea typeface="+mn-ea"/>
          <a:cs typeface="+mn-cs"/>
        </a:defRPr>
      </a:lvl5pPr>
      <a:lvl6pPr marL="2720357" algn="l" defTabSz="1088142" rtl="0" eaLnBrk="1" latinLnBrk="0" hangingPunct="1">
        <a:defRPr sz="2100" kern="1200">
          <a:solidFill>
            <a:schemeClr val="tx1"/>
          </a:solidFill>
          <a:latin typeface="+mn-lt"/>
          <a:ea typeface="+mn-ea"/>
          <a:cs typeface="+mn-cs"/>
        </a:defRPr>
      </a:lvl6pPr>
      <a:lvl7pPr marL="3264428" algn="l" defTabSz="1088142" rtl="0" eaLnBrk="1" latinLnBrk="0" hangingPunct="1">
        <a:defRPr sz="2100" kern="1200">
          <a:solidFill>
            <a:schemeClr val="tx1"/>
          </a:solidFill>
          <a:latin typeface="+mn-lt"/>
          <a:ea typeface="+mn-ea"/>
          <a:cs typeface="+mn-cs"/>
        </a:defRPr>
      </a:lvl7pPr>
      <a:lvl8pPr marL="3808499" algn="l" defTabSz="1088142" rtl="0" eaLnBrk="1" latinLnBrk="0" hangingPunct="1">
        <a:defRPr sz="2100" kern="1200">
          <a:solidFill>
            <a:schemeClr val="tx1"/>
          </a:solidFill>
          <a:latin typeface="+mn-lt"/>
          <a:ea typeface="+mn-ea"/>
          <a:cs typeface="+mn-cs"/>
        </a:defRPr>
      </a:lvl8pPr>
      <a:lvl9pPr marL="4352571" algn="l" defTabSz="1088142"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1"/>
            <a:ext cx="10692765" cy="1194065"/>
          </a:xfrm>
          <a:prstGeom prst="rect">
            <a:avLst/>
          </a:prstGeom>
        </p:spPr>
        <p:txBody>
          <a:bodyPr vert="horz" lIns="104245" tIns="52122" rIns="104245" bIns="52122" rtlCol="0" anchor="ctr">
            <a:normAutofit/>
          </a:bodyPr>
          <a:lstStyle/>
          <a:p>
            <a:r>
              <a:rPr lang="ru-RU"/>
              <a:t>Образец заголовка</a:t>
            </a:r>
          </a:p>
        </p:txBody>
      </p:sp>
      <p:sp>
        <p:nvSpPr>
          <p:cNvPr id="3" name="Текст 2"/>
          <p:cNvSpPr>
            <a:spLocks noGrp="1"/>
          </p:cNvSpPr>
          <p:nvPr>
            <p:ph type="body" idx="1"/>
          </p:nvPr>
        </p:nvSpPr>
        <p:spPr>
          <a:xfrm>
            <a:off x="594045" y="1671693"/>
            <a:ext cx="10692765" cy="4728165"/>
          </a:xfrm>
          <a:prstGeom prst="rect">
            <a:avLst/>
          </a:prstGeom>
        </p:spPr>
        <p:txBody>
          <a:bodyPr vert="horz" lIns="104245" tIns="52122" rIns="104245" bIns="52122"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594043" y="6640325"/>
            <a:ext cx="2772198" cy="381438"/>
          </a:xfrm>
          <a:prstGeom prst="rect">
            <a:avLst/>
          </a:prstGeom>
        </p:spPr>
        <p:txBody>
          <a:bodyPr vert="horz" lIns="104245" tIns="52122" rIns="104245" bIns="52122" rtlCol="0" anchor="ctr"/>
          <a:lstStyle>
            <a:lvl1pPr algn="l">
              <a:defRPr sz="1500">
                <a:solidFill>
                  <a:schemeClr val="tx1">
                    <a:tint val="75000"/>
                  </a:schemeClr>
                </a:solidFill>
              </a:defRPr>
            </a:lvl1pPr>
          </a:lstStyle>
          <a:p>
            <a:pPr defTabSz="1042447"/>
            <a:fld id="{460BE020-E3D2-4B40-A05B-7CD782450F67}" type="datetimeFigureOut">
              <a:rPr lang="ru-RU" smtClean="0">
                <a:solidFill>
                  <a:prstClr val="black">
                    <a:tint val="75000"/>
                  </a:prstClr>
                </a:solidFill>
              </a:rPr>
              <a:pPr defTabSz="1042447"/>
              <a:t>29.05.2020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59293" y="6640325"/>
            <a:ext cx="3762269" cy="381438"/>
          </a:xfrm>
          <a:prstGeom prst="rect">
            <a:avLst/>
          </a:prstGeom>
        </p:spPr>
        <p:txBody>
          <a:bodyPr vert="horz" lIns="104245" tIns="52122" rIns="104245" bIns="52122" rtlCol="0" anchor="ctr"/>
          <a:lstStyle>
            <a:lvl1pPr algn="ctr">
              <a:defRPr sz="1500">
                <a:solidFill>
                  <a:schemeClr val="tx1">
                    <a:tint val="75000"/>
                  </a:schemeClr>
                </a:solidFill>
              </a:defRPr>
            </a:lvl1pPr>
          </a:lstStyle>
          <a:p>
            <a:pPr defTabSz="1042447"/>
            <a:endParaRPr lang="ru-RU">
              <a:solidFill>
                <a:prstClr val="black">
                  <a:tint val="75000"/>
                </a:prstClr>
              </a:solidFill>
            </a:endParaRPr>
          </a:p>
        </p:txBody>
      </p:sp>
      <p:sp>
        <p:nvSpPr>
          <p:cNvPr id="6" name="Номер слайда 5"/>
          <p:cNvSpPr>
            <a:spLocks noGrp="1"/>
          </p:cNvSpPr>
          <p:nvPr>
            <p:ph type="sldNum" sz="quarter" idx="4"/>
          </p:nvPr>
        </p:nvSpPr>
        <p:spPr>
          <a:xfrm>
            <a:off x="8514611" y="6640325"/>
            <a:ext cx="2772198" cy="381438"/>
          </a:xfrm>
          <a:prstGeom prst="rect">
            <a:avLst/>
          </a:prstGeom>
        </p:spPr>
        <p:txBody>
          <a:bodyPr vert="horz" lIns="104245" tIns="52122" rIns="104245" bIns="52122" rtlCol="0" anchor="ctr"/>
          <a:lstStyle>
            <a:lvl1pPr algn="r">
              <a:defRPr sz="1500">
                <a:solidFill>
                  <a:schemeClr val="tx1">
                    <a:tint val="75000"/>
                  </a:schemeClr>
                </a:solidFill>
              </a:defRPr>
            </a:lvl1pPr>
          </a:lstStyle>
          <a:p>
            <a:pPr defTabSz="1042447"/>
            <a:fld id="{D2BAD091-9B88-4E15-8364-95918717355E}" type="slidenum">
              <a:rPr lang="ru-RU" smtClean="0">
                <a:solidFill>
                  <a:prstClr val="black">
                    <a:tint val="75000"/>
                  </a:prstClr>
                </a:solidFill>
              </a:rPr>
              <a:pPr defTabSz="1042447"/>
              <a:t>‹#›</a:t>
            </a:fld>
            <a:endParaRPr lang="ru-RU">
              <a:solidFill>
                <a:prstClr val="black">
                  <a:tint val="75000"/>
                </a:prstClr>
              </a:solidFill>
            </a:endParaRPr>
          </a:p>
        </p:txBody>
      </p:sp>
    </p:spTree>
    <p:extLst>
      <p:ext uri="{BB962C8B-B14F-4D97-AF65-F5344CB8AC3E}">
        <p14:creationId xmlns:p14="http://schemas.microsoft.com/office/powerpoint/2010/main" val="104537950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1042447" rtl="0" eaLnBrk="1" latinLnBrk="0" hangingPunct="1">
        <a:spcBef>
          <a:spcPct val="0"/>
        </a:spcBef>
        <a:buNone/>
        <a:defRPr sz="5100" kern="1200">
          <a:solidFill>
            <a:schemeClr val="tx1"/>
          </a:solidFill>
          <a:latin typeface="+mj-lt"/>
          <a:ea typeface="+mj-ea"/>
          <a:cs typeface="+mj-cs"/>
        </a:defRPr>
      </a:lvl1pPr>
    </p:titleStyle>
    <p:bodyStyle>
      <a:lvl1pPr marL="390918" indent="-390918" algn="l" defTabSz="1042447"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6988" indent="-325765" algn="l" defTabSz="1042447"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059" indent="-260612" algn="l" defTabSz="1042447"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281"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505"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6728"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7954"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177"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0400"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ru-RU"/>
      </a:defPPr>
      <a:lvl1pPr marL="0" algn="l" defTabSz="1042447" rtl="0" eaLnBrk="1" latinLnBrk="0" hangingPunct="1">
        <a:defRPr sz="2100" kern="1200">
          <a:solidFill>
            <a:schemeClr val="tx1"/>
          </a:solidFill>
          <a:latin typeface="+mn-lt"/>
          <a:ea typeface="+mn-ea"/>
          <a:cs typeface="+mn-cs"/>
        </a:defRPr>
      </a:lvl1pPr>
      <a:lvl2pPr marL="521223" algn="l" defTabSz="1042447" rtl="0" eaLnBrk="1" latinLnBrk="0" hangingPunct="1">
        <a:defRPr sz="2100" kern="1200">
          <a:solidFill>
            <a:schemeClr val="tx1"/>
          </a:solidFill>
          <a:latin typeface="+mn-lt"/>
          <a:ea typeface="+mn-ea"/>
          <a:cs typeface="+mn-cs"/>
        </a:defRPr>
      </a:lvl2pPr>
      <a:lvl3pPr marL="1042447" algn="l" defTabSz="1042447" rtl="0" eaLnBrk="1" latinLnBrk="0" hangingPunct="1">
        <a:defRPr sz="2100" kern="1200">
          <a:solidFill>
            <a:schemeClr val="tx1"/>
          </a:solidFill>
          <a:latin typeface="+mn-lt"/>
          <a:ea typeface="+mn-ea"/>
          <a:cs typeface="+mn-cs"/>
        </a:defRPr>
      </a:lvl3pPr>
      <a:lvl4pPr marL="1563670" algn="l" defTabSz="1042447" rtl="0" eaLnBrk="1" latinLnBrk="0" hangingPunct="1">
        <a:defRPr sz="2100" kern="1200">
          <a:solidFill>
            <a:schemeClr val="tx1"/>
          </a:solidFill>
          <a:latin typeface="+mn-lt"/>
          <a:ea typeface="+mn-ea"/>
          <a:cs typeface="+mn-cs"/>
        </a:defRPr>
      </a:lvl4pPr>
      <a:lvl5pPr marL="2084893" algn="l" defTabSz="1042447" rtl="0" eaLnBrk="1" latinLnBrk="0" hangingPunct="1">
        <a:defRPr sz="2100" kern="1200">
          <a:solidFill>
            <a:schemeClr val="tx1"/>
          </a:solidFill>
          <a:latin typeface="+mn-lt"/>
          <a:ea typeface="+mn-ea"/>
          <a:cs typeface="+mn-cs"/>
        </a:defRPr>
      </a:lvl5pPr>
      <a:lvl6pPr marL="2606118" algn="l" defTabSz="1042447" rtl="0" eaLnBrk="1" latinLnBrk="0" hangingPunct="1">
        <a:defRPr sz="2100" kern="1200">
          <a:solidFill>
            <a:schemeClr val="tx1"/>
          </a:solidFill>
          <a:latin typeface="+mn-lt"/>
          <a:ea typeface="+mn-ea"/>
          <a:cs typeface="+mn-cs"/>
        </a:defRPr>
      </a:lvl6pPr>
      <a:lvl7pPr marL="3127341" algn="l" defTabSz="1042447" rtl="0" eaLnBrk="1" latinLnBrk="0" hangingPunct="1">
        <a:defRPr sz="2100" kern="1200">
          <a:solidFill>
            <a:schemeClr val="tx1"/>
          </a:solidFill>
          <a:latin typeface="+mn-lt"/>
          <a:ea typeface="+mn-ea"/>
          <a:cs typeface="+mn-cs"/>
        </a:defRPr>
      </a:lvl7pPr>
      <a:lvl8pPr marL="3648564" algn="l" defTabSz="1042447" rtl="0" eaLnBrk="1" latinLnBrk="0" hangingPunct="1">
        <a:defRPr sz="2100" kern="1200">
          <a:solidFill>
            <a:schemeClr val="tx1"/>
          </a:solidFill>
          <a:latin typeface="+mn-lt"/>
          <a:ea typeface="+mn-ea"/>
          <a:cs typeface="+mn-cs"/>
        </a:defRPr>
      </a:lvl8pPr>
      <a:lvl9pPr marL="4169788" algn="l" defTabSz="1042447"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1"/>
            <a:ext cx="10692765" cy="1194065"/>
          </a:xfrm>
          <a:prstGeom prst="rect">
            <a:avLst/>
          </a:prstGeom>
        </p:spPr>
        <p:txBody>
          <a:bodyPr vert="horz" lIns="104245" tIns="52122" rIns="104245" bIns="52122" rtlCol="0" anchor="ctr">
            <a:normAutofit/>
          </a:bodyPr>
          <a:lstStyle/>
          <a:p>
            <a:r>
              <a:rPr lang="ru-RU"/>
              <a:t>Образец заголовка</a:t>
            </a:r>
          </a:p>
        </p:txBody>
      </p:sp>
      <p:sp>
        <p:nvSpPr>
          <p:cNvPr id="3" name="Текст 2"/>
          <p:cNvSpPr>
            <a:spLocks noGrp="1"/>
          </p:cNvSpPr>
          <p:nvPr>
            <p:ph type="body" idx="1"/>
          </p:nvPr>
        </p:nvSpPr>
        <p:spPr>
          <a:xfrm>
            <a:off x="594045" y="1671693"/>
            <a:ext cx="10692765" cy="4728165"/>
          </a:xfrm>
          <a:prstGeom prst="rect">
            <a:avLst/>
          </a:prstGeom>
        </p:spPr>
        <p:txBody>
          <a:bodyPr vert="horz" lIns="104245" tIns="52122" rIns="104245" bIns="52122"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594043" y="6640325"/>
            <a:ext cx="2772198" cy="381438"/>
          </a:xfrm>
          <a:prstGeom prst="rect">
            <a:avLst/>
          </a:prstGeom>
        </p:spPr>
        <p:txBody>
          <a:bodyPr vert="horz" lIns="104245" tIns="52122" rIns="104245" bIns="52122" rtlCol="0" anchor="ctr"/>
          <a:lstStyle>
            <a:lvl1pPr algn="l">
              <a:defRPr sz="1500">
                <a:solidFill>
                  <a:schemeClr val="tx1">
                    <a:tint val="75000"/>
                  </a:schemeClr>
                </a:solidFill>
              </a:defRPr>
            </a:lvl1pPr>
          </a:lstStyle>
          <a:p>
            <a:pPr defTabSz="1042447"/>
            <a:fld id="{460BE020-E3D2-4B40-A05B-7CD782450F67}" type="datetimeFigureOut">
              <a:rPr lang="ru-RU" smtClean="0">
                <a:solidFill>
                  <a:prstClr val="black">
                    <a:tint val="75000"/>
                  </a:prstClr>
                </a:solidFill>
              </a:rPr>
              <a:pPr defTabSz="1042447"/>
              <a:t>29.05.2020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59293" y="6640325"/>
            <a:ext cx="3762269" cy="381438"/>
          </a:xfrm>
          <a:prstGeom prst="rect">
            <a:avLst/>
          </a:prstGeom>
        </p:spPr>
        <p:txBody>
          <a:bodyPr vert="horz" lIns="104245" tIns="52122" rIns="104245" bIns="52122" rtlCol="0" anchor="ctr"/>
          <a:lstStyle>
            <a:lvl1pPr algn="ctr">
              <a:defRPr sz="1500">
                <a:solidFill>
                  <a:schemeClr val="tx1">
                    <a:tint val="75000"/>
                  </a:schemeClr>
                </a:solidFill>
              </a:defRPr>
            </a:lvl1pPr>
          </a:lstStyle>
          <a:p>
            <a:pPr defTabSz="1042447"/>
            <a:endParaRPr lang="ru-RU">
              <a:solidFill>
                <a:prstClr val="black">
                  <a:tint val="75000"/>
                </a:prstClr>
              </a:solidFill>
            </a:endParaRPr>
          </a:p>
        </p:txBody>
      </p:sp>
      <p:sp>
        <p:nvSpPr>
          <p:cNvPr id="6" name="Номер слайда 5"/>
          <p:cNvSpPr>
            <a:spLocks noGrp="1"/>
          </p:cNvSpPr>
          <p:nvPr>
            <p:ph type="sldNum" sz="quarter" idx="4"/>
          </p:nvPr>
        </p:nvSpPr>
        <p:spPr>
          <a:xfrm>
            <a:off x="8514611" y="6640325"/>
            <a:ext cx="2772198" cy="381438"/>
          </a:xfrm>
          <a:prstGeom prst="rect">
            <a:avLst/>
          </a:prstGeom>
        </p:spPr>
        <p:txBody>
          <a:bodyPr vert="horz" lIns="104245" tIns="52122" rIns="104245" bIns="52122" rtlCol="0" anchor="ctr"/>
          <a:lstStyle>
            <a:lvl1pPr algn="r">
              <a:defRPr sz="1500">
                <a:solidFill>
                  <a:schemeClr val="tx1">
                    <a:tint val="75000"/>
                  </a:schemeClr>
                </a:solidFill>
              </a:defRPr>
            </a:lvl1pPr>
          </a:lstStyle>
          <a:p>
            <a:pPr defTabSz="1042447"/>
            <a:fld id="{D2BAD091-9B88-4E15-8364-95918717355E}" type="slidenum">
              <a:rPr lang="ru-RU" smtClean="0">
                <a:solidFill>
                  <a:prstClr val="black">
                    <a:tint val="75000"/>
                  </a:prstClr>
                </a:solidFill>
              </a:rPr>
              <a:pPr defTabSz="1042447"/>
              <a:t>‹#›</a:t>
            </a:fld>
            <a:endParaRPr lang="ru-RU">
              <a:solidFill>
                <a:prstClr val="black">
                  <a:tint val="75000"/>
                </a:prstClr>
              </a:solidFill>
            </a:endParaRPr>
          </a:p>
        </p:txBody>
      </p:sp>
    </p:spTree>
    <p:extLst>
      <p:ext uri="{BB962C8B-B14F-4D97-AF65-F5344CB8AC3E}">
        <p14:creationId xmlns:p14="http://schemas.microsoft.com/office/powerpoint/2010/main" val="172720471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042447" rtl="0" eaLnBrk="1" latinLnBrk="0" hangingPunct="1">
        <a:spcBef>
          <a:spcPct val="0"/>
        </a:spcBef>
        <a:buNone/>
        <a:defRPr sz="5100" kern="1200">
          <a:solidFill>
            <a:schemeClr val="tx1"/>
          </a:solidFill>
          <a:latin typeface="+mj-lt"/>
          <a:ea typeface="+mj-ea"/>
          <a:cs typeface="+mj-cs"/>
        </a:defRPr>
      </a:lvl1pPr>
    </p:titleStyle>
    <p:bodyStyle>
      <a:lvl1pPr marL="390918" indent="-390918" algn="l" defTabSz="1042447"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6988" indent="-325765" algn="l" defTabSz="1042447"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059" indent="-260612" algn="l" defTabSz="1042447"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281"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505"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6728"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7954"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177"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0400" indent="-260612" algn="l" defTabSz="1042447"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ru-RU"/>
      </a:defPPr>
      <a:lvl1pPr marL="0" algn="l" defTabSz="1042447" rtl="0" eaLnBrk="1" latinLnBrk="0" hangingPunct="1">
        <a:defRPr sz="2100" kern="1200">
          <a:solidFill>
            <a:schemeClr val="tx1"/>
          </a:solidFill>
          <a:latin typeface="+mn-lt"/>
          <a:ea typeface="+mn-ea"/>
          <a:cs typeface="+mn-cs"/>
        </a:defRPr>
      </a:lvl1pPr>
      <a:lvl2pPr marL="521223" algn="l" defTabSz="1042447" rtl="0" eaLnBrk="1" latinLnBrk="0" hangingPunct="1">
        <a:defRPr sz="2100" kern="1200">
          <a:solidFill>
            <a:schemeClr val="tx1"/>
          </a:solidFill>
          <a:latin typeface="+mn-lt"/>
          <a:ea typeface="+mn-ea"/>
          <a:cs typeface="+mn-cs"/>
        </a:defRPr>
      </a:lvl2pPr>
      <a:lvl3pPr marL="1042447" algn="l" defTabSz="1042447" rtl="0" eaLnBrk="1" latinLnBrk="0" hangingPunct="1">
        <a:defRPr sz="2100" kern="1200">
          <a:solidFill>
            <a:schemeClr val="tx1"/>
          </a:solidFill>
          <a:latin typeface="+mn-lt"/>
          <a:ea typeface="+mn-ea"/>
          <a:cs typeface="+mn-cs"/>
        </a:defRPr>
      </a:lvl3pPr>
      <a:lvl4pPr marL="1563670" algn="l" defTabSz="1042447" rtl="0" eaLnBrk="1" latinLnBrk="0" hangingPunct="1">
        <a:defRPr sz="2100" kern="1200">
          <a:solidFill>
            <a:schemeClr val="tx1"/>
          </a:solidFill>
          <a:latin typeface="+mn-lt"/>
          <a:ea typeface="+mn-ea"/>
          <a:cs typeface="+mn-cs"/>
        </a:defRPr>
      </a:lvl4pPr>
      <a:lvl5pPr marL="2084893" algn="l" defTabSz="1042447" rtl="0" eaLnBrk="1" latinLnBrk="0" hangingPunct="1">
        <a:defRPr sz="2100" kern="1200">
          <a:solidFill>
            <a:schemeClr val="tx1"/>
          </a:solidFill>
          <a:latin typeface="+mn-lt"/>
          <a:ea typeface="+mn-ea"/>
          <a:cs typeface="+mn-cs"/>
        </a:defRPr>
      </a:lvl5pPr>
      <a:lvl6pPr marL="2606118" algn="l" defTabSz="1042447" rtl="0" eaLnBrk="1" latinLnBrk="0" hangingPunct="1">
        <a:defRPr sz="2100" kern="1200">
          <a:solidFill>
            <a:schemeClr val="tx1"/>
          </a:solidFill>
          <a:latin typeface="+mn-lt"/>
          <a:ea typeface="+mn-ea"/>
          <a:cs typeface="+mn-cs"/>
        </a:defRPr>
      </a:lvl6pPr>
      <a:lvl7pPr marL="3127341" algn="l" defTabSz="1042447" rtl="0" eaLnBrk="1" latinLnBrk="0" hangingPunct="1">
        <a:defRPr sz="2100" kern="1200">
          <a:solidFill>
            <a:schemeClr val="tx1"/>
          </a:solidFill>
          <a:latin typeface="+mn-lt"/>
          <a:ea typeface="+mn-ea"/>
          <a:cs typeface="+mn-cs"/>
        </a:defRPr>
      </a:lvl7pPr>
      <a:lvl8pPr marL="3648564" algn="l" defTabSz="1042447" rtl="0" eaLnBrk="1" latinLnBrk="0" hangingPunct="1">
        <a:defRPr sz="2100" kern="1200">
          <a:solidFill>
            <a:schemeClr val="tx1"/>
          </a:solidFill>
          <a:latin typeface="+mn-lt"/>
          <a:ea typeface="+mn-ea"/>
          <a:cs typeface="+mn-cs"/>
        </a:defRPr>
      </a:lvl8pPr>
      <a:lvl9pPr marL="4169788" algn="l" defTabSz="104244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49.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51.xml"/><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7.xml"/><Relationship Id="rId1" Type="http://schemas.openxmlformats.org/officeDocument/2006/relationships/vmlDrawing" Target="../drawings/vmlDrawing2.vml"/><Relationship Id="rId5" Type="http://schemas.openxmlformats.org/officeDocument/2006/relationships/image" Target="../media/image76.emf"/><Relationship Id="rId4" Type="http://schemas.openxmlformats.org/officeDocument/2006/relationships/package" Target="../embeddings/Microsoft_PowerPoint_Slide2.sldx"/></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7.xml"/><Relationship Id="rId1" Type="http://schemas.openxmlformats.org/officeDocument/2006/relationships/vmlDrawing" Target="../drawings/vmlDrawing3.vml"/><Relationship Id="rId5" Type="http://schemas.openxmlformats.org/officeDocument/2006/relationships/image" Target="../media/image76.emf"/><Relationship Id="rId4" Type="http://schemas.openxmlformats.org/officeDocument/2006/relationships/package" Target="../embeddings/Microsoft_PowerPoint_Slide3.sldx"/></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7.xml"/><Relationship Id="rId1" Type="http://schemas.openxmlformats.org/officeDocument/2006/relationships/vmlDrawing" Target="../drawings/vmlDrawing4.vml"/><Relationship Id="rId5" Type="http://schemas.openxmlformats.org/officeDocument/2006/relationships/image" Target="../media/image76.emf"/><Relationship Id="rId4" Type="http://schemas.openxmlformats.org/officeDocument/2006/relationships/package" Target="../embeddings/Microsoft_PowerPoint_Slide4.sldx"/></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47.xml"/><Relationship Id="rId6" Type="http://schemas.openxmlformats.org/officeDocument/2006/relationships/image" Target="../media/image5.jpeg"/><Relationship Id="rId5" Type="http://schemas.openxmlformats.org/officeDocument/2006/relationships/image" Target="../media/image79.wmf"/><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9.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35.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hyperlink" Target="https://myskills.ru/account/login" TargetMode="External"/><Relationship Id="rId7"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8" Type="http://schemas.openxmlformats.org/officeDocument/2006/relationships/hyperlink" Target="http://www.oecd.org/edu/pisa" TargetMode="External"/><Relationship Id="rId3" Type="http://schemas.openxmlformats.org/officeDocument/2006/relationships/hyperlink" Target="http://timss2015.org/" TargetMode="External"/><Relationship Id="rId7" Type="http://schemas.openxmlformats.org/officeDocument/2006/relationships/hyperlink" Target="mailto:pirls@bc.edu" TargetMode="External"/><Relationship Id="rId12"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mailto:timss@bc.edu" TargetMode="External"/><Relationship Id="rId11" Type="http://schemas.openxmlformats.org/officeDocument/2006/relationships/image" Target="../media/image113.png"/><Relationship Id="rId5" Type="http://schemas.openxmlformats.org/officeDocument/2006/relationships/hyperlink" Target="mailto:%20timsspirls@bc.edu" TargetMode="External"/><Relationship Id="rId10" Type="http://schemas.openxmlformats.org/officeDocument/2006/relationships/hyperlink" Target="mailto:centeroko@mail.ru" TargetMode="External"/><Relationship Id="rId4" Type="http://schemas.openxmlformats.org/officeDocument/2006/relationships/hyperlink" Target="http://pirls2016.org/" TargetMode="External"/><Relationship Id="rId9" Type="http://schemas.openxmlformats.org/officeDocument/2006/relationships/hyperlink" Target="http://centeroko.ru/"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mailto:centeroko@mail.r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849" y="2646090"/>
            <a:ext cx="10692765" cy="775005"/>
          </a:xfrm>
        </p:spPr>
        <p:txBody>
          <a:bodyPr>
            <a:normAutofit fontScale="90000"/>
          </a:bodyPr>
          <a:lstStyle/>
          <a:p>
            <a:r>
              <a:rPr lang="ru-RU" dirty="0">
                <a:solidFill>
                  <a:srgbClr val="C00000"/>
                </a:solidFill>
              </a:rPr>
              <a:t>«Актуальные вопросы </a:t>
            </a:r>
            <a:r>
              <a:rPr lang="ru-RU" dirty="0" smtClean="0">
                <a:solidFill>
                  <a:srgbClr val="C00000"/>
                </a:solidFill>
              </a:rPr>
              <a:t>реализации</a:t>
            </a:r>
            <a:br>
              <a:rPr lang="ru-RU" dirty="0" smtClean="0">
                <a:solidFill>
                  <a:srgbClr val="C00000"/>
                </a:solidFill>
              </a:rPr>
            </a:br>
            <a:r>
              <a:rPr lang="ru-RU" dirty="0" smtClean="0">
                <a:solidFill>
                  <a:srgbClr val="C00000"/>
                </a:solidFill>
              </a:rPr>
              <a:t> </a:t>
            </a:r>
            <a:r>
              <a:rPr lang="ru-RU" dirty="0">
                <a:solidFill>
                  <a:srgbClr val="C00000"/>
                </a:solidFill>
              </a:rPr>
              <a:t>в Республике Крым инновационного проекта Министерства просвещения РФ «Мониторинг формирования и оценки функциональной грамотности</a:t>
            </a:r>
            <a:r>
              <a:rPr lang="ru-RU" dirty="0" smtClean="0">
                <a:solidFill>
                  <a:srgbClr val="C00000"/>
                </a:solidFill>
              </a:rPr>
              <a:t>»</a:t>
            </a:r>
            <a:br>
              <a:rPr lang="ru-RU" dirty="0" smtClean="0">
                <a:solidFill>
                  <a:srgbClr val="C00000"/>
                </a:solidFill>
              </a:rPr>
            </a:br>
            <a:endParaRPr lang="ru-RU" dirty="0">
              <a:solidFill>
                <a:srgbClr val="C00000"/>
              </a:solidFill>
            </a:endParaRPr>
          </a:p>
        </p:txBody>
      </p:sp>
      <p:sp>
        <p:nvSpPr>
          <p:cNvPr id="5" name="TextBox 4"/>
          <p:cNvSpPr txBox="1"/>
          <p:nvPr/>
        </p:nvSpPr>
        <p:spPr>
          <a:xfrm>
            <a:off x="4284241" y="6606530"/>
            <a:ext cx="2736304" cy="432048"/>
          </a:xfrm>
          <a:prstGeom prst="rect">
            <a:avLst/>
          </a:prstGeom>
          <a:noFill/>
        </p:spPr>
        <p:txBody>
          <a:bodyPr wrap="square" rtlCol="0">
            <a:spAutoFit/>
          </a:bodyPr>
          <a:lstStyle/>
          <a:p>
            <a:r>
              <a:rPr lang="ru-RU" b="1" dirty="0" err="1" smtClean="0"/>
              <a:t>Вебинар</a:t>
            </a:r>
            <a:r>
              <a:rPr lang="ru-RU" b="1" dirty="0" smtClean="0"/>
              <a:t> 29.05.2020 г.</a:t>
            </a:r>
            <a:endParaRPr lang="ru-RU"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2"/>
          <p:cNvSpPr>
            <a:spLocks noGrp="1"/>
          </p:cNvSpPr>
          <p:nvPr>
            <p:ph type="sldNum" idx="4294967295"/>
          </p:nvPr>
        </p:nvSpPr>
        <p:spPr>
          <a:xfrm>
            <a:off x="10992689" y="5860401"/>
            <a:ext cx="701043" cy="279445"/>
          </a:xfrm>
          <a:prstGeom prst="rect">
            <a:avLst/>
          </a:prstGeom>
        </p:spPr>
        <p:txBody>
          <a:bodyPr/>
          <a:lstStyle/>
          <a:p>
            <a:fld id="{00000000-1234-1234-1234-123412341234}" type="slidenum">
              <a:rPr lang="en" sz="1400">
                <a:solidFill>
                  <a:schemeClr val="tx1">
                    <a:lumMod val="65000"/>
                    <a:lumOff val="35000"/>
                  </a:schemeClr>
                </a:solidFill>
                <a:latin typeface="Calibri" pitchFamily="34" charset="0"/>
              </a:rPr>
              <a:pPr/>
              <a:t>10</a:t>
            </a:fld>
            <a:endParaRPr lang="en" sz="1400" dirty="0">
              <a:solidFill>
                <a:schemeClr val="tx1">
                  <a:lumMod val="65000"/>
                  <a:lumOff val="35000"/>
                </a:schemeClr>
              </a:solidFill>
              <a:latin typeface="Calibri" pitchFamily="34" charset="0"/>
            </a:endParaRPr>
          </a:p>
        </p:txBody>
      </p:sp>
      <p:cxnSp>
        <p:nvCxnSpPr>
          <p:cNvPr id="35" name="Прямая соединительная линия 34"/>
          <p:cNvCxnSpPr/>
          <p:nvPr/>
        </p:nvCxnSpPr>
        <p:spPr>
          <a:xfrm>
            <a:off x="2015501" y="1046317"/>
            <a:ext cx="1998" cy="490709"/>
          </a:xfrm>
          <a:prstGeom prst="line">
            <a:avLst/>
          </a:prstGeom>
          <a:ln>
            <a:solidFill>
              <a:srgbClr val="294790"/>
            </a:solidFill>
          </a:ln>
        </p:spPr>
        <p:style>
          <a:lnRef idx="1">
            <a:schemeClr val="accent1"/>
          </a:lnRef>
          <a:fillRef idx="0">
            <a:schemeClr val="accent1"/>
          </a:fillRef>
          <a:effectRef idx="0">
            <a:schemeClr val="accent1"/>
          </a:effectRef>
          <a:fontRef idx="minor">
            <a:schemeClr val="tx1"/>
          </a:fontRef>
        </p:style>
      </p:cxnSp>
      <p:grpSp>
        <p:nvGrpSpPr>
          <p:cNvPr id="2" name="Группа 77"/>
          <p:cNvGrpSpPr/>
          <p:nvPr/>
        </p:nvGrpSpPr>
        <p:grpSpPr>
          <a:xfrm>
            <a:off x="219585" y="845891"/>
            <a:ext cx="11511062" cy="6044000"/>
            <a:chOff x="0" y="745850"/>
            <a:chExt cx="12274488" cy="5597130"/>
          </a:xfrm>
        </p:grpSpPr>
        <p:sp>
          <p:nvSpPr>
            <p:cNvPr id="57" name="Прямоугольник 56"/>
            <p:cNvSpPr/>
            <p:nvPr/>
          </p:nvSpPr>
          <p:spPr>
            <a:xfrm>
              <a:off x="8666480" y="4717380"/>
              <a:ext cx="3525520" cy="1531020"/>
            </a:xfrm>
            <a:prstGeom prst="rect">
              <a:avLst/>
            </a:prstGeom>
            <a:solidFill>
              <a:srgbClr val="17506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35000" tIns="45719" rIns="91438" bIns="45719" rtlCol="0" anchor="ctr"/>
            <a:lstStyle/>
            <a:p>
              <a:pPr lvl="0">
                <a:spcBef>
                  <a:spcPct val="0"/>
                </a:spcBef>
                <a:defRPr/>
              </a:pPr>
              <a:r>
                <a:rPr lang="en-US" sz="1700" b="1" dirty="0"/>
                <a:t>PISA</a:t>
              </a:r>
              <a:r>
                <a:rPr lang="ru-RU" sz="1700" b="1" dirty="0"/>
                <a:t> </a:t>
              </a:r>
              <a:r>
                <a:rPr lang="ru-RU" sz="1700" dirty="0"/>
                <a:t>–</a:t>
              </a:r>
              <a:r>
                <a:rPr lang="en-US" sz="1700" dirty="0"/>
                <a:t> </a:t>
              </a:r>
              <a:endParaRPr lang="ru-RU" sz="1700" dirty="0"/>
            </a:p>
            <a:p>
              <a:pPr lvl="0">
                <a:spcBef>
                  <a:spcPct val="0"/>
                </a:spcBef>
                <a:defRPr/>
              </a:pPr>
              <a:r>
                <a:rPr lang="en-US" sz="1700" dirty="0" err="1"/>
                <a:t>Programme</a:t>
              </a:r>
              <a:r>
                <a:rPr lang="en-US" sz="1700" dirty="0"/>
                <a:t> for International Student Assessment</a:t>
              </a:r>
              <a:r>
                <a:rPr lang="ru-RU" sz="1700" dirty="0"/>
                <a:t>, 15-летние школьники</a:t>
              </a:r>
            </a:p>
            <a:p>
              <a:pPr lvl="0">
                <a:spcBef>
                  <a:spcPct val="0"/>
                </a:spcBef>
                <a:defRPr/>
              </a:pPr>
              <a:r>
                <a:rPr lang="ru-RU" sz="1700" b="1" dirty="0"/>
                <a:t>9</a:t>
              </a:r>
              <a:r>
                <a:rPr lang="ru-RU" sz="1700" dirty="0"/>
                <a:t> и </a:t>
              </a:r>
              <a:r>
                <a:rPr lang="ru-RU" sz="1700" b="1" dirty="0"/>
                <a:t>10</a:t>
              </a:r>
              <a:r>
                <a:rPr lang="ru-RU" sz="1700" dirty="0"/>
                <a:t> классы</a:t>
              </a:r>
              <a:endParaRPr lang="ru-RU" sz="1700" dirty="0">
                <a:latin typeface="Verdana" pitchFamily="34" charset="0"/>
                <a:ea typeface="Verdana" pitchFamily="34" charset="0"/>
                <a:cs typeface="Verdana" pitchFamily="34" charset="0"/>
              </a:endParaRPr>
            </a:p>
          </p:txBody>
        </p:sp>
        <p:sp>
          <p:nvSpPr>
            <p:cNvPr id="58" name="Прямоугольник 57"/>
            <p:cNvSpPr/>
            <p:nvPr/>
          </p:nvSpPr>
          <p:spPr>
            <a:xfrm>
              <a:off x="8656320" y="2202103"/>
              <a:ext cx="3535680" cy="1146000"/>
            </a:xfrm>
            <a:prstGeom prst="rect">
              <a:avLst/>
            </a:prstGeom>
            <a:solidFill>
              <a:srgbClr val="00738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45719" rIns="91438" bIns="45719" rtlCol="0" anchor="ctr"/>
            <a:lstStyle/>
            <a:p>
              <a:pPr lvl="0">
                <a:spcBef>
                  <a:spcPct val="0"/>
                </a:spcBef>
                <a:defRPr/>
              </a:pPr>
              <a:r>
                <a:rPr lang="en-US" sz="1700" b="1" dirty="0"/>
                <a:t>PIRLS</a:t>
              </a:r>
              <a:r>
                <a:rPr lang="ru-RU" sz="1700" b="1" dirty="0"/>
                <a:t> </a:t>
              </a:r>
              <a:r>
                <a:rPr lang="ru-RU" sz="1700" dirty="0"/>
                <a:t>–</a:t>
              </a:r>
              <a:r>
                <a:rPr lang="en-US" sz="1700" dirty="0"/>
                <a:t> </a:t>
              </a:r>
              <a:endParaRPr lang="ru-RU" sz="1700" dirty="0"/>
            </a:p>
            <a:p>
              <a:pPr lvl="0">
                <a:spcBef>
                  <a:spcPct val="0"/>
                </a:spcBef>
                <a:defRPr/>
              </a:pPr>
              <a:r>
                <a:rPr lang="en-US" sz="1700" dirty="0"/>
                <a:t>Progress in International Reading Literacy Study</a:t>
              </a:r>
              <a:r>
                <a:rPr lang="ru-RU" sz="1700" dirty="0"/>
                <a:t>, </a:t>
              </a:r>
              <a:r>
                <a:rPr lang="ru-RU" sz="1700" b="1" dirty="0"/>
                <a:t>4</a:t>
              </a:r>
              <a:r>
                <a:rPr lang="ru-RU" sz="1700" dirty="0"/>
                <a:t> класс</a:t>
              </a:r>
            </a:p>
          </p:txBody>
        </p:sp>
        <p:sp>
          <p:nvSpPr>
            <p:cNvPr id="61" name="Прямоугольник 60"/>
            <p:cNvSpPr/>
            <p:nvPr/>
          </p:nvSpPr>
          <p:spPr>
            <a:xfrm>
              <a:off x="8656320" y="3469243"/>
              <a:ext cx="3535680" cy="1146000"/>
            </a:xfrm>
            <a:prstGeom prst="rect">
              <a:avLst/>
            </a:prstGeom>
            <a:solidFill>
              <a:srgbClr val="425A82"/>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45719" rIns="91438" bIns="45719" rtlCol="0" anchor="ctr"/>
            <a:lstStyle/>
            <a:p>
              <a:pPr lvl="0">
                <a:spcBef>
                  <a:spcPct val="0"/>
                </a:spcBef>
                <a:defRPr/>
              </a:pPr>
              <a:r>
                <a:rPr lang="en-US" sz="1700" b="1" dirty="0"/>
                <a:t>TIMSS</a:t>
              </a:r>
              <a:r>
                <a:rPr lang="ru-RU" sz="1700" b="1" dirty="0"/>
                <a:t> </a:t>
              </a:r>
              <a:r>
                <a:rPr lang="ru-RU" sz="1700" dirty="0"/>
                <a:t>–</a:t>
              </a:r>
            </a:p>
            <a:p>
              <a:pPr lvl="0">
                <a:spcBef>
                  <a:spcPct val="0"/>
                </a:spcBef>
                <a:defRPr/>
              </a:pPr>
              <a:r>
                <a:rPr lang="en-US" sz="1700" dirty="0"/>
                <a:t>Trends in Mathematics and Science Study</a:t>
              </a:r>
              <a:r>
                <a:rPr lang="ru-RU" sz="1700" dirty="0"/>
                <a:t>, </a:t>
              </a:r>
              <a:r>
                <a:rPr lang="ru-RU" sz="1700" b="1" dirty="0"/>
                <a:t>4</a:t>
              </a:r>
              <a:r>
                <a:rPr lang="ru-RU" sz="1700" dirty="0"/>
                <a:t>, </a:t>
              </a:r>
              <a:r>
                <a:rPr lang="ru-RU" sz="1700" b="1" dirty="0"/>
                <a:t>8</a:t>
              </a:r>
              <a:r>
                <a:rPr lang="ru-RU" sz="1700" dirty="0"/>
                <a:t> и </a:t>
              </a:r>
              <a:r>
                <a:rPr lang="ru-RU" sz="1700" b="1" dirty="0"/>
                <a:t>11</a:t>
              </a:r>
              <a:r>
                <a:rPr lang="ru-RU" sz="1700" dirty="0"/>
                <a:t> классы</a:t>
              </a:r>
              <a:endParaRPr lang="ru-RU" sz="1700" dirty="0">
                <a:latin typeface="Verdana" pitchFamily="34" charset="0"/>
                <a:ea typeface="Verdana" pitchFamily="34" charset="0"/>
                <a:cs typeface="Verdana" pitchFamily="34" charset="0"/>
              </a:endParaRPr>
            </a:p>
          </p:txBody>
        </p:sp>
        <p:sp>
          <p:nvSpPr>
            <p:cNvPr id="67" name="Прямоугольник 66"/>
            <p:cNvSpPr/>
            <p:nvPr/>
          </p:nvSpPr>
          <p:spPr>
            <a:xfrm>
              <a:off x="0" y="4717380"/>
              <a:ext cx="8666480" cy="1531020"/>
            </a:xfrm>
            <a:prstGeom prst="rect">
              <a:avLst/>
            </a:prstGeom>
            <a:solidFill>
              <a:srgbClr val="2184A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68" name="Прямоугольник 67"/>
            <p:cNvSpPr/>
            <p:nvPr/>
          </p:nvSpPr>
          <p:spPr>
            <a:xfrm>
              <a:off x="0" y="2202103"/>
              <a:ext cx="8666480" cy="1146000"/>
            </a:xfrm>
            <a:prstGeom prst="rect">
              <a:avLst/>
            </a:prstGeom>
            <a:solidFill>
              <a:srgbClr val="00AC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69" name="Прямоугольник 68"/>
            <p:cNvSpPr/>
            <p:nvPr/>
          </p:nvSpPr>
          <p:spPr>
            <a:xfrm>
              <a:off x="0" y="3469243"/>
              <a:ext cx="8666480" cy="1146000"/>
            </a:xfrm>
            <a:prstGeom prst="rect">
              <a:avLst/>
            </a:prstGeom>
            <a:solidFill>
              <a:srgbClr val="6D88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0" name="Прямоугольник 69"/>
            <p:cNvSpPr/>
            <p:nvPr/>
          </p:nvSpPr>
          <p:spPr>
            <a:xfrm>
              <a:off x="0" y="4717380"/>
              <a:ext cx="1775520" cy="1531020"/>
            </a:xfrm>
            <a:prstGeom prst="rect">
              <a:avLst/>
            </a:prstGeom>
            <a:solidFill>
              <a:srgbClr val="6AB6D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1" name="Прямоугольник 70"/>
            <p:cNvSpPr/>
            <p:nvPr/>
          </p:nvSpPr>
          <p:spPr>
            <a:xfrm>
              <a:off x="0" y="2202103"/>
              <a:ext cx="1775520" cy="1146000"/>
            </a:xfrm>
            <a:prstGeom prst="rect">
              <a:avLst/>
            </a:prstGeom>
            <a:solidFill>
              <a:srgbClr val="33E1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2" name="Прямоугольник 71"/>
            <p:cNvSpPr/>
            <p:nvPr/>
          </p:nvSpPr>
          <p:spPr>
            <a:xfrm>
              <a:off x="0" y="3469243"/>
              <a:ext cx="1775520" cy="1146000"/>
            </a:xfrm>
            <a:prstGeom prst="rect">
              <a:avLst/>
            </a:prstGeom>
            <a:solidFill>
              <a:srgbClr val="A8BA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ru-RU"/>
            </a:p>
          </p:txBody>
        </p:sp>
        <p:sp>
          <p:nvSpPr>
            <p:cNvPr id="73" name="TextBox 72"/>
            <p:cNvSpPr txBox="1"/>
            <p:nvPr/>
          </p:nvSpPr>
          <p:spPr>
            <a:xfrm>
              <a:off x="1883747" y="2376819"/>
              <a:ext cx="6772572" cy="788080"/>
            </a:xfrm>
            <a:prstGeom prst="rect">
              <a:avLst/>
            </a:prstGeom>
            <a:noFill/>
          </p:spPr>
          <p:txBody>
            <a:bodyPr wrap="square" lIns="91438" tIns="45719" rIns="91438" bIns="45719" rtlCol="0">
              <a:spAutoFit/>
            </a:bodyPr>
            <a:lstStyle/>
            <a:p>
              <a:pPr>
                <a:lnSpc>
                  <a:spcPct val="90000"/>
                </a:lnSpc>
              </a:pPr>
              <a:r>
                <a:rPr lang="ru-RU" sz="1700" b="1" dirty="0"/>
                <a:t>ОСВОЕНИЕ ОСНОВ ЧТЕНИЯ </a:t>
              </a:r>
              <a:r>
                <a:rPr lang="ru-RU" sz="1700" dirty="0"/>
                <a:t>С ЦЕЛЬЮ</a:t>
              </a:r>
            </a:p>
            <a:p>
              <a:pPr marL="160628" indent="-160628">
                <a:buFont typeface="Arial" panose="020B0604020202020204" pitchFamily="34" charset="0"/>
                <a:buChar char="•"/>
              </a:pPr>
              <a:r>
                <a:rPr lang="ru-RU" sz="1700" dirty="0"/>
                <a:t>приобретения читательского литературного опыта</a:t>
              </a:r>
            </a:p>
            <a:p>
              <a:pPr marL="160628" indent="-160628">
                <a:buFont typeface="Arial" panose="020B0604020202020204" pitchFamily="34" charset="0"/>
                <a:buChar char="•"/>
              </a:pPr>
              <a:r>
                <a:rPr lang="ru-RU" sz="1700" dirty="0"/>
                <a:t>освоения и использования информации</a:t>
              </a:r>
            </a:p>
          </p:txBody>
        </p:sp>
        <p:sp>
          <p:nvSpPr>
            <p:cNvPr id="74" name="TextBox 73"/>
            <p:cNvSpPr txBox="1"/>
            <p:nvPr/>
          </p:nvSpPr>
          <p:spPr>
            <a:xfrm>
              <a:off x="1841502" y="3546532"/>
              <a:ext cx="6782731" cy="1054575"/>
            </a:xfrm>
            <a:prstGeom prst="rect">
              <a:avLst/>
            </a:prstGeom>
            <a:noFill/>
          </p:spPr>
          <p:txBody>
            <a:bodyPr wrap="square" lIns="91438" tIns="45719" rIns="91438" bIns="45719" rtlCol="0">
              <a:spAutoFit/>
            </a:bodyPr>
            <a:lstStyle/>
            <a:p>
              <a:pPr lvl="0">
                <a:spcBef>
                  <a:spcPct val="0"/>
                </a:spcBef>
                <a:defRPr/>
              </a:pPr>
              <a:r>
                <a:rPr lang="ru-RU" sz="1700" b="1" dirty="0"/>
                <a:t>ОСВОЕНИЕ ОСНОВ МАТЕМАТИКИ И ЕСТЕСТВЕННО-НАУЧНЫХ ПРЕДМЕТОВ:</a:t>
              </a:r>
            </a:p>
            <a:p>
              <a:pPr marL="160628" indent="-160628">
                <a:buFont typeface="Arial" panose="020B0604020202020204" pitchFamily="34" charset="0"/>
                <a:buChar char="•"/>
                <a:defRPr/>
              </a:pPr>
              <a:r>
                <a:rPr lang="ru-RU" sz="1700" dirty="0"/>
                <a:t>всех общеобразовательных курсов (4, 8 классы)</a:t>
              </a:r>
            </a:p>
            <a:p>
              <a:pPr marL="160628" indent="-160628">
                <a:buFont typeface="Arial" panose="020B0604020202020204" pitchFamily="34" charset="0"/>
                <a:buChar char="•"/>
                <a:defRPr/>
              </a:pPr>
              <a:r>
                <a:rPr lang="ru-RU" sz="1700" dirty="0"/>
                <a:t>углублённых курсов математики и физики (11 класс)</a:t>
              </a:r>
            </a:p>
          </p:txBody>
        </p:sp>
        <p:sp>
          <p:nvSpPr>
            <p:cNvPr id="75" name="TextBox 74"/>
            <p:cNvSpPr txBox="1"/>
            <p:nvPr/>
          </p:nvSpPr>
          <p:spPr>
            <a:xfrm>
              <a:off x="1883747" y="4904739"/>
              <a:ext cx="6803053" cy="840809"/>
            </a:xfrm>
            <a:prstGeom prst="rect">
              <a:avLst/>
            </a:prstGeom>
            <a:noFill/>
          </p:spPr>
          <p:txBody>
            <a:bodyPr wrap="square" lIns="91438" tIns="45719" rIns="91438" bIns="45719" rtlCol="0">
              <a:spAutoFit/>
            </a:bodyPr>
            <a:lstStyle/>
            <a:p>
              <a:pPr lvl="0">
                <a:spcBef>
                  <a:spcPct val="0"/>
                </a:spcBef>
                <a:defRPr/>
              </a:pPr>
              <a:r>
                <a:rPr lang="ru-RU" sz="1700" b="1" dirty="0"/>
                <a:t>СФОРМИРОВАННОСТЬ ФУНКЦИОНАЛЬНОЙ ГРАМОТНОСТИ:</a:t>
              </a:r>
            </a:p>
            <a:p>
              <a:pPr marL="160628" indent="-160628">
                <a:buFont typeface="Arial" panose="020B0604020202020204" pitchFamily="34" charset="0"/>
                <a:buChar char="•"/>
                <a:defRPr/>
              </a:pPr>
              <a:r>
                <a:rPr lang="ru-RU" sz="1800" dirty="0"/>
                <a:t>читательской</a:t>
              </a:r>
            </a:p>
            <a:p>
              <a:pPr marL="160628" indent="-160628">
                <a:buFont typeface="Arial" panose="020B0604020202020204" pitchFamily="34" charset="0"/>
                <a:buChar char="•"/>
                <a:defRPr/>
              </a:pPr>
              <a:r>
                <a:rPr lang="ru-RU" sz="1800" dirty="0"/>
                <a:t>математической</a:t>
              </a:r>
            </a:p>
          </p:txBody>
        </p:sp>
        <p:sp>
          <p:nvSpPr>
            <p:cNvPr id="76" name="TextBox 75"/>
            <p:cNvSpPr txBox="1"/>
            <p:nvPr/>
          </p:nvSpPr>
          <p:spPr>
            <a:xfrm>
              <a:off x="4342131" y="5101199"/>
              <a:ext cx="3135293" cy="598542"/>
            </a:xfrm>
            <a:prstGeom prst="rect">
              <a:avLst/>
            </a:prstGeom>
            <a:noFill/>
          </p:spPr>
          <p:txBody>
            <a:bodyPr wrap="square" lIns="91438" tIns="45719" rIns="91438" bIns="45719" rtlCol="0">
              <a:spAutoFit/>
            </a:bodyPr>
            <a:lstStyle/>
            <a:p>
              <a:pPr marL="160628" indent="-160628">
                <a:buFont typeface="Arial" panose="020B0604020202020204" pitchFamily="34" charset="0"/>
                <a:buChar char="•"/>
                <a:defRPr/>
              </a:pPr>
              <a:r>
                <a:rPr lang="ru-RU" sz="1800" dirty="0" err="1"/>
                <a:t>естественно-научной</a:t>
              </a:r>
              <a:endParaRPr lang="ru-RU" sz="1800" dirty="0"/>
            </a:p>
            <a:p>
              <a:pPr marL="160628" indent="-160628">
                <a:buFont typeface="Arial" panose="020B0604020202020204" pitchFamily="34" charset="0"/>
                <a:buChar char="•"/>
                <a:defRPr/>
              </a:pPr>
              <a:r>
                <a:rPr lang="ru-RU" sz="1800" dirty="0"/>
                <a:t>финансовой</a:t>
              </a:r>
            </a:p>
          </p:txBody>
        </p:sp>
        <p:sp>
          <p:nvSpPr>
            <p:cNvPr id="77" name="TextBox 76"/>
            <p:cNvSpPr txBox="1"/>
            <p:nvPr/>
          </p:nvSpPr>
          <p:spPr>
            <a:xfrm>
              <a:off x="1890307" y="5772941"/>
              <a:ext cx="6803053" cy="570039"/>
            </a:xfrm>
            <a:prstGeom prst="rect">
              <a:avLst/>
            </a:prstGeom>
            <a:noFill/>
          </p:spPr>
          <p:txBody>
            <a:bodyPr wrap="square" lIns="91438" tIns="45719" rIns="91438" bIns="45719" rtlCol="0">
              <a:spAutoFit/>
            </a:bodyPr>
            <a:lstStyle/>
            <a:p>
              <a:pPr lvl="0">
                <a:spcBef>
                  <a:spcPct val="0"/>
                </a:spcBef>
                <a:defRPr/>
              </a:pPr>
              <a:r>
                <a:rPr lang="ru-RU" sz="1700" b="1" dirty="0"/>
                <a:t>СФОРМИРОВАННОСТЬ НАВЫКОВ РАЗРЕШЕНИЯ ПРОБЛЕМ, КРЕАТИВНОГО МЫШЛЕНИЯ</a:t>
              </a:r>
            </a:p>
          </p:txBody>
        </p:sp>
        <p:sp>
          <p:nvSpPr>
            <p:cNvPr id="337" name="TextBox 336"/>
            <p:cNvSpPr txBox="1"/>
            <p:nvPr/>
          </p:nvSpPr>
          <p:spPr>
            <a:xfrm>
              <a:off x="34345" y="745850"/>
              <a:ext cx="12240143" cy="701149"/>
            </a:xfrm>
            <a:prstGeom prst="rect">
              <a:avLst/>
            </a:prstGeom>
            <a:noFill/>
          </p:spPr>
          <p:txBody>
            <a:bodyPr wrap="square" lIns="91438" tIns="45719" rIns="91438" bIns="45719" rtlCol="0">
              <a:spAutoFit/>
            </a:bodyPr>
            <a:lstStyle/>
            <a:p>
              <a:pPr algn="ctr">
                <a:lnSpc>
                  <a:spcPct val="90000"/>
                </a:lnSpc>
              </a:pPr>
              <a:r>
                <a:rPr lang="ru-RU" sz="2400" b="1" dirty="0">
                  <a:solidFill>
                    <a:schemeClr val="tx2"/>
                  </a:solidFill>
                </a:rPr>
                <a:t>Оценка качества образования в международных рейтингах опирается на данные международных исследований </a:t>
              </a:r>
              <a:r>
                <a:rPr lang="en-US" sz="2400" b="1" dirty="0">
                  <a:solidFill>
                    <a:schemeClr val="tx2"/>
                  </a:solidFill>
                </a:rPr>
                <a:t>PIRLS, TIMSS </a:t>
              </a:r>
              <a:r>
                <a:rPr lang="ru-RU" sz="2400" b="1" dirty="0">
                  <a:solidFill>
                    <a:schemeClr val="tx2"/>
                  </a:solidFill>
                </a:rPr>
                <a:t>и </a:t>
              </a:r>
              <a:r>
                <a:rPr lang="en-US" sz="2400" b="1" dirty="0">
                  <a:solidFill>
                    <a:schemeClr val="tx2"/>
                  </a:solidFill>
                </a:rPr>
                <a:t>PISA</a:t>
              </a:r>
              <a:r>
                <a:rPr lang="ru-RU" sz="2400" b="1" dirty="0">
                  <a:solidFill>
                    <a:schemeClr val="tx2"/>
                  </a:solidFill>
                </a:rPr>
                <a:t> </a:t>
              </a:r>
              <a:endParaRPr lang="ru-RU" sz="2400" dirty="0">
                <a:solidFill>
                  <a:schemeClr val="tx2"/>
                </a:solidFill>
              </a:endParaRPr>
            </a:p>
          </p:txBody>
        </p:sp>
      </p:grpSp>
      <p:grpSp>
        <p:nvGrpSpPr>
          <p:cNvPr id="3" name="Group 4"/>
          <p:cNvGrpSpPr>
            <a:grpSpLocks noChangeAspect="1"/>
          </p:cNvGrpSpPr>
          <p:nvPr/>
        </p:nvGrpSpPr>
        <p:grpSpPr bwMode="auto">
          <a:xfrm>
            <a:off x="296098" y="2628301"/>
            <a:ext cx="1385352" cy="777138"/>
            <a:chOff x="3172" y="1756"/>
            <a:chExt cx="1336" cy="808"/>
          </a:xfrm>
        </p:grpSpPr>
        <p:sp>
          <p:nvSpPr>
            <p:cNvPr id="1027" name="AutoShape 3"/>
            <p:cNvSpPr>
              <a:spLocks noChangeAspect="1" noChangeArrowheads="1" noTextEdit="1"/>
            </p:cNvSpPr>
            <p:nvPr/>
          </p:nvSpPr>
          <p:spPr bwMode="auto">
            <a:xfrm>
              <a:off x="3172" y="1756"/>
              <a:ext cx="1336" cy="80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nvGrpSpPr>
            <p:cNvPr id="4" name="Group 205"/>
            <p:cNvGrpSpPr>
              <a:grpSpLocks/>
            </p:cNvGrpSpPr>
            <p:nvPr/>
          </p:nvGrpSpPr>
          <p:grpSpPr bwMode="auto">
            <a:xfrm>
              <a:off x="3172" y="1756"/>
              <a:ext cx="1346" cy="814"/>
              <a:chOff x="3172" y="1756"/>
              <a:chExt cx="1346" cy="814"/>
            </a:xfrm>
          </p:grpSpPr>
          <p:sp>
            <p:nvSpPr>
              <p:cNvPr id="1029" name="Freeform 5"/>
              <p:cNvSpPr>
                <a:spLocks/>
              </p:cNvSpPr>
              <p:nvPr/>
            </p:nvSpPr>
            <p:spPr bwMode="auto">
              <a:xfrm>
                <a:off x="3888" y="1980"/>
                <a:ext cx="123" cy="366"/>
              </a:xfrm>
              <a:custGeom>
                <a:avLst/>
                <a:gdLst/>
                <a:ahLst/>
                <a:cxnLst>
                  <a:cxn ang="0">
                    <a:pos x="533" y="37"/>
                  </a:cxn>
                  <a:cxn ang="0">
                    <a:pos x="533" y="1584"/>
                  </a:cxn>
                  <a:cxn ang="0">
                    <a:pos x="463" y="1576"/>
                  </a:cxn>
                  <a:cxn ang="0">
                    <a:pos x="463" y="1576"/>
                  </a:cxn>
                  <a:cxn ang="0">
                    <a:pos x="190" y="1576"/>
                  </a:cxn>
                  <a:cxn ang="0">
                    <a:pos x="0" y="1576"/>
                  </a:cxn>
                  <a:cxn ang="0">
                    <a:pos x="0" y="37"/>
                  </a:cxn>
                  <a:cxn ang="0">
                    <a:pos x="37" y="0"/>
                  </a:cxn>
                  <a:cxn ang="0">
                    <a:pos x="497" y="0"/>
                  </a:cxn>
                  <a:cxn ang="0">
                    <a:pos x="533" y="37"/>
                  </a:cxn>
                </a:cxnLst>
                <a:rect l="0" t="0" r="r" b="b"/>
                <a:pathLst>
                  <a:path w="533" h="1584">
                    <a:moveTo>
                      <a:pt x="533" y="37"/>
                    </a:moveTo>
                    <a:lnTo>
                      <a:pt x="533" y="1584"/>
                    </a:lnTo>
                    <a:cubicBezTo>
                      <a:pt x="511" y="1579"/>
                      <a:pt x="487" y="1576"/>
                      <a:pt x="463" y="1576"/>
                    </a:cubicBezTo>
                    <a:lnTo>
                      <a:pt x="463" y="1576"/>
                    </a:lnTo>
                    <a:lnTo>
                      <a:pt x="190" y="1576"/>
                    </a:lnTo>
                    <a:lnTo>
                      <a:pt x="0" y="1576"/>
                    </a:lnTo>
                    <a:lnTo>
                      <a:pt x="0" y="37"/>
                    </a:lnTo>
                    <a:cubicBezTo>
                      <a:pt x="0" y="17"/>
                      <a:pt x="17" y="0"/>
                      <a:pt x="37" y="0"/>
                    </a:cubicBezTo>
                    <a:lnTo>
                      <a:pt x="497" y="0"/>
                    </a:lnTo>
                    <a:cubicBezTo>
                      <a:pt x="517" y="0"/>
                      <a:pt x="533" y="17"/>
                      <a:pt x="533" y="37"/>
                    </a:cubicBezTo>
                    <a:close/>
                  </a:path>
                </a:pathLst>
              </a:custGeom>
              <a:solidFill>
                <a:srgbClr val="37658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0" name="Freeform 6"/>
              <p:cNvSpPr>
                <a:spLocks/>
              </p:cNvSpPr>
              <p:nvPr/>
            </p:nvSpPr>
            <p:spPr bwMode="auto">
              <a:xfrm>
                <a:off x="4011" y="1980"/>
                <a:ext cx="122" cy="423"/>
              </a:xfrm>
              <a:custGeom>
                <a:avLst/>
                <a:gdLst/>
                <a:ahLst/>
                <a:cxnLst>
                  <a:cxn ang="0">
                    <a:pos x="533" y="37"/>
                  </a:cxn>
                  <a:cxn ang="0">
                    <a:pos x="533" y="1585"/>
                  </a:cxn>
                  <a:cxn ang="0">
                    <a:pos x="368" y="1676"/>
                  </a:cxn>
                  <a:cxn ang="0">
                    <a:pos x="368" y="1676"/>
                  </a:cxn>
                  <a:cxn ang="0">
                    <a:pos x="280" y="1829"/>
                  </a:cxn>
                  <a:cxn ang="0">
                    <a:pos x="257" y="1829"/>
                  </a:cxn>
                  <a:cxn ang="0">
                    <a:pos x="169" y="1676"/>
                  </a:cxn>
                  <a:cxn ang="0">
                    <a:pos x="169" y="1676"/>
                  </a:cxn>
                  <a:cxn ang="0">
                    <a:pos x="0" y="1584"/>
                  </a:cxn>
                  <a:cxn ang="0">
                    <a:pos x="0" y="37"/>
                  </a:cxn>
                  <a:cxn ang="0">
                    <a:pos x="37" y="0"/>
                  </a:cxn>
                  <a:cxn ang="0">
                    <a:pos x="497" y="0"/>
                  </a:cxn>
                  <a:cxn ang="0">
                    <a:pos x="533" y="37"/>
                  </a:cxn>
                </a:cxnLst>
                <a:rect l="0" t="0" r="r" b="b"/>
                <a:pathLst>
                  <a:path w="533" h="1829">
                    <a:moveTo>
                      <a:pt x="533" y="37"/>
                    </a:moveTo>
                    <a:lnTo>
                      <a:pt x="533" y="1585"/>
                    </a:lnTo>
                    <a:cubicBezTo>
                      <a:pt x="469" y="1599"/>
                      <a:pt x="412" y="1631"/>
                      <a:pt x="368" y="1676"/>
                    </a:cubicBezTo>
                    <a:lnTo>
                      <a:pt x="368" y="1676"/>
                    </a:lnTo>
                    <a:cubicBezTo>
                      <a:pt x="326" y="1718"/>
                      <a:pt x="295" y="1770"/>
                      <a:pt x="280" y="1829"/>
                    </a:cubicBezTo>
                    <a:lnTo>
                      <a:pt x="257" y="1829"/>
                    </a:lnTo>
                    <a:cubicBezTo>
                      <a:pt x="242" y="1770"/>
                      <a:pt x="211" y="1718"/>
                      <a:pt x="169" y="1676"/>
                    </a:cubicBezTo>
                    <a:lnTo>
                      <a:pt x="169" y="1676"/>
                    </a:lnTo>
                    <a:cubicBezTo>
                      <a:pt x="124" y="1630"/>
                      <a:pt x="66" y="1598"/>
                      <a:pt x="0" y="1584"/>
                    </a:cubicBezTo>
                    <a:lnTo>
                      <a:pt x="0" y="37"/>
                    </a:lnTo>
                    <a:cubicBezTo>
                      <a:pt x="0" y="17"/>
                      <a:pt x="17" y="0"/>
                      <a:pt x="37" y="0"/>
                    </a:cubicBezTo>
                    <a:lnTo>
                      <a:pt x="497" y="0"/>
                    </a:lnTo>
                    <a:cubicBezTo>
                      <a:pt x="517" y="0"/>
                      <a:pt x="533" y="17"/>
                      <a:pt x="533" y="37"/>
                    </a:cubicBezTo>
                    <a:close/>
                  </a:path>
                </a:pathLst>
              </a:custGeom>
              <a:solidFill>
                <a:srgbClr val="37658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1" name="Freeform 7"/>
              <p:cNvSpPr>
                <a:spLocks/>
              </p:cNvSpPr>
              <p:nvPr/>
            </p:nvSpPr>
            <p:spPr bwMode="auto">
              <a:xfrm>
                <a:off x="4133" y="1980"/>
                <a:ext cx="123" cy="366"/>
              </a:xfrm>
              <a:custGeom>
                <a:avLst/>
                <a:gdLst/>
                <a:ahLst/>
                <a:cxnLst>
                  <a:cxn ang="0">
                    <a:pos x="533" y="37"/>
                  </a:cxn>
                  <a:cxn ang="0">
                    <a:pos x="533" y="1576"/>
                  </a:cxn>
                  <a:cxn ang="0">
                    <a:pos x="74" y="1576"/>
                  </a:cxn>
                  <a:cxn ang="0">
                    <a:pos x="74" y="1576"/>
                  </a:cxn>
                  <a:cxn ang="0">
                    <a:pos x="0" y="1585"/>
                  </a:cxn>
                  <a:cxn ang="0">
                    <a:pos x="0" y="37"/>
                  </a:cxn>
                  <a:cxn ang="0">
                    <a:pos x="37" y="0"/>
                  </a:cxn>
                  <a:cxn ang="0">
                    <a:pos x="497" y="0"/>
                  </a:cxn>
                  <a:cxn ang="0">
                    <a:pos x="533" y="37"/>
                  </a:cxn>
                </a:cxnLst>
                <a:rect l="0" t="0" r="r" b="b"/>
                <a:pathLst>
                  <a:path w="533" h="1585">
                    <a:moveTo>
                      <a:pt x="533" y="37"/>
                    </a:moveTo>
                    <a:lnTo>
                      <a:pt x="533" y="1576"/>
                    </a:lnTo>
                    <a:lnTo>
                      <a:pt x="74" y="1576"/>
                    </a:lnTo>
                    <a:lnTo>
                      <a:pt x="74" y="1576"/>
                    </a:lnTo>
                    <a:cubicBezTo>
                      <a:pt x="49" y="1576"/>
                      <a:pt x="24" y="1579"/>
                      <a:pt x="0" y="1585"/>
                    </a:cubicBezTo>
                    <a:lnTo>
                      <a:pt x="0" y="37"/>
                    </a:lnTo>
                    <a:cubicBezTo>
                      <a:pt x="0" y="17"/>
                      <a:pt x="17" y="0"/>
                      <a:pt x="37" y="0"/>
                    </a:cubicBezTo>
                    <a:lnTo>
                      <a:pt x="497" y="0"/>
                    </a:lnTo>
                    <a:cubicBezTo>
                      <a:pt x="517" y="0"/>
                      <a:pt x="533" y="17"/>
                      <a:pt x="533" y="37"/>
                    </a:cubicBezTo>
                    <a:close/>
                  </a:path>
                </a:pathLst>
              </a:cu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2" name="Freeform 8"/>
              <p:cNvSpPr>
                <a:spLocks/>
              </p:cNvSpPr>
              <p:nvPr/>
            </p:nvSpPr>
            <p:spPr bwMode="auto">
              <a:xfrm>
                <a:off x="3949" y="1980"/>
                <a:ext cx="62" cy="366"/>
              </a:xfrm>
              <a:custGeom>
                <a:avLst/>
                <a:gdLst/>
                <a:ahLst/>
                <a:cxnLst>
                  <a:cxn ang="0">
                    <a:pos x="266" y="37"/>
                  </a:cxn>
                  <a:cxn ang="0">
                    <a:pos x="266" y="1584"/>
                  </a:cxn>
                  <a:cxn ang="0">
                    <a:pos x="196" y="1576"/>
                  </a:cxn>
                  <a:cxn ang="0">
                    <a:pos x="196" y="1576"/>
                  </a:cxn>
                  <a:cxn ang="0">
                    <a:pos x="0" y="1576"/>
                  </a:cxn>
                  <a:cxn ang="0">
                    <a:pos x="0" y="0"/>
                  </a:cxn>
                  <a:cxn ang="0">
                    <a:pos x="230" y="0"/>
                  </a:cxn>
                  <a:cxn ang="0">
                    <a:pos x="266" y="37"/>
                  </a:cxn>
                </a:cxnLst>
                <a:rect l="0" t="0" r="r" b="b"/>
                <a:pathLst>
                  <a:path w="266" h="1584">
                    <a:moveTo>
                      <a:pt x="266" y="37"/>
                    </a:moveTo>
                    <a:lnTo>
                      <a:pt x="266" y="1584"/>
                    </a:lnTo>
                    <a:cubicBezTo>
                      <a:pt x="244" y="1579"/>
                      <a:pt x="220" y="1576"/>
                      <a:pt x="196" y="1576"/>
                    </a:cubicBezTo>
                    <a:lnTo>
                      <a:pt x="196" y="1576"/>
                    </a:lnTo>
                    <a:lnTo>
                      <a:pt x="0" y="1576"/>
                    </a:lnTo>
                    <a:lnTo>
                      <a:pt x="0" y="0"/>
                    </a:lnTo>
                    <a:lnTo>
                      <a:pt x="230" y="0"/>
                    </a:lnTo>
                    <a:cubicBezTo>
                      <a:pt x="250" y="0"/>
                      <a:pt x="266" y="17"/>
                      <a:pt x="266" y="37"/>
                    </a:cubicBezTo>
                    <a:close/>
                  </a:path>
                </a:pathLst>
              </a:custGeom>
              <a:solidFill>
                <a:srgbClr val="2C526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3" name="Freeform 9"/>
              <p:cNvSpPr>
                <a:spLocks/>
              </p:cNvSpPr>
              <p:nvPr/>
            </p:nvSpPr>
            <p:spPr bwMode="auto">
              <a:xfrm>
                <a:off x="4072" y="1980"/>
                <a:ext cx="61" cy="423"/>
              </a:xfrm>
              <a:custGeom>
                <a:avLst/>
                <a:gdLst/>
                <a:ahLst/>
                <a:cxnLst>
                  <a:cxn ang="0">
                    <a:pos x="266" y="37"/>
                  </a:cxn>
                  <a:cxn ang="0">
                    <a:pos x="266" y="1585"/>
                  </a:cxn>
                  <a:cxn ang="0">
                    <a:pos x="101" y="1676"/>
                  </a:cxn>
                  <a:cxn ang="0">
                    <a:pos x="101" y="1676"/>
                  </a:cxn>
                  <a:cxn ang="0">
                    <a:pos x="13" y="1829"/>
                  </a:cxn>
                  <a:cxn ang="0">
                    <a:pos x="0" y="1829"/>
                  </a:cxn>
                  <a:cxn ang="0">
                    <a:pos x="0" y="0"/>
                  </a:cxn>
                  <a:cxn ang="0">
                    <a:pos x="230" y="0"/>
                  </a:cxn>
                  <a:cxn ang="0">
                    <a:pos x="266" y="37"/>
                  </a:cxn>
                </a:cxnLst>
                <a:rect l="0" t="0" r="r" b="b"/>
                <a:pathLst>
                  <a:path w="266" h="1829">
                    <a:moveTo>
                      <a:pt x="266" y="37"/>
                    </a:moveTo>
                    <a:lnTo>
                      <a:pt x="266" y="1585"/>
                    </a:lnTo>
                    <a:cubicBezTo>
                      <a:pt x="202" y="1599"/>
                      <a:pt x="145" y="1631"/>
                      <a:pt x="101" y="1676"/>
                    </a:cubicBezTo>
                    <a:lnTo>
                      <a:pt x="101" y="1676"/>
                    </a:lnTo>
                    <a:cubicBezTo>
                      <a:pt x="59" y="1718"/>
                      <a:pt x="28" y="1770"/>
                      <a:pt x="13" y="1829"/>
                    </a:cubicBezTo>
                    <a:lnTo>
                      <a:pt x="0" y="1829"/>
                    </a:lnTo>
                    <a:lnTo>
                      <a:pt x="0" y="0"/>
                    </a:lnTo>
                    <a:lnTo>
                      <a:pt x="230" y="0"/>
                    </a:lnTo>
                    <a:cubicBezTo>
                      <a:pt x="250" y="0"/>
                      <a:pt x="266" y="17"/>
                      <a:pt x="266" y="37"/>
                    </a:cubicBezTo>
                    <a:close/>
                  </a:path>
                </a:pathLst>
              </a:custGeom>
              <a:solidFill>
                <a:srgbClr val="2C526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4" name="Freeform 10"/>
              <p:cNvSpPr>
                <a:spLocks/>
              </p:cNvSpPr>
              <p:nvPr/>
            </p:nvSpPr>
            <p:spPr bwMode="auto">
              <a:xfrm>
                <a:off x="4195" y="1980"/>
                <a:ext cx="61" cy="364"/>
              </a:xfrm>
              <a:custGeom>
                <a:avLst/>
                <a:gdLst/>
                <a:ahLst/>
                <a:cxnLst>
                  <a:cxn ang="0">
                    <a:pos x="266" y="37"/>
                  </a:cxn>
                  <a:cxn ang="0">
                    <a:pos x="266" y="1576"/>
                  </a:cxn>
                  <a:cxn ang="0">
                    <a:pos x="0" y="1576"/>
                  </a:cxn>
                  <a:cxn ang="0">
                    <a:pos x="0" y="0"/>
                  </a:cxn>
                  <a:cxn ang="0">
                    <a:pos x="230" y="0"/>
                  </a:cxn>
                  <a:cxn ang="0">
                    <a:pos x="266" y="37"/>
                  </a:cxn>
                </a:cxnLst>
                <a:rect l="0" t="0" r="r" b="b"/>
                <a:pathLst>
                  <a:path w="266" h="1576">
                    <a:moveTo>
                      <a:pt x="266" y="37"/>
                    </a:moveTo>
                    <a:lnTo>
                      <a:pt x="266" y="1576"/>
                    </a:lnTo>
                    <a:lnTo>
                      <a:pt x="0" y="1576"/>
                    </a:lnTo>
                    <a:lnTo>
                      <a:pt x="0" y="0"/>
                    </a:lnTo>
                    <a:lnTo>
                      <a:pt x="230" y="0"/>
                    </a:lnTo>
                    <a:cubicBezTo>
                      <a:pt x="250" y="0"/>
                      <a:pt x="266" y="17"/>
                      <a:pt x="266" y="37"/>
                    </a:cubicBezTo>
                    <a:close/>
                  </a:path>
                </a:pathLst>
              </a:custGeom>
              <a:solidFill>
                <a:srgbClr val="7391C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35" name="Rectangle 11"/>
              <p:cNvSpPr>
                <a:spLocks noChangeArrowheads="1"/>
              </p:cNvSpPr>
              <p:nvPr/>
            </p:nvSpPr>
            <p:spPr bwMode="auto">
              <a:xfrm>
                <a:off x="3896" y="2038"/>
                <a:ext cx="107" cy="4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6" name="Rectangle 12"/>
              <p:cNvSpPr>
                <a:spLocks noChangeArrowheads="1"/>
              </p:cNvSpPr>
              <p:nvPr/>
            </p:nvSpPr>
            <p:spPr bwMode="auto">
              <a:xfrm>
                <a:off x="3896" y="2020"/>
                <a:ext cx="107" cy="12"/>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7" name="Rectangle 13"/>
              <p:cNvSpPr>
                <a:spLocks noChangeArrowheads="1"/>
              </p:cNvSpPr>
              <p:nvPr/>
            </p:nvSpPr>
            <p:spPr bwMode="auto">
              <a:xfrm>
                <a:off x="4018" y="2038"/>
                <a:ext cx="108" cy="4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8" name="Rectangle 14"/>
              <p:cNvSpPr>
                <a:spLocks noChangeArrowheads="1"/>
              </p:cNvSpPr>
              <p:nvPr/>
            </p:nvSpPr>
            <p:spPr bwMode="auto">
              <a:xfrm>
                <a:off x="4018" y="2020"/>
                <a:ext cx="108" cy="12"/>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39" name="Rectangle 15"/>
              <p:cNvSpPr>
                <a:spLocks noChangeArrowheads="1"/>
              </p:cNvSpPr>
              <p:nvPr/>
            </p:nvSpPr>
            <p:spPr bwMode="auto">
              <a:xfrm>
                <a:off x="4141" y="2038"/>
                <a:ext cx="108" cy="4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0" name="Rectangle 16"/>
              <p:cNvSpPr>
                <a:spLocks noChangeArrowheads="1"/>
              </p:cNvSpPr>
              <p:nvPr/>
            </p:nvSpPr>
            <p:spPr bwMode="auto">
              <a:xfrm>
                <a:off x="4141" y="2020"/>
                <a:ext cx="108" cy="12"/>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1" name="Rectangle 17"/>
              <p:cNvSpPr>
                <a:spLocks noChangeArrowheads="1"/>
              </p:cNvSpPr>
              <p:nvPr/>
            </p:nvSpPr>
            <p:spPr bwMode="auto">
              <a:xfrm>
                <a:off x="3949" y="2038"/>
                <a:ext cx="54" cy="49"/>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2" name="Rectangle 18"/>
              <p:cNvSpPr>
                <a:spLocks noChangeArrowheads="1"/>
              </p:cNvSpPr>
              <p:nvPr/>
            </p:nvSpPr>
            <p:spPr bwMode="auto">
              <a:xfrm>
                <a:off x="3949" y="2020"/>
                <a:ext cx="54" cy="12"/>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3" name="Rectangle 19"/>
              <p:cNvSpPr>
                <a:spLocks noChangeArrowheads="1"/>
              </p:cNvSpPr>
              <p:nvPr/>
            </p:nvSpPr>
            <p:spPr bwMode="auto">
              <a:xfrm>
                <a:off x="4072" y="2038"/>
                <a:ext cx="54" cy="49"/>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4" name="Rectangle 20"/>
              <p:cNvSpPr>
                <a:spLocks noChangeArrowheads="1"/>
              </p:cNvSpPr>
              <p:nvPr/>
            </p:nvSpPr>
            <p:spPr bwMode="auto">
              <a:xfrm>
                <a:off x="4072" y="2020"/>
                <a:ext cx="54" cy="12"/>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5" name="Rectangle 21"/>
              <p:cNvSpPr>
                <a:spLocks noChangeArrowheads="1"/>
              </p:cNvSpPr>
              <p:nvPr/>
            </p:nvSpPr>
            <p:spPr bwMode="auto">
              <a:xfrm>
                <a:off x="4195" y="2038"/>
                <a:ext cx="54" cy="49"/>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6" name="Rectangle 22"/>
              <p:cNvSpPr>
                <a:spLocks noChangeArrowheads="1"/>
              </p:cNvSpPr>
              <p:nvPr/>
            </p:nvSpPr>
            <p:spPr bwMode="auto">
              <a:xfrm>
                <a:off x="4195" y="2020"/>
                <a:ext cx="54" cy="12"/>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47" name="Freeform 23"/>
              <p:cNvSpPr>
                <a:spLocks noEditPoints="1"/>
              </p:cNvSpPr>
              <p:nvPr/>
            </p:nvSpPr>
            <p:spPr bwMode="auto">
              <a:xfrm>
                <a:off x="4255" y="1975"/>
                <a:ext cx="211" cy="595"/>
              </a:xfrm>
              <a:custGeom>
                <a:avLst/>
                <a:gdLst/>
                <a:ahLst/>
                <a:cxnLst>
                  <a:cxn ang="0">
                    <a:pos x="530" y="33"/>
                  </a:cxn>
                  <a:cxn ang="0">
                    <a:pos x="777" y="1599"/>
                  </a:cxn>
                  <a:cxn ang="0">
                    <a:pos x="237" y="1599"/>
                  </a:cxn>
                  <a:cxn ang="0">
                    <a:pos x="4" y="116"/>
                  </a:cxn>
                  <a:cxn ang="0">
                    <a:pos x="34" y="75"/>
                  </a:cxn>
                  <a:cxn ang="0">
                    <a:pos x="488" y="3"/>
                  </a:cxn>
                  <a:cxn ang="0">
                    <a:pos x="530" y="33"/>
                  </a:cxn>
                  <a:cxn ang="0">
                    <a:pos x="842" y="2012"/>
                  </a:cxn>
                  <a:cxn ang="0">
                    <a:pos x="912" y="2460"/>
                  </a:cxn>
                  <a:cxn ang="0">
                    <a:pos x="882" y="2502"/>
                  </a:cxn>
                  <a:cxn ang="0">
                    <a:pos x="428" y="2574"/>
                  </a:cxn>
                  <a:cxn ang="0">
                    <a:pos x="386" y="2543"/>
                  </a:cxn>
                  <a:cxn ang="0">
                    <a:pos x="302" y="2012"/>
                  </a:cxn>
                  <a:cxn ang="0">
                    <a:pos x="842" y="2012"/>
                  </a:cxn>
                </a:cxnLst>
                <a:rect l="0" t="0" r="r" b="b"/>
                <a:pathLst>
                  <a:path w="915" h="2577">
                    <a:moveTo>
                      <a:pt x="530" y="33"/>
                    </a:moveTo>
                    <a:lnTo>
                      <a:pt x="777" y="1599"/>
                    </a:lnTo>
                    <a:lnTo>
                      <a:pt x="237" y="1599"/>
                    </a:lnTo>
                    <a:lnTo>
                      <a:pt x="4" y="116"/>
                    </a:lnTo>
                    <a:cubicBezTo>
                      <a:pt x="0" y="97"/>
                      <a:pt x="14" y="78"/>
                      <a:pt x="34" y="75"/>
                    </a:cubicBezTo>
                    <a:lnTo>
                      <a:pt x="488" y="3"/>
                    </a:lnTo>
                    <a:cubicBezTo>
                      <a:pt x="508" y="0"/>
                      <a:pt x="527" y="14"/>
                      <a:pt x="530" y="33"/>
                    </a:cubicBezTo>
                    <a:close/>
                    <a:moveTo>
                      <a:pt x="842" y="2012"/>
                    </a:moveTo>
                    <a:lnTo>
                      <a:pt x="912" y="2460"/>
                    </a:lnTo>
                    <a:cubicBezTo>
                      <a:pt x="915" y="2480"/>
                      <a:pt x="902" y="2499"/>
                      <a:pt x="882" y="2502"/>
                    </a:cubicBezTo>
                    <a:lnTo>
                      <a:pt x="428" y="2574"/>
                    </a:lnTo>
                    <a:cubicBezTo>
                      <a:pt x="408" y="2577"/>
                      <a:pt x="389" y="2563"/>
                      <a:pt x="386" y="2543"/>
                    </a:cubicBezTo>
                    <a:lnTo>
                      <a:pt x="302" y="2012"/>
                    </a:lnTo>
                    <a:lnTo>
                      <a:pt x="842" y="2012"/>
                    </a:lnTo>
                    <a:close/>
                  </a:path>
                </a:pathLst>
              </a:cu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48" name="Freeform 24"/>
              <p:cNvSpPr>
                <a:spLocks noEditPoints="1"/>
              </p:cNvSpPr>
              <p:nvPr/>
            </p:nvSpPr>
            <p:spPr bwMode="auto">
              <a:xfrm>
                <a:off x="4315" y="1975"/>
                <a:ext cx="151" cy="586"/>
              </a:xfrm>
              <a:custGeom>
                <a:avLst/>
                <a:gdLst/>
                <a:ahLst/>
                <a:cxnLst>
                  <a:cxn ang="0">
                    <a:pos x="269" y="33"/>
                  </a:cxn>
                  <a:cxn ang="0">
                    <a:pos x="516" y="1599"/>
                  </a:cxn>
                  <a:cxn ang="0">
                    <a:pos x="246" y="1599"/>
                  </a:cxn>
                  <a:cxn ang="0">
                    <a:pos x="0" y="39"/>
                  </a:cxn>
                  <a:cxn ang="0">
                    <a:pos x="227" y="3"/>
                  </a:cxn>
                  <a:cxn ang="0">
                    <a:pos x="269" y="33"/>
                  </a:cxn>
                  <a:cxn ang="0">
                    <a:pos x="581" y="2012"/>
                  </a:cxn>
                  <a:cxn ang="0">
                    <a:pos x="651" y="2460"/>
                  </a:cxn>
                  <a:cxn ang="0">
                    <a:pos x="621" y="2502"/>
                  </a:cxn>
                  <a:cxn ang="0">
                    <a:pos x="394" y="2538"/>
                  </a:cxn>
                  <a:cxn ang="0">
                    <a:pos x="311" y="2012"/>
                  </a:cxn>
                  <a:cxn ang="0">
                    <a:pos x="581" y="2012"/>
                  </a:cxn>
                </a:cxnLst>
                <a:rect l="0" t="0" r="r" b="b"/>
                <a:pathLst>
                  <a:path w="654" h="2538">
                    <a:moveTo>
                      <a:pt x="269" y="33"/>
                    </a:moveTo>
                    <a:lnTo>
                      <a:pt x="516" y="1599"/>
                    </a:lnTo>
                    <a:lnTo>
                      <a:pt x="246" y="1599"/>
                    </a:lnTo>
                    <a:lnTo>
                      <a:pt x="0" y="39"/>
                    </a:lnTo>
                    <a:lnTo>
                      <a:pt x="227" y="3"/>
                    </a:lnTo>
                    <a:cubicBezTo>
                      <a:pt x="247" y="0"/>
                      <a:pt x="266" y="14"/>
                      <a:pt x="269" y="33"/>
                    </a:cubicBezTo>
                    <a:close/>
                    <a:moveTo>
                      <a:pt x="581" y="2012"/>
                    </a:moveTo>
                    <a:lnTo>
                      <a:pt x="651" y="2460"/>
                    </a:lnTo>
                    <a:cubicBezTo>
                      <a:pt x="654" y="2480"/>
                      <a:pt x="641" y="2499"/>
                      <a:pt x="621" y="2502"/>
                    </a:cubicBezTo>
                    <a:lnTo>
                      <a:pt x="394" y="2538"/>
                    </a:lnTo>
                    <a:lnTo>
                      <a:pt x="311" y="2012"/>
                    </a:lnTo>
                    <a:lnTo>
                      <a:pt x="581" y="2012"/>
                    </a:lnTo>
                    <a:close/>
                  </a:path>
                </a:pathLst>
              </a:custGeom>
              <a:solidFill>
                <a:srgbClr val="7391C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49" name="Freeform 25"/>
              <p:cNvSpPr>
                <a:spLocks/>
              </p:cNvSpPr>
              <p:nvPr/>
            </p:nvSpPr>
            <p:spPr bwMode="auto">
              <a:xfrm>
                <a:off x="4337" y="2456"/>
                <a:ext cx="115" cy="65"/>
              </a:xfrm>
              <a:custGeom>
                <a:avLst/>
                <a:gdLst/>
                <a:ahLst/>
                <a:cxnLst>
                  <a:cxn ang="0">
                    <a:pos x="463" y="0"/>
                  </a:cxn>
                  <a:cxn ang="0">
                    <a:pos x="496" y="210"/>
                  </a:cxn>
                  <a:cxn ang="0">
                    <a:pos x="33" y="282"/>
                  </a:cxn>
                  <a:cxn ang="0">
                    <a:pos x="0" y="72"/>
                  </a:cxn>
                  <a:cxn ang="0">
                    <a:pos x="463" y="0"/>
                  </a:cxn>
                </a:cxnLst>
                <a:rect l="0" t="0" r="r" b="b"/>
                <a:pathLst>
                  <a:path w="496" h="282">
                    <a:moveTo>
                      <a:pt x="463" y="0"/>
                    </a:moveTo>
                    <a:lnTo>
                      <a:pt x="496" y="210"/>
                    </a:lnTo>
                    <a:lnTo>
                      <a:pt x="33" y="282"/>
                    </a:lnTo>
                    <a:lnTo>
                      <a:pt x="0" y="72"/>
                    </a:lnTo>
                    <a:lnTo>
                      <a:pt x="463"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0" name="Freeform 26"/>
              <p:cNvSpPr>
                <a:spLocks/>
              </p:cNvSpPr>
              <p:nvPr/>
            </p:nvSpPr>
            <p:spPr bwMode="auto">
              <a:xfrm>
                <a:off x="4271" y="2032"/>
                <a:ext cx="114" cy="66"/>
              </a:xfrm>
              <a:custGeom>
                <a:avLst/>
                <a:gdLst/>
                <a:ahLst/>
                <a:cxnLst>
                  <a:cxn ang="0">
                    <a:pos x="462" y="0"/>
                  </a:cxn>
                  <a:cxn ang="0">
                    <a:pos x="495" y="210"/>
                  </a:cxn>
                  <a:cxn ang="0">
                    <a:pos x="33" y="283"/>
                  </a:cxn>
                  <a:cxn ang="0">
                    <a:pos x="0" y="73"/>
                  </a:cxn>
                  <a:cxn ang="0">
                    <a:pos x="462" y="0"/>
                  </a:cxn>
                </a:cxnLst>
                <a:rect l="0" t="0" r="r" b="b"/>
                <a:pathLst>
                  <a:path w="495" h="283">
                    <a:moveTo>
                      <a:pt x="462" y="0"/>
                    </a:moveTo>
                    <a:lnTo>
                      <a:pt x="495" y="210"/>
                    </a:lnTo>
                    <a:lnTo>
                      <a:pt x="33" y="283"/>
                    </a:lnTo>
                    <a:lnTo>
                      <a:pt x="0" y="73"/>
                    </a:lnTo>
                    <a:lnTo>
                      <a:pt x="462"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1" name="Freeform 27"/>
              <p:cNvSpPr>
                <a:spLocks/>
              </p:cNvSpPr>
              <p:nvPr/>
            </p:nvSpPr>
            <p:spPr bwMode="auto">
              <a:xfrm>
                <a:off x="4335" y="2440"/>
                <a:ext cx="108" cy="26"/>
              </a:xfrm>
              <a:custGeom>
                <a:avLst/>
                <a:gdLst/>
                <a:ahLst/>
                <a:cxnLst>
                  <a:cxn ang="0">
                    <a:pos x="464" y="0"/>
                  </a:cxn>
                  <a:cxn ang="0">
                    <a:pos x="471" y="42"/>
                  </a:cxn>
                  <a:cxn ang="0">
                    <a:pos x="8" y="115"/>
                  </a:cxn>
                  <a:cxn ang="0">
                    <a:pos x="0" y="64"/>
                  </a:cxn>
                  <a:cxn ang="0">
                    <a:pos x="407" y="0"/>
                  </a:cxn>
                  <a:cxn ang="0">
                    <a:pos x="464" y="0"/>
                  </a:cxn>
                </a:cxnLst>
                <a:rect l="0" t="0" r="r" b="b"/>
                <a:pathLst>
                  <a:path w="471" h="115">
                    <a:moveTo>
                      <a:pt x="464" y="0"/>
                    </a:moveTo>
                    <a:lnTo>
                      <a:pt x="471" y="42"/>
                    </a:lnTo>
                    <a:lnTo>
                      <a:pt x="8" y="115"/>
                    </a:lnTo>
                    <a:lnTo>
                      <a:pt x="0" y="64"/>
                    </a:lnTo>
                    <a:lnTo>
                      <a:pt x="407" y="0"/>
                    </a:lnTo>
                    <a:lnTo>
                      <a:pt x="464" y="0"/>
                    </a:lnTo>
                    <a:close/>
                  </a:path>
                </a:pathLst>
              </a:custGeom>
              <a:solidFill>
                <a:srgbClr val="FFEA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2" name="Freeform 28"/>
              <p:cNvSpPr>
                <a:spLocks/>
              </p:cNvSpPr>
              <p:nvPr/>
            </p:nvSpPr>
            <p:spPr bwMode="auto">
              <a:xfrm>
                <a:off x="4268" y="2014"/>
                <a:ext cx="109" cy="29"/>
              </a:xfrm>
              <a:custGeom>
                <a:avLst/>
                <a:gdLst/>
                <a:ahLst/>
                <a:cxnLst>
                  <a:cxn ang="0">
                    <a:pos x="463" y="0"/>
                  </a:cxn>
                  <a:cxn ang="0">
                    <a:pos x="471" y="51"/>
                  </a:cxn>
                  <a:cxn ang="0">
                    <a:pos x="8" y="124"/>
                  </a:cxn>
                  <a:cxn ang="0">
                    <a:pos x="0" y="73"/>
                  </a:cxn>
                  <a:cxn ang="0">
                    <a:pos x="463" y="0"/>
                  </a:cxn>
                </a:cxnLst>
                <a:rect l="0" t="0" r="r" b="b"/>
                <a:pathLst>
                  <a:path w="471" h="124">
                    <a:moveTo>
                      <a:pt x="463" y="0"/>
                    </a:moveTo>
                    <a:lnTo>
                      <a:pt x="471" y="51"/>
                    </a:lnTo>
                    <a:lnTo>
                      <a:pt x="8" y="124"/>
                    </a:lnTo>
                    <a:lnTo>
                      <a:pt x="0" y="73"/>
                    </a:lnTo>
                    <a:lnTo>
                      <a:pt x="463" y="0"/>
                    </a:lnTo>
                    <a:close/>
                  </a:path>
                </a:pathLst>
              </a:custGeom>
              <a:solidFill>
                <a:srgbClr val="FFEA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3" name="Freeform 29"/>
              <p:cNvSpPr>
                <a:spLocks/>
              </p:cNvSpPr>
              <p:nvPr/>
            </p:nvSpPr>
            <p:spPr bwMode="auto">
              <a:xfrm>
                <a:off x="4391" y="2456"/>
                <a:ext cx="61" cy="57"/>
              </a:xfrm>
              <a:custGeom>
                <a:avLst/>
                <a:gdLst/>
                <a:ahLst/>
                <a:cxnLst>
                  <a:cxn ang="0">
                    <a:pos x="231" y="0"/>
                  </a:cxn>
                  <a:cxn ang="0">
                    <a:pos x="264" y="210"/>
                  </a:cxn>
                  <a:cxn ang="0">
                    <a:pos x="33" y="246"/>
                  </a:cxn>
                  <a:cxn ang="0">
                    <a:pos x="0" y="36"/>
                  </a:cxn>
                  <a:cxn ang="0">
                    <a:pos x="231" y="0"/>
                  </a:cxn>
                </a:cxnLst>
                <a:rect l="0" t="0" r="r" b="b"/>
                <a:pathLst>
                  <a:path w="264" h="246">
                    <a:moveTo>
                      <a:pt x="231" y="0"/>
                    </a:moveTo>
                    <a:lnTo>
                      <a:pt x="264" y="210"/>
                    </a:lnTo>
                    <a:lnTo>
                      <a:pt x="33" y="246"/>
                    </a:lnTo>
                    <a:lnTo>
                      <a:pt x="0" y="36"/>
                    </a:lnTo>
                    <a:lnTo>
                      <a:pt x="231" y="0"/>
                    </a:lnTo>
                    <a:close/>
                  </a:path>
                </a:pathLst>
              </a:custGeom>
              <a:solidFill>
                <a:srgbClr val="F2AE3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4" name="Freeform 30"/>
              <p:cNvSpPr>
                <a:spLocks/>
              </p:cNvSpPr>
              <p:nvPr/>
            </p:nvSpPr>
            <p:spPr bwMode="auto">
              <a:xfrm>
                <a:off x="4324" y="2032"/>
                <a:ext cx="61" cy="58"/>
              </a:xfrm>
              <a:custGeom>
                <a:avLst/>
                <a:gdLst/>
                <a:ahLst/>
                <a:cxnLst>
                  <a:cxn ang="0">
                    <a:pos x="231" y="0"/>
                  </a:cxn>
                  <a:cxn ang="0">
                    <a:pos x="264" y="210"/>
                  </a:cxn>
                  <a:cxn ang="0">
                    <a:pos x="33" y="247"/>
                  </a:cxn>
                  <a:cxn ang="0">
                    <a:pos x="0" y="37"/>
                  </a:cxn>
                  <a:cxn ang="0">
                    <a:pos x="231" y="0"/>
                  </a:cxn>
                </a:cxnLst>
                <a:rect l="0" t="0" r="r" b="b"/>
                <a:pathLst>
                  <a:path w="264" h="247">
                    <a:moveTo>
                      <a:pt x="231" y="0"/>
                    </a:moveTo>
                    <a:lnTo>
                      <a:pt x="264" y="210"/>
                    </a:lnTo>
                    <a:lnTo>
                      <a:pt x="33" y="247"/>
                    </a:lnTo>
                    <a:lnTo>
                      <a:pt x="0" y="37"/>
                    </a:lnTo>
                    <a:lnTo>
                      <a:pt x="231" y="0"/>
                    </a:lnTo>
                    <a:close/>
                  </a:path>
                </a:pathLst>
              </a:custGeom>
              <a:solidFill>
                <a:srgbClr val="F2AE3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5" name="Freeform 31"/>
              <p:cNvSpPr>
                <a:spLocks/>
              </p:cNvSpPr>
              <p:nvPr/>
            </p:nvSpPr>
            <p:spPr bwMode="auto">
              <a:xfrm>
                <a:off x="4388" y="2440"/>
                <a:ext cx="55" cy="18"/>
              </a:xfrm>
              <a:custGeom>
                <a:avLst/>
                <a:gdLst/>
                <a:ahLst/>
                <a:cxnLst>
                  <a:cxn ang="0">
                    <a:pos x="233" y="0"/>
                  </a:cxn>
                  <a:cxn ang="0">
                    <a:pos x="240" y="42"/>
                  </a:cxn>
                  <a:cxn ang="0">
                    <a:pos x="8" y="79"/>
                  </a:cxn>
                  <a:cxn ang="0">
                    <a:pos x="0" y="28"/>
                  </a:cxn>
                  <a:cxn ang="0">
                    <a:pos x="176" y="0"/>
                  </a:cxn>
                  <a:cxn ang="0">
                    <a:pos x="233" y="0"/>
                  </a:cxn>
                </a:cxnLst>
                <a:rect l="0" t="0" r="r" b="b"/>
                <a:pathLst>
                  <a:path w="240" h="79">
                    <a:moveTo>
                      <a:pt x="233" y="0"/>
                    </a:moveTo>
                    <a:lnTo>
                      <a:pt x="240" y="42"/>
                    </a:lnTo>
                    <a:lnTo>
                      <a:pt x="8" y="79"/>
                    </a:lnTo>
                    <a:lnTo>
                      <a:pt x="0" y="28"/>
                    </a:lnTo>
                    <a:lnTo>
                      <a:pt x="176" y="0"/>
                    </a:lnTo>
                    <a:lnTo>
                      <a:pt x="233"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6" name="Freeform 32"/>
              <p:cNvSpPr>
                <a:spLocks/>
              </p:cNvSpPr>
              <p:nvPr/>
            </p:nvSpPr>
            <p:spPr bwMode="auto">
              <a:xfrm>
                <a:off x="4322" y="2014"/>
                <a:ext cx="55" cy="21"/>
              </a:xfrm>
              <a:custGeom>
                <a:avLst/>
                <a:gdLst/>
                <a:ahLst/>
                <a:cxnLst>
                  <a:cxn ang="0">
                    <a:pos x="231" y="0"/>
                  </a:cxn>
                  <a:cxn ang="0">
                    <a:pos x="239" y="51"/>
                  </a:cxn>
                  <a:cxn ang="0">
                    <a:pos x="8" y="87"/>
                  </a:cxn>
                  <a:cxn ang="0">
                    <a:pos x="0" y="37"/>
                  </a:cxn>
                  <a:cxn ang="0">
                    <a:pos x="231" y="0"/>
                  </a:cxn>
                </a:cxnLst>
                <a:rect l="0" t="0" r="r" b="b"/>
                <a:pathLst>
                  <a:path w="239" h="87">
                    <a:moveTo>
                      <a:pt x="231" y="0"/>
                    </a:moveTo>
                    <a:lnTo>
                      <a:pt x="239" y="51"/>
                    </a:lnTo>
                    <a:lnTo>
                      <a:pt x="8" y="87"/>
                    </a:lnTo>
                    <a:lnTo>
                      <a:pt x="0" y="37"/>
                    </a:lnTo>
                    <a:lnTo>
                      <a:pt x="231" y="0"/>
                    </a:lnTo>
                    <a:close/>
                  </a:path>
                </a:pathLst>
              </a:custGeom>
              <a:solidFill>
                <a:srgbClr val="FFD07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57" name="Rectangle 33"/>
              <p:cNvSpPr>
                <a:spLocks noChangeArrowheads="1"/>
              </p:cNvSpPr>
              <p:nvPr/>
            </p:nvSpPr>
            <p:spPr bwMode="auto">
              <a:xfrm>
                <a:off x="4195" y="2151"/>
                <a:ext cx="29" cy="193"/>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58" name="Rectangle 34"/>
              <p:cNvSpPr>
                <a:spLocks noChangeArrowheads="1"/>
              </p:cNvSpPr>
              <p:nvPr/>
            </p:nvSpPr>
            <p:spPr bwMode="auto">
              <a:xfrm>
                <a:off x="4165" y="2151"/>
                <a:ext cx="30" cy="193"/>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59" name="Rectangle 35"/>
              <p:cNvSpPr>
                <a:spLocks noChangeArrowheads="1"/>
              </p:cNvSpPr>
              <p:nvPr/>
            </p:nvSpPr>
            <p:spPr bwMode="auto">
              <a:xfrm>
                <a:off x="3232" y="1940"/>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0" name="Rectangle 36"/>
              <p:cNvSpPr>
                <a:spLocks noChangeArrowheads="1"/>
              </p:cNvSpPr>
              <p:nvPr/>
            </p:nvSpPr>
            <p:spPr bwMode="auto">
              <a:xfrm>
                <a:off x="3232" y="1955"/>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1" name="Rectangle 37"/>
              <p:cNvSpPr>
                <a:spLocks noChangeArrowheads="1"/>
              </p:cNvSpPr>
              <p:nvPr/>
            </p:nvSpPr>
            <p:spPr bwMode="auto">
              <a:xfrm>
                <a:off x="3232" y="1969"/>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2" name="Rectangle 38"/>
              <p:cNvSpPr>
                <a:spLocks noChangeArrowheads="1"/>
              </p:cNvSpPr>
              <p:nvPr/>
            </p:nvSpPr>
            <p:spPr bwMode="auto">
              <a:xfrm>
                <a:off x="3232" y="1984"/>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3" name="Rectangle 39"/>
              <p:cNvSpPr>
                <a:spLocks noChangeArrowheads="1"/>
              </p:cNvSpPr>
              <p:nvPr/>
            </p:nvSpPr>
            <p:spPr bwMode="auto">
              <a:xfrm>
                <a:off x="3232" y="1998"/>
                <a:ext cx="325"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4" name="Rectangle 40"/>
              <p:cNvSpPr>
                <a:spLocks noChangeArrowheads="1"/>
              </p:cNvSpPr>
              <p:nvPr/>
            </p:nvSpPr>
            <p:spPr bwMode="auto">
              <a:xfrm>
                <a:off x="3232" y="2012"/>
                <a:ext cx="325" cy="8"/>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5" name="Rectangle 41"/>
              <p:cNvSpPr>
                <a:spLocks noChangeArrowheads="1"/>
              </p:cNvSpPr>
              <p:nvPr/>
            </p:nvSpPr>
            <p:spPr bwMode="auto">
              <a:xfrm>
                <a:off x="3232" y="1947"/>
                <a:ext cx="325"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6" name="Rectangle 42"/>
              <p:cNvSpPr>
                <a:spLocks noChangeArrowheads="1"/>
              </p:cNvSpPr>
              <p:nvPr/>
            </p:nvSpPr>
            <p:spPr bwMode="auto">
              <a:xfrm>
                <a:off x="3232" y="1962"/>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7" name="Rectangle 43"/>
              <p:cNvSpPr>
                <a:spLocks noChangeArrowheads="1"/>
              </p:cNvSpPr>
              <p:nvPr/>
            </p:nvSpPr>
            <p:spPr bwMode="auto">
              <a:xfrm>
                <a:off x="3232" y="1976"/>
                <a:ext cx="325"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8" name="Rectangle 44"/>
              <p:cNvSpPr>
                <a:spLocks noChangeArrowheads="1"/>
              </p:cNvSpPr>
              <p:nvPr/>
            </p:nvSpPr>
            <p:spPr bwMode="auto">
              <a:xfrm>
                <a:off x="3232" y="1991"/>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69" name="Rectangle 45"/>
              <p:cNvSpPr>
                <a:spLocks noChangeArrowheads="1"/>
              </p:cNvSpPr>
              <p:nvPr/>
            </p:nvSpPr>
            <p:spPr bwMode="auto">
              <a:xfrm>
                <a:off x="3232" y="2005"/>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70" name="Rectangle 46"/>
              <p:cNvSpPr>
                <a:spLocks noChangeArrowheads="1"/>
              </p:cNvSpPr>
              <p:nvPr/>
            </p:nvSpPr>
            <p:spPr bwMode="auto">
              <a:xfrm>
                <a:off x="3232" y="2020"/>
                <a:ext cx="325"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71" name="Rectangle 47"/>
              <p:cNvSpPr>
                <a:spLocks noChangeArrowheads="1"/>
              </p:cNvSpPr>
              <p:nvPr/>
            </p:nvSpPr>
            <p:spPr bwMode="auto">
              <a:xfrm>
                <a:off x="3232" y="2027"/>
                <a:ext cx="325" cy="5"/>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72" name="Freeform 48"/>
              <p:cNvSpPr>
                <a:spLocks/>
              </p:cNvSpPr>
              <p:nvPr/>
            </p:nvSpPr>
            <p:spPr bwMode="auto">
              <a:xfrm>
                <a:off x="3557" y="1940"/>
                <a:ext cx="322" cy="7"/>
              </a:xfrm>
              <a:custGeom>
                <a:avLst/>
                <a:gdLst/>
                <a:ahLst/>
                <a:cxnLst>
                  <a:cxn ang="0">
                    <a:pos x="0" y="0"/>
                  </a:cxn>
                  <a:cxn ang="0">
                    <a:pos x="1401" y="0"/>
                  </a:cxn>
                  <a:cxn ang="0">
                    <a:pos x="1391" y="31"/>
                  </a:cxn>
                  <a:cxn ang="0">
                    <a:pos x="0" y="31"/>
                  </a:cxn>
                  <a:cxn ang="0">
                    <a:pos x="0" y="0"/>
                  </a:cxn>
                </a:cxnLst>
                <a:rect l="0" t="0" r="r" b="b"/>
                <a:pathLst>
                  <a:path w="1401" h="31">
                    <a:moveTo>
                      <a:pt x="0" y="0"/>
                    </a:moveTo>
                    <a:lnTo>
                      <a:pt x="1401" y="0"/>
                    </a:lnTo>
                    <a:cubicBezTo>
                      <a:pt x="1397" y="10"/>
                      <a:pt x="1394" y="21"/>
                      <a:pt x="1391"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3" name="Freeform 49"/>
              <p:cNvSpPr>
                <a:spLocks/>
              </p:cNvSpPr>
              <p:nvPr/>
            </p:nvSpPr>
            <p:spPr bwMode="auto">
              <a:xfrm>
                <a:off x="3557" y="1955"/>
                <a:ext cx="318" cy="7"/>
              </a:xfrm>
              <a:custGeom>
                <a:avLst/>
                <a:gdLst/>
                <a:ahLst/>
                <a:cxnLst>
                  <a:cxn ang="0">
                    <a:pos x="0" y="0"/>
                  </a:cxn>
                  <a:cxn ang="0">
                    <a:pos x="1384" y="0"/>
                  </a:cxn>
                  <a:cxn ang="0">
                    <a:pos x="1380" y="30"/>
                  </a:cxn>
                  <a:cxn ang="0">
                    <a:pos x="1380" y="31"/>
                  </a:cxn>
                  <a:cxn ang="0">
                    <a:pos x="0" y="31"/>
                  </a:cxn>
                  <a:cxn ang="0">
                    <a:pos x="0" y="0"/>
                  </a:cxn>
                </a:cxnLst>
                <a:rect l="0" t="0" r="r" b="b"/>
                <a:pathLst>
                  <a:path w="1384" h="31">
                    <a:moveTo>
                      <a:pt x="0" y="0"/>
                    </a:moveTo>
                    <a:lnTo>
                      <a:pt x="1384" y="0"/>
                    </a:lnTo>
                    <a:cubicBezTo>
                      <a:pt x="1383" y="9"/>
                      <a:pt x="1381" y="19"/>
                      <a:pt x="1380" y="30"/>
                    </a:cubicBezTo>
                    <a:lnTo>
                      <a:pt x="1380" y="31"/>
                    </a:ln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4" name="Freeform 50"/>
              <p:cNvSpPr>
                <a:spLocks/>
              </p:cNvSpPr>
              <p:nvPr/>
            </p:nvSpPr>
            <p:spPr bwMode="auto">
              <a:xfrm>
                <a:off x="3557" y="1969"/>
                <a:ext cx="316" cy="7"/>
              </a:xfrm>
              <a:custGeom>
                <a:avLst/>
                <a:gdLst/>
                <a:ahLst/>
                <a:cxnLst>
                  <a:cxn ang="0">
                    <a:pos x="0" y="0"/>
                  </a:cxn>
                  <a:cxn ang="0">
                    <a:pos x="1376" y="0"/>
                  </a:cxn>
                  <a:cxn ang="0">
                    <a:pos x="1374" y="31"/>
                  </a:cxn>
                  <a:cxn ang="0">
                    <a:pos x="0" y="31"/>
                  </a:cxn>
                  <a:cxn ang="0">
                    <a:pos x="0" y="0"/>
                  </a:cxn>
                </a:cxnLst>
                <a:rect l="0" t="0" r="r" b="b"/>
                <a:pathLst>
                  <a:path w="1376" h="31">
                    <a:moveTo>
                      <a:pt x="0" y="0"/>
                    </a:moveTo>
                    <a:lnTo>
                      <a:pt x="1376" y="0"/>
                    </a:lnTo>
                    <a:cubicBezTo>
                      <a:pt x="1375" y="10"/>
                      <a:pt x="1375" y="21"/>
                      <a:pt x="1374"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5" name="Freeform 51"/>
              <p:cNvSpPr>
                <a:spLocks/>
              </p:cNvSpPr>
              <p:nvPr/>
            </p:nvSpPr>
            <p:spPr bwMode="auto">
              <a:xfrm>
                <a:off x="3557" y="1984"/>
                <a:ext cx="316" cy="7"/>
              </a:xfrm>
              <a:custGeom>
                <a:avLst/>
                <a:gdLst/>
                <a:ahLst/>
                <a:cxnLst>
                  <a:cxn ang="0">
                    <a:pos x="0" y="0"/>
                  </a:cxn>
                  <a:cxn ang="0">
                    <a:pos x="1373" y="0"/>
                  </a:cxn>
                  <a:cxn ang="0">
                    <a:pos x="1373" y="11"/>
                  </a:cxn>
                  <a:cxn ang="0">
                    <a:pos x="1373" y="31"/>
                  </a:cxn>
                  <a:cxn ang="0">
                    <a:pos x="0" y="31"/>
                  </a:cxn>
                  <a:cxn ang="0">
                    <a:pos x="0" y="0"/>
                  </a:cxn>
                </a:cxnLst>
                <a:rect l="0" t="0" r="r" b="b"/>
                <a:pathLst>
                  <a:path w="1373" h="31">
                    <a:moveTo>
                      <a:pt x="0" y="0"/>
                    </a:moveTo>
                    <a:lnTo>
                      <a:pt x="1373" y="0"/>
                    </a:lnTo>
                    <a:lnTo>
                      <a:pt x="1373" y="11"/>
                    </a:lnTo>
                    <a:cubicBezTo>
                      <a:pt x="1373" y="18"/>
                      <a:pt x="1373" y="25"/>
                      <a:pt x="1373"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6" name="Freeform 52"/>
              <p:cNvSpPr>
                <a:spLocks/>
              </p:cNvSpPr>
              <p:nvPr/>
            </p:nvSpPr>
            <p:spPr bwMode="auto">
              <a:xfrm>
                <a:off x="3557" y="1998"/>
                <a:ext cx="317" cy="7"/>
              </a:xfrm>
              <a:custGeom>
                <a:avLst/>
                <a:gdLst/>
                <a:ahLst/>
                <a:cxnLst>
                  <a:cxn ang="0">
                    <a:pos x="0" y="0"/>
                  </a:cxn>
                  <a:cxn ang="0">
                    <a:pos x="1375" y="0"/>
                  </a:cxn>
                  <a:cxn ang="0">
                    <a:pos x="1377" y="31"/>
                  </a:cxn>
                  <a:cxn ang="0">
                    <a:pos x="0" y="31"/>
                  </a:cxn>
                  <a:cxn ang="0">
                    <a:pos x="0" y="0"/>
                  </a:cxn>
                </a:cxnLst>
                <a:rect l="0" t="0" r="r" b="b"/>
                <a:pathLst>
                  <a:path w="1377" h="31">
                    <a:moveTo>
                      <a:pt x="0" y="0"/>
                    </a:moveTo>
                    <a:lnTo>
                      <a:pt x="1375" y="0"/>
                    </a:lnTo>
                    <a:cubicBezTo>
                      <a:pt x="1375" y="10"/>
                      <a:pt x="1376" y="20"/>
                      <a:pt x="1377"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7" name="Freeform 53"/>
              <p:cNvSpPr>
                <a:spLocks/>
              </p:cNvSpPr>
              <p:nvPr/>
            </p:nvSpPr>
            <p:spPr bwMode="auto">
              <a:xfrm>
                <a:off x="3557" y="2012"/>
                <a:ext cx="319" cy="8"/>
              </a:xfrm>
              <a:custGeom>
                <a:avLst/>
                <a:gdLst/>
                <a:ahLst/>
                <a:cxnLst>
                  <a:cxn ang="0">
                    <a:pos x="0" y="0"/>
                  </a:cxn>
                  <a:cxn ang="0">
                    <a:pos x="1381" y="0"/>
                  </a:cxn>
                  <a:cxn ang="0">
                    <a:pos x="1386" y="31"/>
                  </a:cxn>
                  <a:cxn ang="0">
                    <a:pos x="0" y="31"/>
                  </a:cxn>
                  <a:cxn ang="0">
                    <a:pos x="0" y="0"/>
                  </a:cxn>
                </a:cxnLst>
                <a:rect l="0" t="0" r="r" b="b"/>
                <a:pathLst>
                  <a:path w="1386" h="31">
                    <a:moveTo>
                      <a:pt x="0" y="0"/>
                    </a:moveTo>
                    <a:lnTo>
                      <a:pt x="1381" y="0"/>
                    </a:lnTo>
                    <a:cubicBezTo>
                      <a:pt x="1382" y="11"/>
                      <a:pt x="1384" y="21"/>
                      <a:pt x="1386"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8" name="Freeform 54"/>
              <p:cNvSpPr>
                <a:spLocks/>
              </p:cNvSpPr>
              <p:nvPr/>
            </p:nvSpPr>
            <p:spPr bwMode="auto">
              <a:xfrm>
                <a:off x="3557" y="1947"/>
                <a:ext cx="320" cy="8"/>
              </a:xfrm>
              <a:custGeom>
                <a:avLst/>
                <a:gdLst/>
                <a:ahLst/>
                <a:cxnLst>
                  <a:cxn ang="0">
                    <a:pos x="0" y="0"/>
                  </a:cxn>
                  <a:cxn ang="0">
                    <a:pos x="1391" y="0"/>
                  </a:cxn>
                  <a:cxn ang="0">
                    <a:pos x="1384" y="32"/>
                  </a:cxn>
                  <a:cxn ang="0">
                    <a:pos x="0" y="32"/>
                  </a:cxn>
                  <a:cxn ang="0">
                    <a:pos x="0" y="0"/>
                  </a:cxn>
                </a:cxnLst>
                <a:rect l="0" t="0" r="r" b="b"/>
                <a:pathLst>
                  <a:path w="1391" h="32">
                    <a:moveTo>
                      <a:pt x="0" y="0"/>
                    </a:moveTo>
                    <a:lnTo>
                      <a:pt x="1391" y="0"/>
                    </a:lnTo>
                    <a:cubicBezTo>
                      <a:pt x="1389" y="10"/>
                      <a:pt x="1386" y="21"/>
                      <a:pt x="1384" y="32"/>
                    </a:cubicBezTo>
                    <a:lnTo>
                      <a:pt x="0" y="32"/>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79" name="Freeform 55"/>
              <p:cNvSpPr>
                <a:spLocks/>
              </p:cNvSpPr>
              <p:nvPr/>
            </p:nvSpPr>
            <p:spPr bwMode="auto">
              <a:xfrm>
                <a:off x="3557" y="1962"/>
                <a:ext cx="317" cy="7"/>
              </a:xfrm>
              <a:custGeom>
                <a:avLst/>
                <a:gdLst/>
                <a:ahLst/>
                <a:cxnLst>
                  <a:cxn ang="0">
                    <a:pos x="0" y="0"/>
                  </a:cxn>
                  <a:cxn ang="0">
                    <a:pos x="1380" y="0"/>
                  </a:cxn>
                  <a:cxn ang="0">
                    <a:pos x="1376" y="31"/>
                  </a:cxn>
                  <a:cxn ang="0">
                    <a:pos x="0" y="31"/>
                  </a:cxn>
                  <a:cxn ang="0">
                    <a:pos x="0" y="0"/>
                  </a:cxn>
                </a:cxnLst>
                <a:rect l="0" t="0" r="r" b="b"/>
                <a:pathLst>
                  <a:path w="1380" h="31">
                    <a:moveTo>
                      <a:pt x="0" y="0"/>
                    </a:moveTo>
                    <a:lnTo>
                      <a:pt x="1380" y="0"/>
                    </a:lnTo>
                    <a:cubicBezTo>
                      <a:pt x="1378" y="10"/>
                      <a:pt x="1377" y="20"/>
                      <a:pt x="1376"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0" name="Freeform 56"/>
              <p:cNvSpPr>
                <a:spLocks/>
              </p:cNvSpPr>
              <p:nvPr/>
            </p:nvSpPr>
            <p:spPr bwMode="auto">
              <a:xfrm>
                <a:off x="3557" y="1976"/>
                <a:ext cx="316" cy="8"/>
              </a:xfrm>
              <a:custGeom>
                <a:avLst/>
                <a:gdLst/>
                <a:ahLst/>
                <a:cxnLst>
                  <a:cxn ang="0">
                    <a:pos x="0" y="0"/>
                  </a:cxn>
                  <a:cxn ang="0">
                    <a:pos x="1374" y="0"/>
                  </a:cxn>
                  <a:cxn ang="0">
                    <a:pos x="1373" y="31"/>
                  </a:cxn>
                  <a:cxn ang="0">
                    <a:pos x="0" y="31"/>
                  </a:cxn>
                  <a:cxn ang="0">
                    <a:pos x="0" y="0"/>
                  </a:cxn>
                </a:cxnLst>
                <a:rect l="0" t="0" r="r" b="b"/>
                <a:pathLst>
                  <a:path w="1374" h="31">
                    <a:moveTo>
                      <a:pt x="0" y="0"/>
                    </a:moveTo>
                    <a:lnTo>
                      <a:pt x="1374" y="0"/>
                    </a:lnTo>
                    <a:cubicBezTo>
                      <a:pt x="1374" y="10"/>
                      <a:pt x="1373" y="21"/>
                      <a:pt x="1373"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1" name="Freeform 57"/>
              <p:cNvSpPr>
                <a:spLocks/>
              </p:cNvSpPr>
              <p:nvPr/>
            </p:nvSpPr>
            <p:spPr bwMode="auto">
              <a:xfrm>
                <a:off x="3557" y="1991"/>
                <a:ext cx="316" cy="7"/>
              </a:xfrm>
              <a:custGeom>
                <a:avLst/>
                <a:gdLst/>
                <a:ahLst/>
                <a:cxnLst>
                  <a:cxn ang="0">
                    <a:pos x="0" y="0"/>
                  </a:cxn>
                  <a:cxn ang="0">
                    <a:pos x="1373" y="0"/>
                  </a:cxn>
                  <a:cxn ang="0">
                    <a:pos x="1375" y="32"/>
                  </a:cxn>
                  <a:cxn ang="0">
                    <a:pos x="0" y="32"/>
                  </a:cxn>
                  <a:cxn ang="0">
                    <a:pos x="0" y="0"/>
                  </a:cxn>
                </a:cxnLst>
                <a:rect l="0" t="0" r="r" b="b"/>
                <a:pathLst>
                  <a:path w="1375" h="32">
                    <a:moveTo>
                      <a:pt x="0" y="0"/>
                    </a:moveTo>
                    <a:lnTo>
                      <a:pt x="1373" y="0"/>
                    </a:lnTo>
                    <a:cubicBezTo>
                      <a:pt x="1374" y="11"/>
                      <a:pt x="1374" y="21"/>
                      <a:pt x="1375" y="32"/>
                    </a:cubicBezTo>
                    <a:lnTo>
                      <a:pt x="0" y="32"/>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2" name="Freeform 58"/>
              <p:cNvSpPr>
                <a:spLocks/>
              </p:cNvSpPr>
              <p:nvPr/>
            </p:nvSpPr>
            <p:spPr bwMode="auto">
              <a:xfrm>
                <a:off x="3557" y="2005"/>
                <a:ext cx="318" cy="7"/>
              </a:xfrm>
              <a:custGeom>
                <a:avLst/>
                <a:gdLst/>
                <a:ahLst/>
                <a:cxnLst>
                  <a:cxn ang="0">
                    <a:pos x="0" y="0"/>
                  </a:cxn>
                  <a:cxn ang="0">
                    <a:pos x="1377" y="0"/>
                  </a:cxn>
                  <a:cxn ang="0">
                    <a:pos x="1380" y="22"/>
                  </a:cxn>
                  <a:cxn ang="0">
                    <a:pos x="1381" y="31"/>
                  </a:cxn>
                  <a:cxn ang="0">
                    <a:pos x="0" y="31"/>
                  </a:cxn>
                  <a:cxn ang="0">
                    <a:pos x="0" y="0"/>
                  </a:cxn>
                </a:cxnLst>
                <a:rect l="0" t="0" r="r" b="b"/>
                <a:pathLst>
                  <a:path w="1381" h="31">
                    <a:moveTo>
                      <a:pt x="0" y="0"/>
                    </a:moveTo>
                    <a:lnTo>
                      <a:pt x="1377" y="0"/>
                    </a:lnTo>
                    <a:cubicBezTo>
                      <a:pt x="1378" y="7"/>
                      <a:pt x="1379" y="15"/>
                      <a:pt x="1380" y="22"/>
                    </a:cubicBezTo>
                    <a:lnTo>
                      <a:pt x="1381" y="31"/>
                    </a:ln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3" name="Freeform 59"/>
              <p:cNvSpPr>
                <a:spLocks/>
              </p:cNvSpPr>
              <p:nvPr/>
            </p:nvSpPr>
            <p:spPr bwMode="auto">
              <a:xfrm>
                <a:off x="3557" y="2020"/>
                <a:ext cx="321" cy="7"/>
              </a:xfrm>
              <a:custGeom>
                <a:avLst/>
                <a:gdLst/>
                <a:ahLst/>
                <a:cxnLst>
                  <a:cxn ang="0">
                    <a:pos x="0" y="0"/>
                  </a:cxn>
                  <a:cxn ang="0">
                    <a:pos x="1386" y="0"/>
                  </a:cxn>
                  <a:cxn ang="0">
                    <a:pos x="1394" y="31"/>
                  </a:cxn>
                  <a:cxn ang="0">
                    <a:pos x="0" y="31"/>
                  </a:cxn>
                  <a:cxn ang="0">
                    <a:pos x="0" y="0"/>
                  </a:cxn>
                </a:cxnLst>
                <a:rect l="0" t="0" r="r" b="b"/>
                <a:pathLst>
                  <a:path w="1394" h="31">
                    <a:moveTo>
                      <a:pt x="0" y="0"/>
                    </a:moveTo>
                    <a:lnTo>
                      <a:pt x="1386" y="0"/>
                    </a:lnTo>
                    <a:cubicBezTo>
                      <a:pt x="1389" y="11"/>
                      <a:pt x="1391" y="21"/>
                      <a:pt x="1394"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4" name="Freeform 60"/>
              <p:cNvSpPr>
                <a:spLocks/>
              </p:cNvSpPr>
              <p:nvPr/>
            </p:nvSpPr>
            <p:spPr bwMode="auto">
              <a:xfrm>
                <a:off x="3557" y="2027"/>
                <a:ext cx="322" cy="5"/>
              </a:xfrm>
              <a:custGeom>
                <a:avLst/>
                <a:gdLst/>
                <a:ahLst/>
                <a:cxnLst>
                  <a:cxn ang="0">
                    <a:pos x="0" y="0"/>
                  </a:cxn>
                  <a:cxn ang="0">
                    <a:pos x="1394" y="0"/>
                  </a:cxn>
                  <a:cxn ang="0">
                    <a:pos x="1401" y="21"/>
                  </a:cxn>
                  <a:cxn ang="0">
                    <a:pos x="0" y="21"/>
                  </a:cxn>
                  <a:cxn ang="0">
                    <a:pos x="0" y="0"/>
                  </a:cxn>
                </a:cxnLst>
                <a:rect l="0" t="0" r="r" b="b"/>
                <a:pathLst>
                  <a:path w="1401" h="21">
                    <a:moveTo>
                      <a:pt x="0" y="0"/>
                    </a:moveTo>
                    <a:lnTo>
                      <a:pt x="1394" y="0"/>
                    </a:lnTo>
                    <a:cubicBezTo>
                      <a:pt x="1396" y="7"/>
                      <a:pt x="1398" y="15"/>
                      <a:pt x="1401" y="21"/>
                    </a:cubicBezTo>
                    <a:lnTo>
                      <a:pt x="0" y="21"/>
                    </a:lnTo>
                    <a:lnTo>
                      <a:pt x="0"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5" name="Freeform 61"/>
              <p:cNvSpPr>
                <a:spLocks/>
              </p:cNvSpPr>
              <p:nvPr/>
            </p:nvSpPr>
            <p:spPr bwMode="auto">
              <a:xfrm>
                <a:off x="3225" y="1919"/>
                <a:ext cx="663" cy="134"/>
              </a:xfrm>
              <a:custGeom>
                <a:avLst/>
                <a:gdLst/>
                <a:ahLst/>
                <a:cxnLst>
                  <a:cxn ang="0">
                    <a:pos x="2877" y="578"/>
                  </a:cxn>
                  <a:cxn ang="0">
                    <a:pos x="123" y="578"/>
                  </a:cxn>
                  <a:cxn ang="0">
                    <a:pos x="6" y="394"/>
                  </a:cxn>
                  <a:cxn ang="0">
                    <a:pos x="0" y="289"/>
                  </a:cxn>
                  <a:cxn ang="0">
                    <a:pos x="6" y="184"/>
                  </a:cxn>
                  <a:cxn ang="0">
                    <a:pos x="123" y="0"/>
                  </a:cxn>
                  <a:cxn ang="0">
                    <a:pos x="2877" y="0"/>
                  </a:cxn>
                  <a:cxn ang="0">
                    <a:pos x="2877" y="91"/>
                  </a:cxn>
                  <a:cxn ang="0">
                    <a:pos x="123" y="91"/>
                  </a:cxn>
                  <a:cxn ang="0">
                    <a:pos x="97" y="195"/>
                  </a:cxn>
                  <a:cxn ang="0">
                    <a:pos x="91" y="289"/>
                  </a:cxn>
                  <a:cxn ang="0">
                    <a:pos x="97" y="383"/>
                  </a:cxn>
                  <a:cxn ang="0">
                    <a:pos x="123" y="486"/>
                  </a:cxn>
                  <a:cxn ang="0">
                    <a:pos x="2877" y="486"/>
                  </a:cxn>
                  <a:cxn ang="0">
                    <a:pos x="2877" y="578"/>
                  </a:cxn>
                </a:cxnLst>
                <a:rect l="0" t="0" r="r" b="b"/>
                <a:pathLst>
                  <a:path w="2877" h="578">
                    <a:moveTo>
                      <a:pt x="2877" y="578"/>
                    </a:moveTo>
                    <a:lnTo>
                      <a:pt x="123" y="578"/>
                    </a:lnTo>
                    <a:cubicBezTo>
                      <a:pt x="57" y="578"/>
                      <a:pt x="19" y="497"/>
                      <a:pt x="6" y="394"/>
                    </a:cubicBezTo>
                    <a:cubicBezTo>
                      <a:pt x="2" y="360"/>
                      <a:pt x="0" y="324"/>
                      <a:pt x="0" y="289"/>
                    </a:cubicBezTo>
                    <a:cubicBezTo>
                      <a:pt x="0" y="254"/>
                      <a:pt x="2" y="218"/>
                      <a:pt x="6" y="184"/>
                    </a:cubicBezTo>
                    <a:cubicBezTo>
                      <a:pt x="19" y="80"/>
                      <a:pt x="57" y="0"/>
                      <a:pt x="123" y="0"/>
                    </a:cubicBezTo>
                    <a:lnTo>
                      <a:pt x="2877" y="0"/>
                    </a:lnTo>
                    <a:lnTo>
                      <a:pt x="2877" y="91"/>
                    </a:lnTo>
                    <a:lnTo>
                      <a:pt x="123" y="91"/>
                    </a:lnTo>
                    <a:cubicBezTo>
                      <a:pt x="114" y="91"/>
                      <a:pt x="104" y="137"/>
                      <a:pt x="97" y="195"/>
                    </a:cubicBezTo>
                    <a:cubicBezTo>
                      <a:pt x="93" y="224"/>
                      <a:pt x="91" y="256"/>
                      <a:pt x="91" y="289"/>
                    </a:cubicBezTo>
                    <a:cubicBezTo>
                      <a:pt x="91" y="322"/>
                      <a:pt x="93" y="354"/>
                      <a:pt x="97" y="383"/>
                    </a:cubicBezTo>
                    <a:cubicBezTo>
                      <a:pt x="104" y="441"/>
                      <a:pt x="114" y="486"/>
                      <a:pt x="123" y="486"/>
                    </a:cubicBezTo>
                    <a:lnTo>
                      <a:pt x="2877" y="486"/>
                    </a:lnTo>
                    <a:lnTo>
                      <a:pt x="2877" y="578"/>
                    </a:lnTo>
                    <a:close/>
                  </a:path>
                </a:pathLst>
              </a:custGeom>
              <a:solidFill>
                <a:srgbClr val="4350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6" name="Freeform 62"/>
              <p:cNvSpPr>
                <a:spLocks noEditPoints="1"/>
              </p:cNvSpPr>
              <p:nvPr/>
            </p:nvSpPr>
            <p:spPr bwMode="auto">
              <a:xfrm>
                <a:off x="3557" y="1919"/>
                <a:ext cx="331" cy="134"/>
              </a:xfrm>
              <a:custGeom>
                <a:avLst/>
                <a:gdLst/>
                <a:ahLst/>
                <a:cxnLst>
                  <a:cxn ang="0">
                    <a:pos x="1439" y="578"/>
                  </a:cxn>
                  <a:cxn ang="0">
                    <a:pos x="0" y="578"/>
                  </a:cxn>
                  <a:cxn ang="0">
                    <a:pos x="0" y="486"/>
                  </a:cxn>
                  <a:cxn ang="0">
                    <a:pos x="1439" y="486"/>
                  </a:cxn>
                  <a:cxn ang="0">
                    <a:pos x="1439" y="578"/>
                  </a:cxn>
                  <a:cxn ang="0">
                    <a:pos x="0" y="0"/>
                  </a:cxn>
                  <a:cxn ang="0">
                    <a:pos x="1439" y="0"/>
                  </a:cxn>
                  <a:cxn ang="0">
                    <a:pos x="1439" y="91"/>
                  </a:cxn>
                  <a:cxn ang="0">
                    <a:pos x="0" y="91"/>
                  </a:cxn>
                  <a:cxn ang="0">
                    <a:pos x="0" y="0"/>
                  </a:cxn>
                </a:cxnLst>
                <a:rect l="0" t="0" r="r" b="b"/>
                <a:pathLst>
                  <a:path w="1439" h="578">
                    <a:moveTo>
                      <a:pt x="1439" y="578"/>
                    </a:moveTo>
                    <a:lnTo>
                      <a:pt x="0" y="578"/>
                    </a:lnTo>
                    <a:lnTo>
                      <a:pt x="0" y="486"/>
                    </a:lnTo>
                    <a:lnTo>
                      <a:pt x="1439" y="486"/>
                    </a:lnTo>
                    <a:lnTo>
                      <a:pt x="1439" y="578"/>
                    </a:lnTo>
                    <a:close/>
                    <a:moveTo>
                      <a:pt x="0" y="0"/>
                    </a:moveTo>
                    <a:lnTo>
                      <a:pt x="1439" y="0"/>
                    </a:lnTo>
                    <a:lnTo>
                      <a:pt x="1439" y="91"/>
                    </a:lnTo>
                    <a:lnTo>
                      <a:pt x="0" y="91"/>
                    </a:lnTo>
                    <a:lnTo>
                      <a:pt x="0" y="0"/>
                    </a:ln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087" name="Rectangle 63"/>
              <p:cNvSpPr>
                <a:spLocks noChangeArrowheads="1"/>
              </p:cNvSpPr>
              <p:nvPr/>
            </p:nvSpPr>
            <p:spPr bwMode="auto">
              <a:xfrm>
                <a:off x="3227" y="1773"/>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88" name="Rectangle 64"/>
              <p:cNvSpPr>
                <a:spLocks noChangeArrowheads="1"/>
              </p:cNvSpPr>
              <p:nvPr/>
            </p:nvSpPr>
            <p:spPr bwMode="auto">
              <a:xfrm>
                <a:off x="3227" y="1794"/>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89" name="Rectangle 65"/>
              <p:cNvSpPr>
                <a:spLocks noChangeArrowheads="1"/>
              </p:cNvSpPr>
              <p:nvPr/>
            </p:nvSpPr>
            <p:spPr bwMode="auto">
              <a:xfrm>
                <a:off x="3227" y="1814"/>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0" name="Rectangle 66"/>
              <p:cNvSpPr>
                <a:spLocks noChangeArrowheads="1"/>
              </p:cNvSpPr>
              <p:nvPr/>
            </p:nvSpPr>
            <p:spPr bwMode="auto">
              <a:xfrm>
                <a:off x="3227" y="1834"/>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1" name="Rectangle 67"/>
              <p:cNvSpPr>
                <a:spLocks noChangeArrowheads="1"/>
              </p:cNvSpPr>
              <p:nvPr/>
            </p:nvSpPr>
            <p:spPr bwMode="auto">
              <a:xfrm>
                <a:off x="3227" y="1854"/>
                <a:ext cx="240" cy="11"/>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2" name="Rectangle 68"/>
              <p:cNvSpPr>
                <a:spLocks noChangeArrowheads="1"/>
              </p:cNvSpPr>
              <p:nvPr/>
            </p:nvSpPr>
            <p:spPr bwMode="auto">
              <a:xfrm>
                <a:off x="3227" y="1875"/>
                <a:ext cx="240" cy="10"/>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3" name="Rectangle 69"/>
              <p:cNvSpPr>
                <a:spLocks noChangeArrowheads="1"/>
              </p:cNvSpPr>
              <p:nvPr/>
            </p:nvSpPr>
            <p:spPr bwMode="auto">
              <a:xfrm>
                <a:off x="3227" y="1783"/>
                <a:ext cx="240" cy="11"/>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4" name="Rectangle 70"/>
              <p:cNvSpPr>
                <a:spLocks noChangeArrowheads="1"/>
              </p:cNvSpPr>
              <p:nvPr/>
            </p:nvSpPr>
            <p:spPr bwMode="auto">
              <a:xfrm>
                <a:off x="3227" y="1804"/>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5" name="Rectangle 71"/>
              <p:cNvSpPr>
                <a:spLocks noChangeArrowheads="1"/>
              </p:cNvSpPr>
              <p:nvPr/>
            </p:nvSpPr>
            <p:spPr bwMode="auto">
              <a:xfrm>
                <a:off x="3227" y="1824"/>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6" name="Rectangle 72"/>
              <p:cNvSpPr>
                <a:spLocks noChangeArrowheads="1"/>
              </p:cNvSpPr>
              <p:nvPr/>
            </p:nvSpPr>
            <p:spPr bwMode="auto">
              <a:xfrm>
                <a:off x="3227" y="1844"/>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7" name="Rectangle 73"/>
              <p:cNvSpPr>
                <a:spLocks noChangeArrowheads="1"/>
              </p:cNvSpPr>
              <p:nvPr/>
            </p:nvSpPr>
            <p:spPr bwMode="auto">
              <a:xfrm>
                <a:off x="3227" y="1865"/>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8" name="Rectangle 74"/>
              <p:cNvSpPr>
                <a:spLocks noChangeArrowheads="1"/>
              </p:cNvSpPr>
              <p:nvPr/>
            </p:nvSpPr>
            <p:spPr bwMode="auto">
              <a:xfrm>
                <a:off x="3227" y="1885"/>
                <a:ext cx="240" cy="10"/>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099" name="Rectangle 75"/>
              <p:cNvSpPr>
                <a:spLocks noChangeArrowheads="1"/>
              </p:cNvSpPr>
              <p:nvPr/>
            </p:nvSpPr>
            <p:spPr bwMode="auto">
              <a:xfrm>
                <a:off x="3227" y="1895"/>
                <a:ext cx="240" cy="7"/>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00" name="Freeform 76"/>
              <p:cNvSpPr>
                <a:spLocks/>
              </p:cNvSpPr>
              <p:nvPr/>
            </p:nvSpPr>
            <p:spPr bwMode="auto">
              <a:xfrm>
                <a:off x="3467" y="1773"/>
                <a:ext cx="240" cy="10"/>
              </a:xfrm>
              <a:custGeom>
                <a:avLst/>
                <a:gdLst/>
                <a:ahLst/>
                <a:cxnLst>
                  <a:cxn ang="0">
                    <a:pos x="0" y="0"/>
                  </a:cxn>
                  <a:cxn ang="0">
                    <a:pos x="1041" y="0"/>
                  </a:cxn>
                  <a:cxn ang="0">
                    <a:pos x="1023" y="44"/>
                  </a:cxn>
                  <a:cxn ang="0">
                    <a:pos x="0" y="44"/>
                  </a:cxn>
                  <a:cxn ang="0">
                    <a:pos x="0" y="0"/>
                  </a:cxn>
                </a:cxnLst>
                <a:rect l="0" t="0" r="r" b="b"/>
                <a:pathLst>
                  <a:path w="1041" h="44">
                    <a:moveTo>
                      <a:pt x="0" y="0"/>
                    </a:moveTo>
                    <a:lnTo>
                      <a:pt x="1041" y="0"/>
                    </a:lnTo>
                    <a:cubicBezTo>
                      <a:pt x="1034" y="13"/>
                      <a:pt x="1028" y="28"/>
                      <a:pt x="1023"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1" name="Freeform 77"/>
              <p:cNvSpPr>
                <a:spLocks/>
              </p:cNvSpPr>
              <p:nvPr/>
            </p:nvSpPr>
            <p:spPr bwMode="auto">
              <a:xfrm>
                <a:off x="3467" y="1794"/>
                <a:ext cx="233" cy="10"/>
              </a:xfrm>
              <a:custGeom>
                <a:avLst/>
                <a:gdLst/>
                <a:ahLst/>
                <a:cxnLst>
                  <a:cxn ang="0">
                    <a:pos x="0" y="0"/>
                  </a:cxn>
                  <a:cxn ang="0">
                    <a:pos x="1010" y="0"/>
                  </a:cxn>
                  <a:cxn ang="0">
                    <a:pos x="1002" y="44"/>
                  </a:cxn>
                  <a:cxn ang="0">
                    <a:pos x="0" y="44"/>
                  </a:cxn>
                  <a:cxn ang="0">
                    <a:pos x="0" y="0"/>
                  </a:cxn>
                </a:cxnLst>
                <a:rect l="0" t="0" r="r" b="b"/>
                <a:pathLst>
                  <a:path w="1010" h="44">
                    <a:moveTo>
                      <a:pt x="0" y="0"/>
                    </a:moveTo>
                    <a:lnTo>
                      <a:pt x="1010" y="0"/>
                    </a:lnTo>
                    <a:cubicBezTo>
                      <a:pt x="1007" y="14"/>
                      <a:pt x="1004" y="29"/>
                      <a:pt x="1002"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2" name="Freeform 78"/>
              <p:cNvSpPr>
                <a:spLocks/>
              </p:cNvSpPr>
              <p:nvPr/>
            </p:nvSpPr>
            <p:spPr bwMode="auto">
              <a:xfrm>
                <a:off x="3467" y="1814"/>
                <a:ext cx="229" cy="10"/>
              </a:xfrm>
              <a:custGeom>
                <a:avLst/>
                <a:gdLst/>
                <a:ahLst/>
                <a:cxnLst>
                  <a:cxn ang="0">
                    <a:pos x="0" y="0"/>
                  </a:cxn>
                  <a:cxn ang="0">
                    <a:pos x="996" y="0"/>
                  </a:cxn>
                  <a:cxn ang="0">
                    <a:pos x="993" y="44"/>
                  </a:cxn>
                  <a:cxn ang="0">
                    <a:pos x="0" y="44"/>
                  </a:cxn>
                  <a:cxn ang="0">
                    <a:pos x="0" y="0"/>
                  </a:cxn>
                </a:cxnLst>
                <a:rect l="0" t="0" r="r" b="b"/>
                <a:pathLst>
                  <a:path w="996" h="44">
                    <a:moveTo>
                      <a:pt x="0" y="0"/>
                    </a:moveTo>
                    <a:lnTo>
                      <a:pt x="996" y="0"/>
                    </a:lnTo>
                    <a:cubicBezTo>
                      <a:pt x="995" y="14"/>
                      <a:pt x="994" y="29"/>
                      <a:pt x="993"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3" name="Freeform 79"/>
              <p:cNvSpPr>
                <a:spLocks/>
              </p:cNvSpPr>
              <p:nvPr/>
            </p:nvSpPr>
            <p:spPr bwMode="auto">
              <a:xfrm>
                <a:off x="3467" y="1834"/>
                <a:ext cx="228" cy="10"/>
              </a:xfrm>
              <a:custGeom>
                <a:avLst/>
                <a:gdLst/>
                <a:ahLst/>
                <a:cxnLst>
                  <a:cxn ang="0">
                    <a:pos x="0" y="0"/>
                  </a:cxn>
                  <a:cxn ang="0">
                    <a:pos x="991" y="0"/>
                  </a:cxn>
                  <a:cxn ang="0">
                    <a:pos x="991" y="22"/>
                  </a:cxn>
                  <a:cxn ang="0">
                    <a:pos x="991" y="43"/>
                  </a:cxn>
                  <a:cxn ang="0">
                    <a:pos x="0" y="43"/>
                  </a:cxn>
                  <a:cxn ang="0">
                    <a:pos x="0" y="0"/>
                  </a:cxn>
                </a:cxnLst>
                <a:rect l="0" t="0" r="r" b="b"/>
                <a:pathLst>
                  <a:path w="991" h="43">
                    <a:moveTo>
                      <a:pt x="0" y="0"/>
                    </a:moveTo>
                    <a:lnTo>
                      <a:pt x="991" y="0"/>
                    </a:lnTo>
                    <a:cubicBezTo>
                      <a:pt x="991" y="7"/>
                      <a:pt x="991" y="14"/>
                      <a:pt x="991" y="22"/>
                    </a:cubicBezTo>
                    <a:cubicBezTo>
                      <a:pt x="991" y="29"/>
                      <a:pt x="991" y="36"/>
                      <a:pt x="991" y="43"/>
                    </a:cubicBezTo>
                    <a:lnTo>
                      <a:pt x="0" y="43"/>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4" name="Freeform 80"/>
              <p:cNvSpPr>
                <a:spLocks/>
              </p:cNvSpPr>
              <p:nvPr/>
            </p:nvSpPr>
            <p:spPr bwMode="auto">
              <a:xfrm>
                <a:off x="3467" y="1854"/>
                <a:ext cx="229" cy="11"/>
              </a:xfrm>
              <a:custGeom>
                <a:avLst/>
                <a:gdLst/>
                <a:ahLst/>
                <a:cxnLst>
                  <a:cxn ang="0">
                    <a:pos x="0" y="0"/>
                  </a:cxn>
                  <a:cxn ang="0">
                    <a:pos x="993" y="0"/>
                  </a:cxn>
                  <a:cxn ang="0">
                    <a:pos x="996" y="44"/>
                  </a:cxn>
                  <a:cxn ang="0">
                    <a:pos x="0" y="44"/>
                  </a:cxn>
                  <a:cxn ang="0">
                    <a:pos x="0" y="0"/>
                  </a:cxn>
                </a:cxnLst>
                <a:rect l="0" t="0" r="r" b="b"/>
                <a:pathLst>
                  <a:path w="996" h="44">
                    <a:moveTo>
                      <a:pt x="0" y="0"/>
                    </a:moveTo>
                    <a:lnTo>
                      <a:pt x="993" y="0"/>
                    </a:lnTo>
                    <a:cubicBezTo>
                      <a:pt x="994" y="15"/>
                      <a:pt x="995" y="30"/>
                      <a:pt x="996"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5" name="Freeform 81"/>
              <p:cNvSpPr>
                <a:spLocks/>
              </p:cNvSpPr>
              <p:nvPr/>
            </p:nvSpPr>
            <p:spPr bwMode="auto">
              <a:xfrm>
                <a:off x="3467" y="1875"/>
                <a:ext cx="233" cy="10"/>
              </a:xfrm>
              <a:custGeom>
                <a:avLst/>
                <a:gdLst/>
                <a:ahLst/>
                <a:cxnLst>
                  <a:cxn ang="0">
                    <a:pos x="0" y="0"/>
                  </a:cxn>
                  <a:cxn ang="0">
                    <a:pos x="1002" y="0"/>
                  </a:cxn>
                  <a:cxn ang="0">
                    <a:pos x="1010" y="44"/>
                  </a:cxn>
                  <a:cxn ang="0">
                    <a:pos x="0" y="44"/>
                  </a:cxn>
                  <a:cxn ang="0">
                    <a:pos x="0" y="0"/>
                  </a:cxn>
                </a:cxnLst>
                <a:rect l="0" t="0" r="r" b="b"/>
                <a:pathLst>
                  <a:path w="1010" h="44">
                    <a:moveTo>
                      <a:pt x="0" y="0"/>
                    </a:moveTo>
                    <a:lnTo>
                      <a:pt x="1002" y="0"/>
                    </a:lnTo>
                    <a:cubicBezTo>
                      <a:pt x="1004" y="15"/>
                      <a:pt x="1007" y="30"/>
                      <a:pt x="1010" y="44"/>
                    </a:cubicBezTo>
                    <a:lnTo>
                      <a:pt x="0" y="44"/>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6" name="Freeform 82"/>
              <p:cNvSpPr>
                <a:spLocks/>
              </p:cNvSpPr>
              <p:nvPr/>
            </p:nvSpPr>
            <p:spPr bwMode="auto">
              <a:xfrm>
                <a:off x="3467" y="1783"/>
                <a:ext cx="236" cy="11"/>
              </a:xfrm>
              <a:custGeom>
                <a:avLst/>
                <a:gdLst/>
                <a:ahLst/>
                <a:cxnLst>
                  <a:cxn ang="0">
                    <a:pos x="0" y="0"/>
                  </a:cxn>
                  <a:cxn ang="0">
                    <a:pos x="1023" y="0"/>
                  </a:cxn>
                  <a:cxn ang="0">
                    <a:pos x="1010" y="44"/>
                  </a:cxn>
                  <a:cxn ang="0">
                    <a:pos x="0" y="44"/>
                  </a:cxn>
                  <a:cxn ang="0">
                    <a:pos x="0" y="0"/>
                  </a:cxn>
                </a:cxnLst>
                <a:rect l="0" t="0" r="r" b="b"/>
                <a:pathLst>
                  <a:path w="1023" h="44">
                    <a:moveTo>
                      <a:pt x="0" y="0"/>
                    </a:moveTo>
                    <a:lnTo>
                      <a:pt x="1023" y="0"/>
                    </a:lnTo>
                    <a:cubicBezTo>
                      <a:pt x="1018" y="14"/>
                      <a:pt x="1014" y="29"/>
                      <a:pt x="1010"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7" name="Freeform 83"/>
              <p:cNvSpPr>
                <a:spLocks/>
              </p:cNvSpPr>
              <p:nvPr/>
            </p:nvSpPr>
            <p:spPr bwMode="auto">
              <a:xfrm>
                <a:off x="3467" y="1804"/>
                <a:ext cx="231" cy="10"/>
              </a:xfrm>
              <a:custGeom>
                <a:avLst/>
                <a:gdLst/>
                <a:ahLst/>
                <a:cxnLst>
                  <a:cxn ang="0">
                    <a:pos x="0" y="0"/>
                  </a:cxn>
                  <a:cxn ang="0">
                    <a:pos x="1002" y="0"/>
                  </a:cxn>
                  <a:cxn ang="0">
                    <a:pos x="999" y="20"/>
                  </a:cxn>
                  <a:cxn ang="0">
                    <a:pos x="996" y="44"/>
                  </a:cxn>
                  <a:cxn ang="0">
                    <a:pos x="0" y="44"/>
                  </a:cxn>
                  <a:cxn ang="0">
                    <a:pos x="0" y="0"/>
                  </a:cxn>
                </a:cxnLst>
                <a:rect l="0" t="0" r="r" b="b"/>
                <a:pathLst>
                  <a:path w="1002" h="44">
                    <a:moveTo>
                      <a:pt x="0" y="0"/>
                    </a:moveTo>
                    <a:lnTo>
                      <a:pt x="1002" y="0"/>
                    </a:lnTo>
                    <a:cubicBezTo>
                      <a:pt x="1001" y="6"/>
                      <a:pt x="1000" y="13"/>
                      <a:pt x="999" y="20"/>
                    </a:cubicBezTo>
                    <a:cubicBezTo>
                      <a:pt x="998" y="28"/>
                      <a:pt x="997" y="36"/>
                      <a:pt x="996"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8" name="Freeform 84"/>
              <p:cNvSpPr>
                <a:spLocks/>
              </p:cNvSpPr>
              <p:nvPr/>
            </p:nvSpPr>
            <p:spPr bwMode="auto">
              <a:xfrm>
                <a:off x="3467" y="1824"/>
                <a:ext cx="229" cy="10"/>
              </a:xfrm>
              <a:custGeom>
                <a:avLst/>
                <a:gdLst/>
                <a:ahLst/>
                <a:cxnLst>
                  <a:cxn ang="0">
                    <a:pos x="0" y="0"/>
                  </a:cxn>
                  <a:cxn ang="0">
                    <a:pos x="993" y="0"/>
                  </a:cxn>
                  <a:cxn ang="0">
                    <a:pos x="991" y="44"/>
                  </a:cxn>
                  <a:cxn ang="0">
                    <a:pos x="0" y="44"/>
                  </a:cxn>
                  <a:cxn ang="0">
                    <a:pos x="0" y="0"/>
                  </a:cxn>
                </a:cxnLst>
                <a:rect l="0" t="0" r="r" b="b"/>
                <a:pathLst>
                  <a:path w="993" h="44">
                    <a:moveTo>
                      <a:pt x="0" y="0"/>
                    </a:moveTo>
                    <a:lnTo>
                      <a:pt x="993" y="0"/>
                    </a:lnTo>
                    <a:cubicBezTo>
                      <a:pt x="992" y="14"/>
                      <a:pt x="991" y="29"/>
                      <a:pt x="991"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09" name="Freeform 85"/>
              <p:cNvSpPr>
                <a:spLocks/>
              </p:cNvSpPr>
              <p:nvPr/>
            </p:nvSpPr>
            <p:spPr bwMode="auto">
              <a:xfrm>
                <a:off x="3467" y="1844"/>
                <a:ext cx="229" cy="10"/>
              </a:xfrm>
              <a:custGeom>
                <a:avLst/>
                <a:gdLst/>
                <a:ahLst/>
                <a:cxnLst>
                  <a:cxn ang="0">
                    <a:pos x="0" y="0"/>
                  </a:cxn>
                  <a:cxn ang="0">
                    <a:pos x="991" y="0"/>
                  </a:cxn>
                  <a:cxn ang="0">
                    <a:pos x="993" y="44"/>
                  </a:cxn>
                  <a:cxn ang="0">
                    <a:pos x="0" y="44"/>
                  </a:cxn>
                  <a:cxn ang="0">
                    <a:pos x="0" y="0"/>
                  </a:cxn>
                </a:cxnLst>
                <a:rect l="0" t="0" r="r" b="b"/>
                <a:pathLst>
                  <a:path w="993" h="44">
                    <a:moveTo>
                      <a:pt x="0" y="0"/>
                    </a:moveTo>
                    <a:lnTo>
                      <a:pt x="991" y="0"/>
                    </a:lnTo>
                    <a:cubicBezTo>
                      <a:pt x="991" y="15"/>
                      <a:pt x="992" y="30"/>
                      <a:pt x="993"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0" name="Freeform 86"/>
              <p:cNvSpPr>
                <a:spLocks/>
              </p:cNvSpPr>
              <p:nvPr/>
            </p:nvSpPr>
            <p:spPr bwMode="auto">
              <a:xfrm>
                <a:off x="3467" y="1865"/>
                <a:ext cx="231" cy="10"/>
              </a:xfrm>
              <a:custGeom>
                <a:avLst/>
                <a:gdLst/>
                <a:ahLst/>
                <a:cxnLst>
                  <a:cxn ang="0">
                    <a:pos x="0" y="0"/>
                  </a:cxn>
                  <a:cxn ang="0">
                    <a:pos x="996" y="0"/>
                  </a:cxn>
                  <a:cxn ang="0">
                    <a:pos x="999" y="24"/>
                  </a:cxn>
                  <a:cxn ang="0">
                    <a:pos x="1002" y="44"/>
                  </a:cxn>
                  <a:cxn ang="0">
                    <a:pos x="0" y="44"/>
                  </a:cxn>
                  <a:cxn ang="0">
                    <a:pos x="0" y="0"/>
                  </a:cxn>
                </a:cxnLst>
                <a:rect l="0" t="0" r="r" b="b"/>
                <a:pathLst>
                  <a:path w="1002" h="44">
                    <a:moveTo>
                      <a:pt x="0" y="0"/>
                    </a:moveTo>
                    <a:lnTo>
                      <a:pt x="996" y="0"/>
                    </a:lnTo>
                    <a:cubicBezTo>
                      <a:pt x="997" y="8"/>
                      <a:pt x="998" y="16"/>
                      <a:pt x="999" y="24"/>
                    </a:cubicBezTo>
                    <a:cubicBezTo>
                      <a:pt x="1000" y="31"/>
                      <a:pt x="1001" y="38"/>
                      <a:pt x="1002"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1" name="Freeform 87"/>
              <p:cNvSpPr>
                <a:spLocks/>
              </p:cNvSpPr>
              <p:nvPr/>
            </p:nvSpPr>
            <p:spPr bwMode="auto">
              <a:xfrm>
                <a:off x="3467" y="1885"/>
                <a:ext cx="236" cy="10"/>
              </a:xfrm>
              <a:custGeom>
                <a:avLst/>
                <a:gdLst/>
                <a:ahLst/>
                <a:cxnLst>
                  <a:cxn ang="0">
                    <a:pos x="0" y="0"/>
                  </a:cxn>
                  <a:cxn ang="0">
                    <a:pos x="1010" y="0"/>
                  </a:cxn>
                  <a:cxn ang="0">
                    <a:pos x="1023" y="44"/>
                  </a:cxn>
                  <a:cxn ang="0">
                    <a:pos x="0" y="44"/>
                  </a:cxn>
                  <a:cxn ang="0">
                    <a:pos x="0" y="0"/>
                  </a:cxn>
                </a:cxnLst>
                <a:rect l="0" t="0" r="r" b="b"/>
                <a:pathLst>
                  <a:path w="1023" h="44">
                    <a:moveTo>
                      <a:pt x="0" y="0"/>
                    </a:moveTo>
                    <a:lnTo>
                      <a:pt x="1010" y="0"/>
                    </a:lnTo>
                    <a:cubicBezTo>
                      <a:pt x="1014" y="15"/>
                      <a:pt x="1018" y="30"/>
                      <a:pt x="1023" y="44"/>
                    </a:cubicBezTo>
                    <a:lnTo>
                      <a:pt x="0" y="44"/>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2" name="Freeform 88"/>
              <p:cNvSpPr>
                <a:spLocks/>
              </p:cNvSpPr>
              <p:nvPr/>
            </p:nvSpPr>
            <p:spPr bwMode="auto">
              <a:xfrm>
                <a:off x="3467" y="1895"/>
                <a:ext cx="238" cy="7"/>
              </a:xfrm>
              <a:custGeom>
                <a:avLst/>
                <a:gdLst/>
                <a:ahLst/>
                <a:cxnLst>
                  <a:cxn ang="0">
                    <a:pos x="0" y="0"/>
                  </a:cxn>
                  <a:cxn ang="0">
                    <a:pos x="1023" y="0"/>
                  </a:cxn>
                  <a:cxn ang="0">
                    <a:pos x="1034" y="29"/>
                  </a:cxn>
                  <a:cxn ang="0">
                    <a:pos x="0" y="29"/>
                  </a:cxn>
                  <a:cxn ang="0">
                    <a:pos x="0" y="0"/>
                  </a:cxn>
                </a:cxnLst>
                <a:rect l="0" t="0" r="r" b="b"/>
                <a:pathLst>
                  <a:path w="1034" h="29">
                    <a:moveTo>
                      <a:pt x="0" y="0"/>
                    </a:moveTo>
                    <a:lnTo>
                      <a:pt x="1023" y="0"/>
                    </a:lnTo>
                    <a:cubicBezTo>
                      <a:pt x="1026" y="10"/>
                      <a:pt x="1030" y="20"/>
                      <a:pt x="1034" y="29"/>
                    </a:cubicBezTo>
                    <a:lnTo>
                      <a:pt x="0" y="29"/>
                    </a:lnTo>
                    <a:lnTo>
                      <a:pt x="0"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3" name="Freeform 89"/>
              <p:cNvSpPr>
                <a:spLocks/>
              </p:cNvSpPr>
              <p:nvPr/>
            </p:nvSpPr>
            <p:spPr bwMode="auto">
              <a:xfrm>
                <a:off x="3212" y="1756"/>
                <a:ext cx="510" cy="163"/>
              </a:xfrm>
              <a:custGeom>
                <a:avLst/>
                <a:gdLst/>
                <a:ahLst/>
                <a:cxnLst>
                  <a:cxn ang="0">
                    <a:pos x="2216" y="707"/>
                  </a:cxn>
                  <a:cxn ang="0">
                    <a:pos x="138" y="707"/>
                  </a:cxn>
                  <a:cxn ang="0">
                    <a:pos x="8" y="487"/>
                  </a:cxn>
                  <a:cxn ang="0">
                    <a:pos x="0" y="353"/>
                  </a:cxn>
                  <a:cxn ang="0">
                    <a:pos x="8" y="220"/>
                  </a:cxn>
                  <a:cxn ang="0">
                    <a:pos x="138" y="0"/>
                  </a:cxn>
                  <a:cxn ang="0">
                    <a:pos x="2216" y="0"/>
                  </a:cxn>
                  <a:cxn ang="0">
                    <a:pos x="2216" y="75"/>
                  </a:cxn>
                  <a:cxn ang="0">
                    <a:pos x="138" y="75"/>
                  </a:cxn>
                  <a:cxn ang="0">
                    <a:pos x="83" y="229"/>
                  </a:cxn>
                  <a:cxn ang="0">
                    <a:pos x="75" y="353"/>
                  </a:cxn>
                  <a:cxn ang="0">
                    <a:pos x="83" y="478"/>
                  </a:cxn>
                  <a:cxn ang="0">
                    <a:pos x="138" y="631"/>
                  </a:cxn>
                  <a:cxn ang="0">
                    <a:pos x="2216" y="631"/>
                  </a:cxn>
                  <a:cxn ang="0">
                    <a:pos x="2216" y="707"/>
                  </a:cxn>
                </a:cxnLst>
                <a:rect l="0" t="0" r="r" b="b"/>
                <a:pathLst>
                  <a:path w="2216" h="707">
                    <a:moveTo>
                      <a:pt x="2216" y="707"/>
                    </a:moveTo>
                    <a:lnTo>
                      <a:pt x="138" y="707"/>
                    </a:lnTo>
                    <a:cubicBezTo>
                      <a:pt x="67" y="707"/>
                      <a:pt x="24" y="611"/>
                      <a:pt x="8" y="487"/>
                    </a:cubicBezTo>
                    <a:cubicBezTo>
                      <a:pt x="3" y="444"/>
                      <a:pt x="0" y="398"/>
                      <a:pt x="0" y="353"/>
                    </a:cubicBezTo>
                    <a:cubicBezTo>
                      <a:pt x="0" y="308"/>
                      <a:pt x="3" y="263"/>
                      <a:pt x="8" y="220"/>
                    </a:cubicBezTo>
                    <a:cubicBezTo>
                      <a:pt x="24" y="96"/>
                      <a:pt x="67" y="0"/>
                      <a:pt x="138" y="0"/>
                    </a:cubicBezTo>
                    <a:lnTo>
                      <a:pt x="2216" y="0"/>
                    </a:lnTo>
                    <a:lnTo>
                      <a:pt x="2216" y="75"/>
                    </a:lnTo>
                    <a:lnTo>
                      <a:pt x="138" y="75"/>
                    </a:lnTo>
                    <a:cubicBezTo>
                      <a:pt x="113" y="75"/>
                      <a:pt x="94" y="143"/>
                      <a:pt x="83" y="229"/>
                    </a:cubicBezTo>
                    <a:cubicBezTo>
                      <a:pt x="78" y="267"/>
                      <a:pt x="75" y="310"/>
                      <a:pt x="75" y="353"/>
                    </a:cubicBezTo>
                    <a:cubicBezTo>
                      <a:pt x="75" y="397"/>
                      <a:pt x="78" y="439"/>
                      <a:pt x="83" y="478"/>
                    </a:cubicBezTo>
                    <a:cubicBezTo>
                      <a:pt x="94" y="564"/>
                      <a:pt x="113" y="631"/>
                      <a:pt x="138" y="631"/>
                    </a:cubicBezTo>
                    <a:lnTo>
                      <a:pt x="2216" y="631"/>
                    </a:lnTo>
                    <a:lnTo>
                      <a:pt x="2216" y="707"/>
                    </a:lnTo>
                    <a:close/>
                  </a:path>
                </a:pathLst>
              </a:custGeom>
              <a:solidFill>
                <a:srgbClr val="046887"/>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4" name="Freeform 90"/>
              <p:cNvSpPr>
                <a:spLocks/>
              </p:cNvSpPr>
              <p:nvPr/>
            </p:nvSpPr>
            <p:spPr bwMode="auto">
              <a:xfrm>
                <a:off x="3212" y="1756"/>
                <a:ext cx="255" cy="163"/>
              </a:xfrm>
              <a:custGeom>
                <a:avLst/>
                <a:gdLst/>
                <a:ahLst/>
                <a:cxnLst>
                  <a:cxn ang="0">
                    <a:pos x="1108" y="707"/>
                  </a:cxn>
                  <a:cxn ang="0">
                    <a:pos x="138" y="707"/>
                  </a:cxn>
                  <a:cxn ang="0">
                    <a:pos x="8" y="487"/>
                  </a:cxn>
                  <a:cxn ang="0">
                    <a:pos x="0" y="353"/>
                  </a:cxn>
                  <a:cxn ang="0">
                    <a:pos x="8" y="220"/>
                  </a:cxn>
                  <a:cxn ang="0">
                    <a:pos x="138" y="0"/>
                  </a:cxn>
                  <a:cxn ang="0">
                    <a:pos x="1108" y="0"/>
                  </a:cxn>
                  <a:cxn ang="0">
                    <a:pos x="1108" y="75"/>
                  </a:cxn>
                  <a:cxn ang="0">
                    <a:pos x="138" y="75"/>
                  </a:cxn>
                  <a:cxn ang="0">
                    <a:pos x="83" y="229"/>
                  </a:cxn>
                  <a:cxn ang="0">
                    <a:pos x="75" y="353"/>
                  </a:cxn>
                  <a:cxn ang="0">
                    <a:pos x="83" y="478"/>
                  </a:cxn>
                  <a:cxn ang="0">
                    <a:pos x="138" y="631"/>
                  </a:cxn>
                  <a:cxn ang="0">
                    <a:pos x="1108" y="631"/>
                  </a:cxn>
                  <a:cxn ang="0">
                    <a:pos x="1108" y="707"/>
                  </a:cxn>
                </a:cxnLst>
                <a:rect l="0" t="0" r="r" b="b"/>
                <a:pathLst>
                  <a:path w="1108" h="707">
                    <a:moveTo>
                      <a:pt x="1108" y="707"/>
                    </a:moveTo>
                    <a:lnTo>
                      <a:pt x="138" y="707"/>
                    </a:lnTo>
                    <a:cubicBezTo>
                      <a:pt x="67" y="707"/>
                      <a:pt x="24" y="611"/>
                      <a:pt x="8" y="487"/>
                    </a:cubicBezTo>
                    <a:cubicBezTo>
                      <a:pt x="3" y="444"/>
                      <a:pt x="0" y="398"/>
                      <a:pt x="0" y="353"/>
                    </a:cubicBezTo>
                    <a:cubicBezTo>
                      <a:pt x="0" y="308"/>
                      <a:pt x="3" y="263"/>
                      <a:pt x="8" y="220"/>
                    </a:cubicBezTo>
                    <a:cubicBezTo>
                      <a:pt x="24" y="96"/>
                      <a:pt x="67" y="0"/>
                      <a:pt x="138" y="0"/>
                    </a:cubicBezTo>
                    <a:lnTo>
                      <a:pt x="1108" y="0"/>
                    </a:lnTo>
                    <a:lnTo>
                      <a:pt x="1108" y="75"/>
                    </a:lnTo>
                    <a:lnTo>
                      <a:pt x="138" y="75"/>
                    </a:lnTo>
                    <a:cubicBezTo>
                      <a:pt x="113" y="75"/>
                      <a:pt x="94" y="143"/>
                      <a:pt x="83" y="229"/>
                    </a:cubicBezTo>
                    <a:cubicBezTo>
                      <a:pt x="78" y="267"/>
                      <a:pt x="75" y="310"/>
                      <a:pt x="75" y="353"/>
                    </a:cubicBezTo>
                    <a:cubicBezTo>
                      <a:pt x="75" y="397"/>
                      <a:pt x="78" y="439"/>
                      <a:pt x="83" y="478"/>
                    </a:cubicBezTo>
                    <a:cubicBezTo>
                      <a:pt x="94" y="564"/>
                      <a:pt x="113" y="631"/>
                      <a:pt x="138" y="631"/>
                    </a:cubicBezTo>
                    <a:lnTo>
                      <a:pt x="1108" y="631"/>
                    </a:lnTo>
                    <a:lnTo>
                      <a:pt x="1108" y="707"/>
                    </a:lnTo>
                    <a:close/>
                  </a:path>
                </a:pathLst>
              </a:custGeom>
              <a:solidFill>
                <a:srgbClr val="2184A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5" name="Freeform 91"/>
              <p:cNvSpPr>
                <a:spLocks/>
              </p:cNvSpPr>
              <p:nvPr/>
            </p:nvSpPr>
            <p:spPr bwMode="auto">
              <a:xfrm>
                <a:off x="3245" y="2299"/>
                <a:ext cx="583" cy="123"/>
              </a:xfrm>
              <a:custGeom>
                <a:avLst/>
                <a:gdLst/>
                <a:ahLst/>
                <a:cxnLst>
                  <a:cxn ang="0">
                    <a:pos x="36" y="0"/>
                  </a:cxn>
                  <a:cxn ang="0">
                    <a:pos x="2493" y="0"/>
                  </a:cxn>
                  <a:cxn ang="0">
                    <a:pos x="2529" y="36"/>
                  </a:cxn>
                  <a:cxn ang="0">
                    <a:pos x="2529" y="196"/>
                  </a:cxn>
                  <a:cxn ang="0">
                    <a:pos x="1711" y="196"/>
                  </a:cxn>
                  <a:cxn ang="0">
                    <a:pos x="1711" y="223"/>
                  </a:cxn>
                  <a:cxn ang="0">
                    <a:pos x="1711" y="250"/>
                  </a:cxn>
                  <a:cxn ang="0">
                    <a:pos x="1711" y="277"/>
                  </a:cxn>
                  <a:cxn ang="0">
                    <a:pos x="1711" y="303"/>
                  </a:cxn>
                  <a:cxn ang="0">
                    <a:pos x="1711" y="330"/>
                  </a:cxn>
                  <a:cxn ang="0">
                    <a:pos x="1711" y="357"/>
                  </a:cxn>
                  <a:cxn ang="0">
                    <a:pos x="1711" y="384"/>
                  </a:cxn>
                  <a:cxn ang="0">
                    <a:pos x="1711" y="410"/>
                  </a:cxn>
                  <a:cxn ang="0">
                    <a:pos x="1711" y="437"/>
                  </a:cxn>
                  <a:cxn ang="0">
                    <a:pos x="1711" y="464"/>
                  </a:cxn>
                  <a:cxn ang="0">
                    <a:pos x="1711" y="490"/>
                  </a:cxn>
                  <a:cxn ang="0">
                    <a:pos x="1711" y="517"/>
                  </a:cxn>
                  <a:cxn ang="0">
                    <a:pos x="1711" y="533"/>
                  </a:cxn>
                  <a:cxn ang="0">
                    <a:pos x="1657" y="533"/>
                  </a:cxn>
                  <a:cxn ang="0">
                    <a:pos x="36" y="533"/>
                  </a:cxn>
                  <a:cxn ang="0">
                    <a:pos x="0" y="496"/>
                  </a:cxn>
                  <a:cxn ang="0">
                    <a:pos x="0" y="36"/>
                  </a:cxn>
                  <a:cxn ang="0">
                    <a:pos x="36" y="0"/>
                  </a:cxn>
                </a:cxnLst>
                <a:rect l="0" t="0" r="r" b="b"/>
                <a:pathLst>
                  <a:path w="2529" h="533">
                    <a:moveTo>
                      <a:pt x="36" y="0"/>
                    </a:moveTo>
                    <a:lnTo>
                      <a:pt x="2493" y="0"/>
                    </a:lnTo>
                    <a:cubicBezTo>
                      <a:pt x="2513" y="0"/>
                      <a:pt x="2529" y="16"/>
                      <a:pt x="2529" y="36"/>
                    </a:cubicBezTo>
                    <a:lnTo>
                      <a:pt x="2529" y="196"/>
                    </a:lnTo>
                    <a:lnTo>
                      <a:pt x="1711" y="196"/>
                    </a:lnTo>
                    <a:lnTo>
                      <a:pt x="1711" y="223"/>
                    </a:lnTo>
                    <a:lnTo>
                      <a:pt x="1711" y="250"/>
                    </a:lnTo>
                    <a:lnTo>
                      <a:pt x="1711" y="277"/>
                    </a:lnTo>
                    <a:lnTo>
                      <a:pt x="1711" y="303"/>
                    </a:lnTo>
                    <a:lnTo>
                      <a:pt x="1711" y="330"/>
                    </a:lnTo>
                    <a:lnTo>
                      <a:pt x="1711" y="357"/>
                    </a:lnTo>
                    <a:lnTo>
                      <a:pt x="1711" y="384"/>
                    </a:lnTo>
                    <a:lnTo>
                      <a:pt x="1711" y="410"/>
                    </a:lnTo>
                    <a:lnTo>
                      <a:pt x="1711" y="437"/>
                    </a:lnTo>
                    <a:lnTo>
                      <a:pt x="1711" y="464"/>
                    </a:lnTo>
                    <a:lnTo>
                      <a:pt x="1711" y="490"/>
                    </a:lnTo>
                    <a:lnTo>
                      <a:pt x="1711" y="517"/>
                    </a:lnTo>
                    <a:lnTo>
                      <a:pt x="1711" y="533"/>
                    </a:lnTo>
                    <a:lnTo>
                      <a:pt x="1657" y="533"/>
                    </a:lnTo>
                    <a:lnTo>
                      <a:pt x="36" y="533"/>
                    </a:lnTo>
                    <a:cubicBezTo>
                      <a:pt x="16" y="533"/>
                      <a:pt x="0" y="516"/>
                      <a:pt x="0" y="496"/>
                    </a:cubicBezTo>
                    <a:lnTo>
                      <a:pt x="0" y="36"/>
                    </a:lnTo>
                    <a:cubicBezTo>
                      <a:pt x="0" y="16"/>
                      <a:pt x="16" y="0"/>
                      <a:pt x="36" y="0"/>
                    </a:cubicBezTo>
                    <a:close/>
                  </a:path>
                </a:pathLst>
              </a:custGeom>
              <a:solidFill>
                <a:srgbClr val="046887"/>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6" name="Freeform 92"/>
              <p:cNvSpPr>
                <a:spLocks/>
              </p:cNvSpPr>
              <p:nvPr/>
            </p:nvSpPr>
            <p:spPr bwMode="auto">
              <a:xfrm>
                <a:off x="3245" y="2299"/>
                <a:ext cx="291" cy="123"/>
              </a:xfrm>
              <a:custGeom>
                <a:avLst/>
                <a:gdLst/>
                <a:ahLst/>
                <a:cxnLst>
                  <a:cxn ang="0">
                    <a:pos x="36" y="0"/>
                  </a:cxn>
                  <a:cxn ang="0">
                    <a:pos x="1264" y="0"/>
                  </a:cxn>
                  <a:cxn ang="0">
                    <a:pos x="1264" y="533"/>
                  </a:cxn>
                  <a:cxn ang="0">
                    <a:pos x="36" y="533"/>
                  </a:cxn>
                  <a:cxn ang="0">
                    <a:pos x="0" y="496"/>
                  </a:cxn>
                  <a:cxn ang="0">
                    <a:pos x="0" y="36"/>
                  </a:cxn>
                  <a:cxn ang="0">
                    <a:pos x="36" y="0"/>
                  </a:cxn>
                </a:cxnLst>
                <a:rect l="0" t="0" r="r" b="b"/>
                <a:pathLst>
                  <a:path w="1264" h="533">
                    <a:moveTo>
                      <a:pt x="36" y="0"/>
                    </a:moveTo>
                    <a:lnTo>
                      <a:pt x="1264" y="0"/>
                    </a:lnTo>
                    <a:lnTo>
                      <a:pt x="1264" y="533"/>
                    </a:lnTo>
                    <a:lnTo>
                      <a:pt x="36" y="533"/>
                    </a:lnTo>
                    <a:cubicBezTo>
                      <a:pt x="16" y="533"/>
                      <a:pt x="0" y="516"/>
                      <a:pt x="0" y="496"/>
                    </a:cubicBezTo>
                    <a:lnTo>
                      <a:pt x="0" y="36"/>
                    </a:lnTo>
                    <a:cubicBezTo>
                      <a:pt x="0" y="16"/>
                      <a:pt x="16" y="0"/>
                      <a:pt x="36" y="0"/>
                    </a:cubicBezTo>
                    <a:close/>
                  </a:path>
                </a:pathLst>
              </a:custGeom>
              <a:solidFill>
                <a:srgbClr val="2184A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17" name="Rectangle 93"/>
              <p:cNvSpPr>
                <a:spLocks noChangeArrowheads="1"/>
              </p:cNvSpPr>
              <p:nvPr/>
            </p:nvSpPr>
            <p:spPr bwMode="auto">
              <a:xfrm>
                <a:off x="3730" y="2306"/>
                <a:ext cx="49" cy="38"/>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18" name="Rectangle 94"/>
              <p:cNvSpPr>
                <a:spLocks noChangeArrowheads="1"/>
              </p:cNvSpPr>
              <p:nvPr/>
            </p:nvSpPr>
            <p:spPr bwMode="auto">
              <a:xfrm>
                <a:off x="3303" y="2306"/>
                <a:ext cx="49" cy="109"/>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19" name="Rectangle 95"/>
              <p:cNvSpPr>
                <a:spLocks noChangeArrowheads="1"/>
              </p:cNvSpPr>
              <p:nvPr/>
            </p:nvSpPr>
            <p:spPr bwMode="auto">
              <a:xfrm>
                <a:off x="3712" y="2306"/>
                <a:ext cx="12" cy="3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0" name="Rectangle 96"/>
              <p:cNvSpPr>
                <a:spLocks noChangeArrowheads="1"/>
              </p:cNvSpPr>
              <p:nvPr/>
            </p:nvSpPr>
            <p:spPr bwMode="auto">
              <a:xfrm>
                <a:off x="3285" y="2306"/>
                <a:ext cx="11" cy="109"/>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1" name="Freeform 97"/>
              <p:cNvSpPr>
                <a:spLocks/>
              </p:cNvSpPr>
              <p:nvPr/>
            </p:nvSpPr>
            <p:spPr bwMode="auto">
              <a:xfrm>
                <a:off x="3210" y="2176"/>
                <a:ext cx="583" cy="123"/>
              </a:xfrm>
              <a:custGeom>
                <a:avLst/>
                <a:gdLst/>
                <a:ahLst/>
                <a:cxnLst>
                  <a:cxn ang="0">
                    <a:pos x="37" y="0"/>
                  </a:cxn>
                  <a:cxn ang="0">
                    <a:pos x="2494" y="0"/>
                  </a:cxn>
                  <a:cxn ang="0">
                    <a:pos x="2530" y="36"/>
                  </a:cxn>
                  <a:cxn ang="0">
                    <a:pos x="2530" y="496"/>
                  </a:cxn>
                  <a:cxn ang="0">
                    <a:pos x="2494" y="533"/>
                  </a:cxn>
                  <a:cxn ang="0">
                    <a:pos x="37" y="533"/>
                  </a:cxn>
                  <a:cxn ang="0">
                    <a:pos x="0" y="496"/>
                  </a:cxn>
                  <a:cxn ang="0">
                    <a:pos x="0" y="36"/>
                  </a:cxn>
                  <a:cxn ang="0">
                    <a:pos x="37" y="0"/>
                  </a:cxn>
                </a:cxnLst>
                <a:rect l="0" t="0" r="r" b="b"/>
                <a:pathLst>
                  <a:path w="2530" h="533">
                    <a:moveTo>
                      <a:pt x="37" y="0"/>
                    </a:moveTo>
                    <a:lnTo>
                      <a:pt x="2494" y="0"/>
                    </a:lnTo>
                    <a:cubicBezTo>
                      <a:pt x="2514" y="0"/>
                      <a:pt x="2530" y="16"/>
                      <a:pt x="2530" y="36"/>
                    </a:cubicBezTo>
                    <a:lnTo>
                      <a:pt x="2530" y="496"/>
                    </a:lnTo>
                    <a:cubicBezTo>
                      <a:pt x="2530" y="516"/>
                      <a:pt x="2514" y="533"/>
                      <a:pt x="2494" y="533"/>
                    </a:cubicBezTo>
                    <a:lnTo>
                      <a:pt x="37" y="533"/>
                    </a:lnTo>
                    <a:cubicBezTo>
                      <a:pt x="17" y="533"/>
                      <a:pt x="0" y="516"/>
                      <a:pt x="0" y="496"/>
                    </a:cubicBezTo>
                    <a:lnTo>
                      <a:pt x="0" y="36"/>
                    </a:lnTo>
                    <a:cubicBezTo>
                      <a:pt x="0" y="16"/>
                      <a:pt x="17" y="0"/>
                      <a:pt x="37" y="0"/>
                    </a:cubicBezTo>
                    <a:close/>
                  </a:path>
                </a:pathLst>
              </a:custGeom>
              <a:solidFill>
                <a:srgbClr val="7391C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2" name="Freeform 98"/>
              <p:cNvSpPr>
                <a:spLocks/>
              </p:cNvSpPr>
              <p:nvPr/>
            </p:nvSpPr>
            <p:spPr bwMode="auto">
              <a:xfrm>
                <a:off x="3210" y="2176"/>
                <a:ext cx="291" cy="123"/>
              </a:xfrm>
              <a:custGeom>
                <a:avLst/>
                <a:gdLst/>
                <a:ahLst/>
                <a:cxnLst>
                  <a:cxn ang="0">
                    <a:pos x="37" y="0"/>
                  </a:cxn>
                  <a:cxn ang="0">
                    <a:pos x="1265" y="0"/>
                  </a:cxn>
                  <a:cxn ang="0">
                    <a:pos x="1265" y="533"/>
                  </a:cxn>
                  <a:cxn ang="0">
                    <a:pos x="37" y="533"/>
                  </a:cxn>
                  <a:cxn ang="0">
                    <a:pos x="0" y="496"/>
                  </a:cxn>
                  <a:cxn ang="0">
                    <a:pos x="0" y="36"/>
                  </a:cxn>
                  <a:cxn ang="0">
                    <a:pos x="37" y="0"/>
                  </a:cxn>
                </a:cxnLst>
                <a:rect l="0" t="0" r="r" b="b"/>
                <a:pathLst>
                  <a:path w="1265" h="533">
                    <a:moveTo>
                      <a:pt x="37" y="0"/>
                    </a:moveTo>
                    <a:lnTo>
                      <a:pt x="1265" y="0"/>
                    </a:lnTo>
                    <a:lnTo>
                      <a:pt x="1265" y="533"/>
                    </a:lnTo>
                    <a:lnTo>
                      <a:pt x="37" y="533"/>
                    </a:lnTo>
                    <a:cubicBezTo>
                      <a:pt x="17" y="533"/>
                      <a:pt x="0" y="516"/>
                      <a:pt x="0" y="496"/>
                    </a:cubicBezTo>
                    <a:lnTo>
                      <a:pt x="0" y="36"/>
                    </a:lnTo>
                    <a:cubicBezTo>
                      <a:pt x="0" y="16"/>
                      <a:pt x="17" y="0"/>
                      <a:pt x="37" y="0"/>
                    </a:cubicBezTo>
                    <a:close/>
                  </a:path>
                </a:pathLst>
              </a:cu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3" name="Rectangle 99"/>
              <p:cNvSpPr>
                <a:spLocks noChangeArrowheads="1"/>
              </p:cNvSpPr>
              <p:nvPr/>
            </p:nvSpPr>
            <p:spPr bwMode="auto">
              <a:xfrm>
                <a:off x="3695" y="2183"/>
                <a:ext cx="49" cy="108"/>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4" name="Rectangle 100"/>
              <p:cNvSpPr>
                <a:spLocks noChangeArrowheads="1"/>
              </p:cNvSpPr>
              <p:nvPr/>
            </p:nvSpPr>
            <p:spPr bwMode="auto">
              <a:xfrm>
                <a:off x="3268" y="2183"/>
                <a:ext cx="49"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5" name="Rectangle 101"/>
              <p:cNvSpPr>
                <a:spLocks noChangeArrowheads="1"/>
              </p:cNvSpPr>
              <p:nvPr/>
            </p:nvSpPr>
            <p:spPr bwMode="auto">
              <a:xfrm>
                <a:off x="3677" y="2183"/>
                <a:ext cx="12"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6" name="Rectangle 102"/>
              <p:cNvSpPr>
                <a:spLocks noChangeArrowheads="1"/>
              </p:cNvSpPr>
              <p:nvPr/>
            </p:nvSpPr>
            <p:spPr bwMode="auto">
              <a:xfrm>
                <a:off x="3249" y="2183"/>
                <a:ext cx="12" cy="108"/>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27" name="Freeform 103"/>
              <p:cNvSpPr>
                <a:spLocks/>
              </p:cNvSpPr>
              <p:nvPr/>
            </p:nvSpPr>
            <p:spPr bwMode="auto">
              <a:xfrm>
                <a:off x="3245" y="2053"/>
                <a:ext cx="583" cy="123"/>
              </a:xfrm>
              <a:custGeom>
                <a:avLst/>
                <a:gdLst/>
                <a:ahLst/>
                <a:cxnLst>
                  <a:cxn ang="0">
                    <a:pos x="36" y="0"/>
                  </a:cxn>
                  <a:cxn ang="0">
                    <a:pos x="2493" y="0"/>
                  </a:cxn>
                  <a:cxn ang="0">
                    <a:pos x="2529" y="36"/>
                  </a:cxn>
                  <a:cxn ang="0">
                    <a:pos x="2529" y="496"/>
                  </a:cxn>
                  <a:cxn ang="0">
                    <a:pos x="2493" y="533"/>
                  </a:cxn>
                  <a:cxn ang="0">
                    <a:pos x="36" y="533"/>
                  </a:cxn>
                  <a:cxn ang="0">
                    <a:pos x="0" y="496"/>
                  </a:cxn>
                  <a:cxn ang="0">
                    <a:pos x="0" y="36"/>
                  </a:cxn>
                  <a:cxn ang="0">
                    <a:pos x="36" y="0"/>
                  </a:cxn>
                </a:cxnLst>
                <a:rect l="0" t="0" r="r" b="b"/>
                <a:pathLst>
                  <a:path w="2529" h="533">
                    <a:moveTo>
                      <a:pt x="36" y="0"/>
                    </a:moveTo>
                    <a:lnTo>
                      <a:pt x="2493" y="0"/>
                    </a:lnTo>
                    <a:cubicBezTo>
                      <a:pt x="2513" y="0"/>
                      <a:pt x="2529" y="16"/>
                      <a:pt x="2529" y="36"/>
                    </a:cubicBezTo>
                    <a:lnTo>
                      <a:pt x="2529" y="496"/>
                    </a:lnTo>
                    <a:cubicBezTo>
                      <a:pt x="2529" y="516"/>
                      <a:pt x="2513" y="533"/>
                      <a:pt x="2493" y="533"/>
                    </a:cubicBezTo>
                    <a:lnTo>
                      <a:pt x="36" y="533"/>
                    </a:lnTo>
                    <a:cubicBezTo>
                      <a:pt x="16" y="533"/>
                      <a:pt x="0" y="516"/>
                      <a:pt x="0" y="496"/>
                    </a:cubicBezTo>
                    <a:lnTo>
                      <a:pt x="0" y="36"/>
                    </a:lnTo>
                    <a:cubicBezTo>
                      <a:pt x="0" y="16"/>
                      <a:pt x="16" y="0"/>
                      <a:pt x="36" y="0"/>
                    </a:cubicBezTo>
                    <a:close/>
                  </a:path>
                </a:pathLst>
              </a:custGeom>
              <a:solidFill>
                <a:srgbClr val="EF753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8" name="Freeform 104"/>
              <p:cNvSpPr>
                <a:spLocks/>
              </p:cNvSpPr>
              <p:nvPr/>
            </p:nvSpPr>
            <p:spPr bwMode="auto">
              <a:xfrm>
                <a:off x="3245" y="2053"/>
                <a:ext cx="291" cy="123"/>
              </a:xfrm>
              <a:custGeom>
                <a:avLst/>
                <a:gdLst/>
                <a:ahLst/>
                <a:cxnLst>
                  <a:cxn ang="0">
                    <a:pos x="36" y="0"/>
                  </a:cxn>
                  <a:cxn ang="0">
                    <a:pos x="1264" y="0"/>
                  </a:cxn>
                  <a:cxn ang="0">
                    <a:pos x="1264" y="533"/>
                  </a:cxn>
                  <a:cxn ang="0">
                    <a:pos x="36" y="533"/>
                  </a:cxn>
                  <a:cxn ang="0">
                    <a:pos x="0" y="496"/>
                  </a:cxn>
                  <a:cxn ang="0">
                    <a:pos x="0" y="36"/>
                  </a:cxn>
                  <a:cxn ang="0">
                    <a:pos x="36" y="0"/>
                  </a:cxn>
                </a:cxnLst>
                <a:rect l="0" t="0" r="r" b="b"/>
                <a:pathLst>
                  <a:path w="1264" h="533">
                    <a:moveTo>
                      <a:pt x="36" y="0"/>
                    </a:moveTo>
                    <a:lnTo>
                      <a:pt x="1264" y="0"/>
                    </a:lnTo>
                    <a:lnTo>
                      <a:pt x="1264" y="533"/>
                    </a:lnTo>
                    <a:lnTo>
                      <a:pt x="36" y="533"/>
                    </a:lnTo>
                    <a:cubicBezTo>
                      <a:pt x="16" y="533"/>
                      <a:pt x="0" y="516"/>
                      <a:pt x="0" y="496"/>
                    </a:cubicBezTo>
                    <a:lnTo>
                      <a:pt x="0" y="36"/>
                    </a:lnTo>
                    <a:cubicBezTo>
                      <a:pt x="0" y="16"/>
                      <a:pt x="16" y="0"/>
                      <a:pt x="36" y="0"/>
                    </a:cubicBezTo>
                    <a:close/>
                  </a:path>
                </a:pathLst>
              </a:custGeom>
              <a:solidFill>
                <a:srgbClr val="FF9736"/>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29" name="Rectangle 105"/>
              <p:cNvSpPr>
                <a:spLocks noChangeArrowheads="1"/>
              </p:cNvSpPr>
              <p:nvPr/>
            </p:nvSpPr>
            <p:spPr bwMode="auto">
              <a:xfrm>
                <a:off x="3730" y="2060"/>
                <a:ext cx="49" cy="108"/>
              </a:xfrm>
              <a:prstGeom prst="rect">
                <a:avLst/>
              </a:prstGeom>
              <a:solidFill>
                <a:srgbClr val="F2AE3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0" name="Rectangle 106"/>
              <p:cNvSpPr>
                <a:spLocks noChangeArrowheads="1"/>
              </p:cNvSpPr>
              <p:nvPr/>
            </p:nvSpPr>
            <p:spPr bwMode="auto">
              <a:xfrm>
                <a:off x="3303" y="2060"/>
                <a:ext cx="49"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1" name="Rectangle 107"/>
              <p:cNvSpPr>
                <a:spLocks noChangeArrowheads="1"/>
              </p:cNvSpPr>
              <p:nvPr/>
            </p:nvSpPr>
            <p:spPr bwMode="auto">
              <a:xfrm>
                <a:off x="3712" y="2060"/>
                <a:ext cx="12" cy="108"/>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2" name="Rectangle 108"/>
              <p:cNvSpPr>
                <a:spLocks noChangeArrowheads="1"/>
              </p:cNvSpPr>
              <p:nvPr/>
            </p:nvSpPr>
            <p:spPr bwMode="auto">
              <a:xfrm>
                <a:off x="3285" y="2060"/>
                <a:ext cx="11" cy="108"/>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3" name="Freeform 109"/>
              <p:cNvSpPr>
                <a:spLocks/>
              </p:cNvSpPr>
              <p:nvPr/>
            </p:nvSpPr>
            <p:spPr bwMode="auto">
              <a:xfrm>
                <a:off x="3172" y="2422"/>
                <a:ext cx="498" cy="143"/>
              </a:xfrm>
              <a:custGeom>
                <a:avLst/>
                <a:gdLst/>
                <a:ahLst/>
                <a:cxnLst>
                  <a:cxn ang="0">
                    <a:pos x="42" y="0"/>
                  </a:cxn>
                  <a:cxn ang="0">
                    <a:pos x="1975" y="0"/>
                  </a:cxn>
                  <a:cxn ang="0">
                    <a:pos x="1975" y="74"/>
                  </a:cxn>
                  <a:cxn ang="0">
                    <a:pos x="2029" y="74"/>
                  </a:cxn>
                  <a:cxn ang="0">
                    <a:pos x="2163" y="74"/>
                  </a:cxn>
                  <a:cxn ang="0">
                    <a:pos x="2048" y="254"/>
                  </a:cxn>
                  <a:cxn ang="0">
                    <a:pos x="2042" y="358"/>
                  </a:cxn>
                  <a:cxn ang="0">
                    <a:pos x="2048" y="461"/>
                  </a:cxn>
                  <a:cxn ang="0">
                    <a:pos x="2107" y="617"/>
                  </a:cxn>
                  <a:cxn ang="0">
                    <a:pos x="42" y="617"/>
                  </a:cxn>
                  <a:cxn ang="0">
                    <a:pos x="0" y="575"/>
                  </a:cxn>
                  <a:cxn ang="0">
                    <a:pos x="0" y="42"/>
                  </a:cxn>
                  <a:cxn ang="0">
                    <a:pos x="42" y="0"/>
                  </a:cxn>
                </a:cxnLst>
                <a:rect l="0" t="0" r="r" b="b"/>
                <a:pathLst>
                  <a:path w="2163" h="617">
                    <a:moveTo>
                      <a:pt x="42" y="0"/>
                    </a:moveTo>
                    <a:lnTo>
                      <a:pt x="1975" y="0"/>
                    </a:lnTo>
                    <a:lnTo>
                      <a:pt x="1975" y="74"/>
                    </a:lnTo>
                    <a:lnTo>
                      <a:pt x="2029" y="74"/>
                    </a:lnTo>
                    <a:lnTo>
                      <a:pt x="2163" y="74"/>
                    </a:lnTo>
                    <a:cubicBezTo>
                      <a:pt x="2098" y="74"/>
                      <a:pt x="2061" y="153"/>
                      <a:pt x="2048" y="254"/>
                    </a:cubicBezTo>
                    <a:cubicBezTo>
                      <a:pt x="2044" y="288"/>
                      <a:pt x="2042" y="323"/>
                      <a:pt x="2042" y="358"/>
                    </a:cubicBezTo>
                    <a:cubicBezTo>
                      <a:pt x="2042" y="392"/>
                      <a:pt x="2044" y="428"/>
                      <a:pt x="2048" y="461"/>
                    </a:cubicBezTo>
                    <a:cubicBezTo>
                      <a:pt x="2057" y="528"/>
                      <a:pt x="2076" y="586"/>
                      <a:pt x="2107" y="617"/>
                    </a:cubicBezTo>
                    <a:lnTo>
                      <a:pt x="42" y="617"/>
                    </a:lnTo>
                    <a:cubicBezTo>
                      <a:pt x="19" y="617"/>
                      <a:pt x="0" y="598"/>
                      <a:pt x="0" y="575"/>
                    </a:cubicBezTo>
                    <a:lnTo>
                      <a:pt x="0" y="42"/>
                    </a:lnTo>
                    <a:cubicBezTo>
                      <a:pt x="0" y="19"/>
                      <a:pt x="19" y="0"/>
                      <a:pt x="42" y="0"/>
                    </a:cubicBez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34" name="Freeform 110"/>
              <p:cNvSpPr>
                <a:spLocks/>
              </p:cNvSpPr>
              <p:nvPr/>
            </p:nvSpPr>
            <p:spPr bwMode="auto">
              <a:xfrm>
                <a:off x="3172" y="2422"/>
                <a:ext cx="337" cy="143"/>
              </a:xfrm>
              <a:custGeom>
                <a:avLst/>
                <a:gdLst/>
                <a:ahLst/>
                <a:cxnLst>
                  <a:cxn ang="0">
                    <a:pos x="42" y="0"/>
                  </a:cxn>
                  <a:cxn ang="0">
                    <a:pos x="1465" y="0"/>
                  </a:cxn>
                  <a:cxn ang="0">
                    <a:pos x="1465" y="617"/>
                  </a:cxn>
                  <a:cxn ang="0">
                    <a:pos x="42" y="617"/>
                  </a:cxn>
                  <a:cxn ang="0">
                    <a:pos x="0" y="575"/>
                  </a:cxn>
                  <a:cxn ang="0">
                    <a:pos x="0" y="42"/>
                  </a:cxn>
                  <a:cxn ang="0">
                    <a:pos x="42" y="0"/>
                  </a:cxn>
                </a:cxnLst>
                <a:rect l="0" t="0" r="r" b="b"/>
                <a:pathLst>
                  <a:path w="1465" h="617">
                    <a:moveTo>
                      <a:pt x="42" y="0"/>
                    </a:moveTo>
                    <a:lnTo>
                      <a:pt x="1465" y="0"/>
                    </a:lnTo>
                    <a:lnTo>
                      <a:pt x="1465" y="617"/>
                    </a:lnTo>
                    <a:lnTo>
                      <a:pt x="42" y="617"/>
                    </a:lnTo>
                    <a:cubicBezTo>
                      <a:pt x="19" y="617"/>
                      <a:pt x="0" y="598"/>
                      <a:pt x="0" y="575"/>
                    </a:cubicBezTo>
                    <a:lnTo>
                      <a:pt x="0" y="42"/>
                    </a:lnTo>
                    <a:cubicBezTo>
                      <a:pt x="0" y="19"/>
                      <a:pt x="19" y="0"/>
                      <a:pt x="42" y="0"/>
                    </a:cubicBezTo>
                    <a:close/>
                  </a:path>
                </a:pathLst>
              </a:custGeom>
              <a:solidFill>
                <a:srgbClr val="4350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35" name="Rectangle 111"/>
              <p:cNvSpPr>
                <a:spLocks noChangeArrowheads="1"/>
              </p:cNvSpPr>
              <p:nvPr/>
            </p:nvSpPr>
            <p:spPr bwMode="auto">
              <a:xfrm>
                <a:off x="3239" y="2431"/>
                <a:ext cx="56" cy="125"/>
              </a:xfrm>
              <a:prstGeom prst="rect">
                <a:avLst/>
              </a:prstGeom>
              <a:solidFill>
                <a:srgbClr val="FFD078"/>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6" name="Rectangle 112"/>
              <p:cNvSpPr>
                <a:spLocks noChangeArrowheads="1"/>
              </p:cNvSpPr>
              <p:nvPr/>
            </p:nvSpPr>
            <p:spPr bwMode="auto">
              <a:xfrm>
                <a:off x="3218" y="2431"/>
                <a:ext cx="13" cy="125"/>
              </a:xfrm>
              <a:prstGeom prst="rect">
                <a:avLst/>
              </a:prstGeom>
              <a:solidFill>
                <a:srgbClr val="FFEA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7" name="Freeform 113"/>
              <p:cNvSpPr>
                <a:spLocks/>
              </p:cNvSpPr>
              <p:nvPr/>
            </p:nvSpPr>
            <p:spPr bwMode="auto">
              <a:xfrm>
                <a:off x="3509" y="2459"/>
                <a:ext cx="140" cy="69"/>
              </a:xfrm>
              <a:custGeom>
                <a:avLst/>
                <a:gdLst/>
                <a:ahLst/>
                <a:cxnLst>
                  <a:cxn ang="0">
                    <a:pos x="0" y="0"/>
                  </a:cxn>
                  <a:cxn ang="0">
                    <a:pos x="606" y="0"/>
                  </a:cxn>
                  <a:cxn ang="0">
                    <a:pos x="583" y="95"/>
                  </a:cxn>
                  <a:cxn ang="0">
                    <a:pos x="577" y="199"/>
                  </a:cxn>
                  <a:cxn ang="0">
                    <a:pos x="583" y="298"/>
                  </a:cxn>
                  <a:cxn ang="0">
                    <a:pos x="0" y="298"/>
                  </a:cxn>
                  <a:cxn ang="0">
                    <a:pos x="0" y="0"/>
                  </a:cxn>
                </a:cxnLst>
                <a:rect l="0" t="0" r="r" b="b"/>
                <a:pathLst>
                  <a:path w="606" h="298">
                    <a:moveTo>
                      <a:pt x="0" y="0"/>
                    </a:moveTo>
                    <a:lnTo>
                      <a:pt x="606" y="0"/>
                    </a:lnTo>
                    <a:cubicBezTo>
                      <a:pt x="595" y="28"/>
                      <a:pt x="588" y="60"/>
                      <a:pt x="583" y="95"/>
                    </a:cubicBezTo>
                    <a:cubicBezTo>
                      <a:pt x="579" y="129"/>
                      <a:pt x="577" y="164"/>
                      <a:pt x="577" y="199"/>
                    </a:cubicBezTo>
                    <a:cubicBezTo>
                      <a:pt x="577" y="232"/>
                      <a:pt x="579" y="266"/>
                      <a:pt x="583" y="298"/>
                    </a:cubicBezTo>
                    <a:lnTo>
                      <a:pt x="0" y="298"/>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38" name="Rectangle 114"/>
              <p:cNvSpPr>
                <a:spLocks noChangeArrowheads="1"/>
              </p:cNvSpPr>
              <p:nvPr/>
            </p:nvSpPr>
            <p:spPr bwMode="auto">
              <a:xfrm>
                <a:off x="3333" y="2459"/>
                <a:ext cx="176" cy="69"/>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39" name="Rectangle 115"/>
              <p:cNvSpPr>
                <a:spLocks noChangeArrowheads="1"/>
              </p:cNvSpPr>
              <p:nvPr/>
            </p:nvSpPr>
            <p:spPr bwMode="auto">
              <a:xfrm>
                <a:off x="3536" y="2090"/>
                <a:ext cx="127" cy="49"/>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0" name="Rectangle 116"/>
              <p:cNvSpPr>
                <a:spLocks noChangeArrowheads="1"/>
              </p:cNvSpPr>
              <p:nvPr/>
            </p:nvSpPr>
            <p:spPr bwMode="auto">
              <a:xfrm>
                <a:off x="3410" y="2090"/>
                <a:ext cx="126" cy="49"/>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1" name="Rectangle 117"/>
              <p:cNvSpPr>
                <a:spLocks noChangeArrowheads="1"/>
              </p:cNvSpPr>
              <p:nvPr/>
            </p:nvSpPr>
            <p:spPr bwMode="auto">
              <a:xfrm>
                <a:off x="3501" y="2213"/>
                <a:ext cx="127" cy="49"/>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2" name="Rectangle 118"/>
              <p:cNvSpPr>
                <a:spLocks noChangeArrowheads="1"/>
              </p:cNvSpPr>
              <p:nvPr/>
            </p:nvSpPr>
            <p:spPr bwMode="auto">
              <a:xfrm>
                <a:off x="3375" y="2213"/>
                <a:ext cx="126" cy="49"/>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3" name="Rectangle 119"/>
              <p:cNvSpPr>
                <a:spLocks noChangeArrowheads="1"/>
              </p:cNvSpPr>
              <p:nvPr/>
            </p:nvSpPr>
            <p:spPr bwMode="auto">
              <a:xfrm>
                <a:off x="3649" y="2460"/>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4" name="Rectangle 120"/>
              <p:cNvSpPr>
                <a:spLocks noChangeArrowheads="1"/>
              </p:cNvSpPr>
              <p:nvPr/>
            </p:nvSpPr>
            <p:spPr bwMode="auto">
              <a:xfrm>
                <a:off x="3649" y="2474"/>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5" name="Rectangle 121"/>
              <p:cNvSpPr>
                <a:spLocks noChangeArrowheads="1"/>
              </p:cNvSpPr>
              <p:nvPr/>
            </p:nvSpPr>
            <p:spPr bwMode="auto">
              <a:xfrm>
                <a:off x="3649" y="2488"/>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6" name="Rectangle 122"/>
              <p:cNvSpPr>
                <a:spLocks noChangeArrowheads="1"/>
              </p:cNvSpPr>
              <p:nvPr/>
            </p:nvSpPr>
            <p:spPr bwMode="auto">
              <a:xfrm>
                <a:off x="3649" y="2503"/>
                <a:ext cx="319"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7" name="Rectangle 123"/>
              <p:cNvSpPr>
                <a:spLocks noChangeArrowheads="1"/>
              </p:cNvSpPr>
              <p:nvPr/>
            </p:nvSpPr>
            <p:spPr bwMode="auto">
              <a:xfrm>
                <a:off x="3649" y="2517"/>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8" name="Rectangle 124"/>
              <p:cNvSpPr>
                <a:spLocks noChangeArrowheads="1"/>
              </p:cNvSpPr>
              <p:nvPr/>
            </p:nvSpPr>
            <p:spPr bwMode="auto">
              <a:xfrm>
                <a:off x="3649" y="2531"/>
                <a:ext cx="319"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49" name="Rectangle 125"/>
              <p:cNvSpPr>
                <a:spLocks noChangeArrowheads="1"/>
              </p:cNvSpPr>
              <p:nvPr/>
            </p:nvSpPr>
            <p:spPr bwMode="auto">
              <a:xfrm>
                <a:off x="3649" y="2467"/>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0" name="Rectangle 126"/>
              <p:cNvSpPr>
                <a:spLocks noChangeArrowheads="1"/>
              </p:cNvSpPr>
              <p:nvPr/>
            </p:nvSpPr>
            <p:spPr bwMode="auto">
              <a:xfrm>
                <a:off x="3649" y="2481"/>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1" name="Rectangle 127"/>
              <p:cNvSpPr>
                <a:spLocks noChangeArrowheads="1"/>
              </p:cNvSpPr>
              <p:nvPr/>
            </p:nvSpPr>
            <p:spPr bwMode="auto">
              <a:xfrm>
                <a:off x="3649" y="2495"/>
                <a:ext cx="319"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2" name="Rectangle 128"/>
              <p:cNvSpPr>
                <a:spLocks noChangeArrowheads="1"/>
              </p:cNvSpPr>
              <p:nvPr/>
            </p:nvSpPr>
            <p:spPr bwMode="auto">
              <a:xfrm>
                <a:off x="3649" y="2509"/>
                <a:ext cx="319" cy="8"/>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3" name="Rectangle 129"/>
              <p:cNvSpPr>
                <a:spLocks noChangeArrowheads="1"/>
              </p:cNvSpPr>
              <p:nvPr/>
            </p:nvSpPr>
            <p:spPr bwMode="auto">
              <a:xfrm>
                <a:off x="3649" y="2524"/>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4" name="Rectangle 130"/>
              <p:cNvSpPr>
                <a:spLocks noChangeArrowheads="1"/>
              </p:cNvSpPr>
              <p:nvPr/>
            </p:nvSpPr>
            <p:spPr bwMode="auto">
              <a:xfrm>
                <a:off x="3649" y="2538"/>
                <a:ext cx="319" cy="7"/>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5" name="Rectangle 131"/>
              <p:cNvSpPr>
                <a:spLocks noChangeArrowheads="1"/>
              </p:cNvSpPr>
              <p:nvPr/>
            </p:nvSpPr>
            <p:spPr bwMode="auto">
              <a:xfrm>
                <a:off x="3649" y="2545"/>
                <a:ext cx="319" cy="5"/>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56" name="Freeform 132"/>
              <p:cNvSpPr>
                <a:spLocks/>
              </p:cNvSpPr>
              <p:nvPr/>
            </p:nvSpPr>
            <p:spPr bwMode="auto">
              <a:xfrm>
                <a:off x="3968" y="2460"/>
                <a:ext cx="317" cy="7"/>
              </a:xfrm>
              <a:custGeom>
                <a:avLst/>
                <a:gdLst/>
                <a:ahLst/>
                <a:cxnLst>
                  <a:cxn ang="0">
                    <a:pos x="0" y="0"/>
                  </a:cxn>
                  <a:cxn ang="0">
                    <a:pos x="1377" y="0"/>
                  </a:cxn>
                  <a:cxn ang="0">
                    <a:pos x="1368" y="30"/>
                  </a:cxn>
                  <a:cxn ang="0">
                    <a:pos x="0" y="30"/>
                  </a:cxn>
                  <a:cxn ang="0">
                    <a:pos x="0" y="0"/>
                  </a:cxn>
                </a:cxnLst>
                <a:rect l="0" t="0" r="r" b="b"/>
                <a:pathLst>
                  <a:path w="1377" h="30">
                    <a:moveTo>
                      <a:pt x="0" y="0"/>
                    </a:moveTo>
                    <a:lnTo>
                      <a:pt x="1377" y="0"/>
                    </a:lnTo>
                    <a:cubicBezTo>
                      <a:pt x="1374" y="9"/>
                      <a:pt x="1370" y="20"/>
                      <a:pt x="1368" y="30"/>
                    </a:cubicBezTo>
                    <a:lnTo>
                      <a:pt x="0" y="30"/>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57" name="Freeform 133"/>
              <p:cNvSpPr>
                <a:spLocks/>
              </p:cNvSpPr>
              <p:nvPr/>
            </p:nvSpPr>
            <p:spPr bwMode="auto">
              <a:xfrm>
                <a:off x="3968" y="2474"/>
                <a:ext cx="313" cy="7"/>
              </a:xfrm>
              <a:custGeom>
                <a:avLst/>
                <a:gdLst/>
                <a:ahLst/>
                <a:cxnLst>
                  <a:cxn ang="0">
                    <a:pos x="0" y="0"/>
                  </a:cxn>
                  <a:cxn ang="0">
                    <a:pos x="1361" y="0"/>
                  </a:cxn>
                  <a:cxn ang="0">
                    <a:pos x="1356" y="29"/>
                  </a:cxn>
                  <a:cxn ang="0">
                    <a:pos x="1356" y="31"/>
                  </a:cxn>
                  <a:cxn ang="0">
                    <a:pos x="0" y="31"/>
                  </a:cxn>
                  <a:cxn ang="0">
                    <a:pos x="0" y="0"/>
                  </a:cxn>
                </a:cxnLst>
                <a:rect l="0" t="0" r="r" b="b"/>
                <a:pathLst>
                  <a:path w="1361" h="31">
                    <a:moveTo>
                      <a:pt x="0" y="0"/>
                    </a:moveTo>
                    <a:lnTo>
                      <a:pt x="1361" y="0"/>
                    </a:lnTo>
                    <a:cubicBezTo>
                      <a:pt x="1359" y="10"/>
                      <a:pt x="1358" y="19"/>
                      <a:pt x="1356" y="29"/>
                    </a:cubicBezTo>
                    <a:lnTo>
                      <a:pt x="1356" y="31"/>
                    </a:ln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58" name="Freeform 134"/>
              <p:cNvSpPr>
                <a:spLocks/>
              </p:cNvSpPr>
              <p:nvPr/>
            </p:nvSpPr>
            <p:spPr bwMode="auto">
              <a:xfrm>
                <a:off x="3968" y="2488"/>
                <a:ext cx="311" cy="7"/>
              </a:xfrm>
              <a:custGeom>
                <a:avLst/>
                <a:gdLst/>
                <a:ahLst/>
                <a:cxnLst>
                  <a:cxn ang="0">
                    <a:pos x="0" y="0"/>
                  </a:cxn>
                  <a:cxn ang="0">
                    <a:pos x="1353" y="0"/>
                  </a:cxn>
                  <a:cxn ang="0">
                    <a:pos x="1351" y="31"/>
                  </a:cxn>
                  <a:cxn ang="0">
                    <a:pos x="0" y="31"/>
                  </a:cxn>
                  <a:cxn ang="0">
                    <a:pos x="0" y="0"/>
                  </a:cxn>
                </a:cxnLst>
                <a:rect l="0" t="0" r="r" b="b"/>
                <a:pathLst>
                  <a:path w="1353" h="31">
                    <a:moveTo>
                      <a:pt x="0" y="0"/>
                    </a:moveTo>
                    <a:lnTo>
                      <a:pt x="1353" y="0"/>
                    </a:lnTo>
                    <a:cubicBezTo>
                      <a:pt x="1352" y="10"/>
                      <a:pt x="1351" y="21"/>
                      <a:pt x="1351"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59" name="Freeform 135"/>
              <p:cNvSpPr>
                <a:spLocks/>
              </p:cNvSpPr>
              <p:nvPr/>
            </p:nvSpPr>
            <p:spPr bwMode="auto">
              <a:xfrm>
                <a:off x="3968" y="2503"/>
                <a:ext cx="311" cy="6"/>
              </a:xfrm>
              <a:custGeom>
                <a:avLst/>
                <a:gdLst/>
                <a:ahLst/>
                <a:cxnLst>
                  <a:cxn ang="0">
                    <a:pos x="0" y="0"/>
                  </a:cxn>
                  <a:cxn ang="0">
                    <a:pos x="1350" y="0"/>
                  </a:cxn>
                  <a:cxn ang="0">
                    <a:pos x="1350" y="10"/>
                  </a:cxn>
                  <a:cxn ang="0">
                    <a:pos x="1350" y="30"/>
                  </a:cxn>
                  <a:cxn ang="0">
                    <a:pos x="0" y="30"/>
                  </a:cxn>
                  <a:cxn ang="0">
                    <a:pos x="0" y="0"/>
                  </a:cxn>
                </a:cxnLst>
                <a:rect l="0" t="0" r="r" b="b"/>
                <a:pathLst>
                  <a:path w="1350" h="30">
                    <a:moveTo>
                      <a:pt x="0" y="0"/>
                    </a:moveTo>
                    <a:lnTo>
                      <a:pt x="1350" y="0"/>
                    </a:lnTo>
                    <a:lnTo>
                      <a:pt x="1350" y="10"/>
                    </a:lnTo>
                    <a:cubicBezTo>
                      <a:pt x="1350" y="17"/>
                      <a:pt x="1350" y="23"/>
                      <a:pt x="1350" y="30"/>
                    </a:cubicBezTo>
                    <a:lnTo>
                      <a:pt x="0" y="30"/>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0" name="Freeform 136"/>
              <p:cNvSpPr>
                <a:spLocks/>
              </p:cNvSpPr>
              <p:nvPr/>
            </p:nvSpPr>
            <p:spPr bwMode="auto">
              <a:xfrm>
                <a:off x="3968" y="2517"/>
                <a:ext cx="312" cy="7"/>
              </a:xfrm>
              <a:custGeom>
                <a:avLst/>
                <a:gdLst/>
                <a:ahLst/>
                <a:cxnLst>
                  <a:cxn ang="0">
                    <a:pos x="0" y="0"/>
                  </a:cxn>
                  <a:cxn ang="0">
                    <a:pos x="1351" y="0"/>
                  </a:cxn>
                  <a:cxn ang="0">
                    <a:pos x="1354" y="30"/>
                  </a:cxn>
                  <a:cxn ang="0">
                    <a:pos x="0" y="30"/>
                  </a:cxn>
                  <a:cxn ang="0">
                    <a:pos x="0" y="0"/>
                  </a:cxn>
                </a:cxnLst>
                <a:rect l="0" t="0" r="r" b="b"/>
                <a:pathLst>
                  <a:path w="1354" h="30">
                    <a:moveTo>
                      <a:pt x="0" y="0"/>
                    </a:moveTo>
                    <a:lnTo>
                      <a:pt x="1351" y="0"/>
                    </a:lnTo>
                    <a:cubicBezTo>
                      <a:pt x="1352" y="10"/>
                      <a:pt x="1353" y="20"/>
                      <a:pt x="1354" y="30"/>
                    </a:cubicBezTo>
                    <a:lnTo>
                      <a:pt x="0" y="30"/>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1" name="Freeform 137"/>
              <p:cNvSpPr>
                <a:spLocks/>
              </p:cNvSpPr>
              <p:nvPr/>
            </p:nvSpPr>
            <p:spPr bwMode="auto">
              <a:xfrm>
                <a:off x="3968" y="2531"/>
                <a:ext cx="314" cy="7"/>
              </a:xfrm>
              <a:custGeom>
                <a:avLst/>
                <a:gdLst/>
                <a:ahLst/>
                <a:cxnLst>
                  <a:cxn ang="0">
                    <a:pos x="0" y="0"/>
                  </a:cxn>
                  <a:cxn ang="0">
                    <a:pos x="1358" y="0"/>
                  </a:cxn>
                  <a:cxn ang="0">
                    <a:pos x="1363" y="31"/>
                  </a:cxn>
                  <a:cxn ang="0">
                    <a:pos x="0" y="31"/>
                  </a:cxn>
                  <a:cxn ang="0">
                    <a:pos x="0" y="0"/>
                  </a:cxn>
                </a:cxnLst>
                <a:rect l="0" t="0" r="r" b="b"/>
                <a:pathLst>
                  <a:path w="1363" h="31">
                    <a:moveTo>
                      <a:pt x="0" y="0"/>
                    </a:moveTo>
                    <a:lnTo>
                      <a:pt x="1358" y="0"/>
                    </a:lnTo>
                    <a:cubicBezTo>
                      <a:pt x="1359" y="11"/>
                      <a:pt x="1361" y="21"/>
                      <a:pt x="1363" y="31"/>
                    </a:cubicBezTo>
                    <a:lnTo>
                      <a:pt x="0" y="31"/>
                    </a:lnTo>
                    <a:lnTo>
                      <a:pt x="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2" name="Freeform 138"/>
              <p:cNvSpPr>
                <a:spLocks/>
              </p:cNvSpPr>
              <p:nvPr/>
            </p:nvSpPr>
            <p:spPr bwMode="auto">
              <a:xfrm>
                <a:off x="3968" y="2467"/>
                <a:ext cx="315" cy="7"/>
              </a:xfrm>
              <a:custGeom>
                <a:avLst/>
                <a:gdLst/>
                <a:ahLst/>
                <a:cxnLst>
                  <a:cxn ang="0">
                    <a:pos x="0" y="0"/>
                  </a:cxn>
                  <a:cxn ang="0">
                    <a:pos x="1368" y="0"/>
                  </a:cxn>
                  <a:cxn ang="0">
                    <a:pos x="1361" y="31"/>
                  </a:cxn>
                  <a:cxn ang="0">
                    <a:pos x="0" y="31"/>
                  </a:cxn>
                  <a:cxn ang="0">
                    <a:pos x="0" y="0"/>
                  </a:cxn>
                </a:cxnLst>
                <a:rect l="0" t="0" r="r" b="b"/>
                <a:pathLst>
                  <a:path w="1368" h="31">
                    <a:moveTo>
                      <a:pt x="0" y="0"/>
                    </a:moveTo>
                    <a:lnTo>
                      <a:pt x="1368" y="0"/>
                    </a:lnTo>
                    <a:cubicBezTo>
                      <a:pt x="1365" y="10"/>
                      <a:pt x="1363" y="20"/>
                      <a:pt x="1361"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3" name="Freeform 139"/>
              <p:cNvSpPr>
                <a:spLocks/>
              </p:cNvSpPr>
              <p:nvPr/>
            </p:nvSpPr>
            <p:spPr bwMode="auto">
              <a:xfrm>
                <a:off x="3968" y="2481"/>
                <a:ext cx="312" cy="7"/>
              </a:xfrm>
              <a:custGeom>
                <a:avLst/>
                <a:gdLst/>
                <a:ahLst/>
                <a:cxnLst>
                  <a:cxn ang="0">
                    <a:pos x="0" y="0"/>
                  </a:cxn>
                  <a:cxn ang="0">
                    <a:pos x="1356" y="0"/>
                  </a:cxn>
                  <a:cxn ang="0">
                    <a:pos x="1353" y="30"/>
                  </a:cxn>
                  <a:cxn ang="0">
                    <a:pos x="0" y="30"/>
                  </a:cxn>
                  <a:cxn ang="0">
                    <a:pos x="0" y="0"/>
                  </a:cxn>
                </a:cxnLst>
                <a:rect l="0" t="0" r="r" b="b"/>
                <a:pathLst>
                  <a:path w="1356" h="30">
                    <a:moveTo>
                      <a:pt x="0" y="0"/>
                    </a:moveTo>
                    <a:lnTo>
                      <a:pt x="1356" y="0"/>
                    </a:lnTo>
                    <a:cubicBezTo>
                      <a:pt x="1355" y="10"/>
                      <a:pt x="1354" y="20"/>
                      <a:pt x="1353" y="30"/>
                    </a:cubicBezTo>
                    <a:lnTo>
                      <a:pt x="0" y="30"/>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4" name="Freeform 140"/>
              <p:cNvSpPr>
                <a:spLocks/>
              </p:cNvSpPr>
              <p:nvPr/>
            </p:nvSpPr>
            <p:spPr bwMode="auto">
              <a:xfrm>
                <a:off x="3968" y="2495"/>
                <a:ext cx="311" cy="8"/>
              </a:xfrm>
              <a:custGeom>
                <a:avLst/>
                <a:gdLst/>
                <a:ahLst/>
                <a:cxnLst>
                  <a:cxn ang="0">
                    <a:pos x="0" y="0"/>
                  </a:cxn>
                  <a:cxn ang="0">
                    <a:pos x="1351" y="0"/>
                  </a:cxn>
                  <a:cxn ang="0">
                    <a:pos x="1350" y="31"/>
                  </a:cxn>
                  <a:cxn ang="0">
                    <a:pos x="0" y="31"/>
                  </a:cxn>
                  <a:cxn ang="0">
                    <a:pos x="0" y="0"/>
                  </a:cxn>
                </a:cxnLst>
                <a:rect l="0" t="0" r="r" b="b"/>
                <a:pathLst>
                  <a:path w="1351" h="31">
                    <a:moveTo>
                      <a:pt x="0" y="0"/>
                    </a:moveTo>
                    <a:lnTo>
                      <a:pt x="1351" y="0"/>
                    </a:lnTo>
                    <a:cubicBezTo>
                      <a:pt x="1350" y="10"/>
                      <a:pt x="1350" y="20"/>
                      <a:pt x="1350"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5" name="Freeform 141"/>
              <p:cNvSpPr>
                <a:spLocks/>
              </p:cNvSpPr>
              <p:nvPr/>
            </p:nvSpPr>
            <p:spPr bwMode="auto">
              <a:xfrm>
                <a:off x="3968" y="2509"/>
                <a:ext cx="311" cy="8"/>
              </a:xfrm>
              <a:custGeom>
                <a:avLst/>
                <a:gdLst/>
                <a:ahLst/>
                <a:cxnLst>
                  <a:cxn ang="0">
                    <a:pos x="0" y="0"/>
                  </a:cxn>
                  <a:cxn ang="0">
                    <a:pos x="1350" y="0"/>
                  </a:cxn>
                  <a:cxn ang="0">
                    <a:pos x="1351" y="31"/>
                  </a:cxn>
                  <a:cxn ang="0">
                    <a:pos x="0" y="31"/>
                  </a:cxn>
                  <a:cxn ang="0">
                    <a:pos x="0" y="0"/>
                  </a:cxn>
                </a:cxnLst>
                <a:rect l="0" t="0" r="r" b="b"/>
                <a:pathLst>
                  <a:path w="1351" h="31">
                    <a:moveTo>
                      <a:pt x="0" y="0"/>
                    </a:moveTo>
                    <a:lnTo>
                      <a:pt x="1350" y="0"/>
                    </a:lnTo>
                    <a:cubicBezTo>
                      <a:pt x="1350" y="10"/>
                      <a:pt x="1351" y="21"/>
                      <a:pt x="1351" y="31"/>
                    </a:cubicBez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6" name="Freeform 142"/>
              <p:cNvSpPr>
                <a:spLocks/>
              </p:cNvSpPr>
              <p:nvPr/>
            </p:nvSpPr>
            <p:spPr bwMode="auto">
              <a:xfrm>
                <a:off x="3968" y="2524"/>
                <a:ext cx="313" cy="7"/>
              </a:xfrm>
              <a:custGeom>
                <a:avLst/>
                <a:gdLst/>
                <a:ahLst/>
                <a:cxnLst>
                  <a:cxn ang="0">
                    <a:pos x="0" y="0"/>
                  </a:cxn>
                  <a:cxn ang="0">
                    <a:pos x="1354" y="0"/>
                  </a:cxn>
                  <a:cxn ang="0">
                    <a:pos x="1356" y="22"/>
                  </a:cxn>
                  <a:cxn ang="0">
                    <a:pos x="1358" y="31"/>
                  </a:cxn>
                  <a:cxn ang="0">
                    <a:pos x="0" y="31"/>
                  </a:cxn>
                  <a:cxn ang="0">
                    <a:pos x="0" y="0"/>
                  </a:cxn>
                </a:cxnLst>
                <a:rect l="0" t="0" r="r" b="b"/>
                <a:pathLst>
                  <a:path w="1358" h="31">
                    <a:moveTo>
                      <a:pt x="0" y="0"/>
                    </a:moveTo>
                    <a:lnTo>
                      <a:pt x="1354" y="0"/>
                    </a:lnTo>
                    <a:cubicBezTo>
                      <a:pt x="1355" y="8"/>
                      <a:pt x="1355" y="15"/>
                      <a:pt x="1356" y="22"/>
                    </a:cubicBezTo>
                    <a:lnTo>
                      <a:pt x="1358" y="31"/>
                    </a:lnTo>
                    <a:lnTo>
                      <a:pt x="0" y="31"/>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7" name="Freeform 143"/>
              <p:cNvSpPr>
                <a:spLocks/>
              </p:cNvSpPr>
              <p:nvPr/>
            </p:nvSpPr>
            <p:spPr bwMode="auto">
              <a:xfrm>
                <a:off x="3968" y="2538"/>
                <a:ext cx="315" cy="7"/>
              </a:xfrm>
              <a:custGeom>
                <a:avLst/>
                <a:gdLst/>
                <a:ahLst/>
                <a:cxnLst>
                  <a:cxn ang="0">
                    <a:pos x="0" y="0"/>
                  </a:cxn>
                  <a:cxn ang="0">
                    <a:pos x="1363" y="0"/>
                  </a:cxn>
                  <a:cxn ang="0">
                    <a:pos x="1370" y="30"/>
                  </a:cxn>
                  <a:cxn ang="0">
                    <a:pos x="0" y="30"/>
                  </a:cxn>
                  <a:cxn ang="0">
                    <a:pos x="0" y="0"/>
                  </a:cxn>
                </a:cxnLst>
                <a:rect l="0" t="0" r="r" b="b"/>
                <a:pathLst>
                  <a:path w="1370" h="30">
                    <a:moveTo>
                      <a:pt x="0" y="0"/>
                    </a:moveTo>
                    <a:lnTo>
                      <a:pt x="1363" y="0"/>
                    </a:lnTo>
                    <a:cubicBezTo>
                      <a:pt x="1365" y="10"/>
                      <a:pt x="1368" y="21"/>
                      <a:pt x="1370" y="30"/>
                    </a:cubicBezTo>
                    <a:lnTo>
                      <a:pt x="0" y="30"/>
                    </a:lnTo>
                    <a:lnTo>
                      <a:pt x="0"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8" name="Freeform 144"/>
              <p:cNvSpPr>
                <a:spLocks/>
              </p:cNvSpPr>
              <p:nvPr/>
            </p:nvSpPr>
            <p:spPr bwMode="auto">
              <a:xfrm>
                <a:off x="3968" y="2545"/>
                <a:ext cx="317" cy="5"/>
              </a:xfrm>
              <a:custGeom>
                <a:avLst/>
                <a:gdLst/>
                <a:ahLst/>
                <a:cxnLst>
                  <a:cxn ang="0">
                    <a:pos x="0" y="0"/>
                  </a:cxn>
                  <a:cxn ang="0">
                    <a:pos x="1370" y="0"/>
                  </a:cxn>
                  <a:cxn ang="0">
                    <a:pos x="1377" y="21"/>
                  </a:cxn>
                  <a:cxn ang="0">
                    <a:pos x="0" y="21"/>
                  </a:cxn>
                  <a:cxn ang="0">
                    <a:pos x="0" y="0"/>
                  </a:cxn>
                </a:cxnLst>
                <a:rect l="0" t="0" r="r" b="b"/>
                <a:pathLst>
                  <a:path w="1377" h="21">
                    <a:moveTo>
                      <a:pt x="0" y="0"/>
                    </a:moveTo>
                    <a:lnTo>
                      <a:pt x="1370" y="0"/>
                    </a:lnTo>
                    <a:cubicBezTo>
                      <a:pt x="1373" y="8"/>
                      <a:pt x="1375" y="14"/>
                      <a:pt x="1377" y="21"/>
                    </a:cubicBezTo>
                    <a:lnTo>
                      <a:pt x="0" y="21"/>
                    </a:lnTo>
                    <a:lnTo>
                      <a:pt x="0"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69" name="Freeform 145"/>
              <p:cNvSpPr>
                <a:spLocks/>
              </p:cNvSpPr>
              <p:nvPr/>
            </p:nvSpPr>
            <p:spPr bwMode="auto">
              <a:xfrm>
                <a:off x="3642" y="2439"/>
                <a:ext cx="652" cy="131"/>
              </a:xfrm>
              <a:custGeom>
                <a:avLst/>
                <a:gdLst/>
                <a:ahLst/>
                <a:cxnLst>
                  <a:cxn ang="0">
                    <a:pos x="2829" y="568"/>
                  </a:cxn>
                  <a:cxn ang="0">
                    <a:pos x="121" y="568"/>
                  </a:cxn>
                  <a:cxn ang="0">
                    <a:pos x="6" y="387"/>
                  </a:cxn>
                  <a:cxn ang="0">
                    <a:pos x="0" y="284"/>
                  </a:cxn>
                  <a:cxn ang="0">
                    <a:pos x="6" y="180"/>
                  </a:cxn>
                  <a:cxn ang="0">
                    <a:pos x="121" y="0"/>
                  </a:cxn>
                  <a:cxn ang="0">
                    <a:pos x="2829" y="0"/>
                  </a:cxn>
                  <a:cxn ang="0">
                    <a:pos x="2829" y="90"/>
                  </a:cxn>
                  <a:cxn ang="0">
                    <a:pos x="121" y="90"/>
                  </a:cxn>
                  <a:cxn ang="0">
                    <a:pos x="95" y="192"/>
                  </a:cxn>
                  <a:cxn ang="0">
                    <a:pos x="90" y="284"/>
                  </a:cxn>
                  <a:cxn ang="0">
                    <a:pos x="95" y="376"/>
                  </a:cxn>
                  <a:cxn ang="0">
                    <a:pos x="121" y="478"/>
                  </a:cxn>
                  <a:cxn ang="0">
                    <a:pos x="2829" y="478"/>
                  </a:cxn>
                  <a:cxn ang="0">
                    <a:pos x="2829" y="568"/>
                  </a:cxn>
                </a:cxnLst>
                <a:rect l="0" t="0" r="r" b="b"/>
                <a:pathLst>
                  <a:path w="2829" h="568">
                    <a:moveTo>
                      <a:pt x="2829" y="568"/>
                    </a:moveTo>
                    <a:lnTo>
                      <a:pt x="121" y="568"/>
                    </a:lnTo>
                    <a:cubicBezTo>
                      <a:pt x="56" y="568"/>
                      <a:pt x="19" y="489"/>
                      <a:pt x="6" y="387"/>
                    </a:cubicBezTo>
                    <a:cubicBezTo>
                      <a:pt x="2" y="354"/>
                      <a:pt x="0" y="318"/>
                      <a:pt x="0" y="284"/>
                    </a:cubicBezTo>
                    <a:cubicBezTo>
                      <a:pt x="0" y="249"/>
                      <a:pt x="2" y="214"/>
                      <a:pt x="6" y="180"/>
                    </a:cubicBezTo>
                    <a:cubicBezTo>
                      <a:pt x="19" y="79"/>
                      <a:pt x="56" y="0"/>
                      <a:pt x="121" y="0"/>
                    </a:cubicBezTo>
                    <a:lnTo>
                      <a:pt x="2829" y="0"/>
                    </a:lnTo>
                    <a:lnTo>
                      <a:pt x="2829" y="90"/>
                    </a:lnTo>
                    <a:lnTo>
                      <a:pt x="121" y="90"/>
                    </a:lnTo>
                    <a:cubicBezTo>
                      <a:pt x="112" y="90"/>
                      <a:pt x="102" y="134"/>
                      <a:pt x="95" y="192"/>
                    </a:cubicBezTo>
                    <a:cubicBezTo>
                      <a:pt x="91" y="220"/>
                      <a:pt x="90" y="251"/>
                      <a:pt x="90" y="284"/>
                    </a:cubicBezTo>
                    <a:cubicBezTo>
                      <a:pt x="90" y="316"/>
                      <a:pt x="91" y="348"/>
                      <a:pt x="95" y="376"/>
                    </a:cubicBezTo>
                    <a:cubicBezTo>
                      <a:pt x="102" y="433"/>
                      <a:pt x="112" y="478"/>
                      <a:pt x="121" y="478"/>
                    </a:cubicBezTo>
                    <a:lnTo>
                      <a:pt x="2829" y="478"/>
                    </a:lnTo>
                    <a:lnTo>
                      <a:pt x="2829" y="568"/>
                    </a:lnTo>
                    <a:close/>
                  </a:path>
                </a:pathLst>
              </a:custGeom>
              <a:solidFill>
                <a:srgbClr val="27D3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70" name="Freeform 146"/>
              <p:cNvSpPr>
                <a:spLocks noEditPoints="1"/>
              </p:cNvSpPr>
              <p:nvPr/>
            </p:nvSpPr>
            <p:spPr bwMode="auto">
              <a:xfrm>
                <a:off x="3968" y="2439"/>
                <a:ext cx="326" cy="131"/>
              </a:xfrm>
              <a:custGeom>
                <a:avLst/>
                <a:gdLst/>
                <a:ahLst/>
                <a:cxnLst>
                  <a:cxn ang="0">
                    <a:pos x="1415" y="568"/>
                  </a:cxn>
                  <a:cxn ang="0">
                    <a:pos x="0" y="568"/>
                  </a:cxn>
                  <a:cxn ang="0">
                    <a:pos x="0" y="478"/>
                  </a:cxn>
                  <a:cxn ang="0">
                    <a:pos x="1415" y="478"/>
                  </a:cxn>
                  <a:cxn ang="0">
                    <a:pos x="1415" y="568"/>
                  </a:cxn>
                  <a:cxn ang="0">
                    <a:pos x="0" y="0"/>
                  </a:cxn>
                  <a:cxn ang="0">
                    <a:pos x="1415" y="0"/>
                  </a:cxn>
                  <a:cxn ang="0">
                    <a:pos x="1415" y="90"/>
                  </a:cxn>
                  <a:cxn ang="0">
                    <a:pos x="0" y="90"/>
                  </a:cxn>
                  <a:cxn ang="0">
                    <a:pos x="0" y="0"/>
                  </a:cxn>
                </a:cxnLst>
                <a:rect l="0" t="0" r="r" b="b"/>
                <a:pathLst>
                  <a:path w="1415" h="568">
                    <a:moveTo>
                      <a:pt x="1415" y="568"/>
                    </a:moveTo>
                    <a:lnTo>
                      <a:pt x="0" y="568"/>
                    </a:lnTo>
                    <a:lnTo>
                      <a:pt x="0" y="478"/>
                    </a:lnTo>
                    <a:lnTo>
                      <a:pt x="1415" y="478"/>
                    </a:lnTo>
                    <a:lnTo>
                      <a:pt x="1415" y="568"/>
                    </a:lnTo>
                    <a:close/>
                    <a:moveTo>
                      <a:pt x="0" y="0"/>
                    </a:moveTo>
                    <a:lnTo>
                      <a:pt x="1415" y="0"/>
                    </a:lnTo>
                    <a:lnTo>
                      <a:pt x="1415" y="90"/>
                    </a:lnTo>
                    <a:lnTo>
                      <a:pt x="0" y="90"/>
                    </a:lnTo>
                    <a:lnTo>
                      <a:pt x="0" y="0"/>
                    </a:ln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71" name="Rectangle 147"/>
              <p:cNvSpPr>
                <a:spLocks noChangeArrowheads="1"/>
              </p:cNvSpPr>
              <p:nvPr/>
            </p:nvSpPr>
            <p:spPr bwMode="auto">
              <a:xfrm>
                <a:off x="3974" y="2403"/>
                <a:ext cx="237" cy="15"/>
              </a:xfrm>
              <a:prstGeom prst="rect">
                <a:avLst/>
              </a:prstGeom>
              <a:solidFill>
                <a:srgbClr val="AAC7C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2" name="Rectangle 148"/>
              <p:cNvSpPr>
                <a:spLocks noChangeArrowheads="1"/>
              </p:cNvSpPr>
              <p:nvPr/>
            </p:nvSpPr>
            <p:spPr bwMode="auto">
              <a:xfrm>
                <a:off x="3960" y="2418"/>
                <a:ext cx="265" cy="14"/>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3" name="Rectangle 149"/>
              <p:cNvSpPr>
                <a:spLocks noChangeArrowheads="1"/>
              </p:cNvSpPr>
              <p:nvPr/>
            </p:nvSpPr>
            <p:spPr bwMode="auto">
              <a:xfrm>
                <a:off x="4072" y="2423"/>
                <a:ext cx="446" cy="17"/>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4" name="Rectangle 150"/>
              <p:cNvSpPr>
                <a:spLocks noChangeArrowheads="1"/>
              </p:cNvSpPr>
              <p:nvPr/>
            </p:nvSpPr>
            <p:spPr bwMode="auto">
              <a:xfrm>
                <a:off x="3639" y="2344"/>
                <a:ext cx="356"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5" name="Rectangle 151"/>
              <p:cNvSpPr>
                <a:spLocks noChangeArrowheads="1"/>
              </p:cNvSpPr>
              <p:nvPr/>
            </p:nvSpPr>
            <p:spPr bwMode="auto">
              <a:xfrm>
                <a:off x="3639" y="2357"/>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6" name="Rectangle 152"/>
              <p:cNvSpPr>
                <a:spLocks noChangeArrowheads="1"/>
              </p:cNvSpPr>
              <p:nvPr/>
            </p:nvSpPr>
            <p:spPr bwMode="auto">
              <a:xfrm>
                <a:off x="3639" y="2369"/>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7" name="Rectangle 153"/>
              <p:cNvSpPr>
                <a:spLocks noChangeArrowheads="1"/>
              </p:cNvSpPr>
              <p:nvPr/>
            </p:nvSpPr>
            <p:spPr bwMode="auto">
              <a:xfrm>
                <a:off x="3639" y="2381"/>
                <a:ext cx="356"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8" name="Rectangle 154"/>
              <p:cNvSpPr>
                <a:spLocks noChangeArrowheads="1"/>
              </p:cNvSpPr>
              <p:nvPr/>
            </p:nvSpPr>
            <p:spPr bwMode="auto">
              <a:xfrm>
                <a:off x="3639" y="2394"/>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79" name="Rectangle 155"/>
              <p:cNvSpPr>
                <a:spLocks noChangeArrowheads="1"/>
              </p:cNvSpPr>
              <p:nvPr/>
            </p:nvSpPr>
            <p:spPr bwMode="auto">
              <a:xfrm>
                <a:off x="3639" y="2406"/>
                <a:ext cx="356" cy="6"/>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0" name="Rectangle 156"/>
              <p:cNvSpPr>
                <a:spLocks noChangeArrowheads="1"/>
              </p:cNvSpPr>
              <p:nvPr/>
            </p:nvSpPr>
            <p:spPr bwMode="auto">
              <a:xfrm>
                <a:off x="3639" y="2351"/>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1" name="Rectangle 157"/>
              <p:cNvSpPr>
                <a:spLocks noChangeArrowheads="1"/>
              </p:cNvSpPr>
              <p:nvPr/>
            </p:nvSpPr>
            <p:spPr bwMode="auto">
              <a:xfrm>
                <a:off x="3639" y="2363"/>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2" name="Rectangle 158"/>
              <p:cNvSpPr>
                <a:spLocks noChangeArrowheads="1"/>
              </p:cNvSpPr>
              <p:nvPr/>
            </p:nvSpPr>
            <p:spPr bwMode="auto">
              <a:xfrm>
                <a:off x="3639" y="2375"/>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3" name="Rectangle 159"/>
              <p:cNvSpPr>
                <a:spLocks noChangeArrowheads="1"/>
              </p:cNvSpPr>
              <p:nvPr/>
            </p:nvSpPr>
            <p:spPr bwMode="auto">
              <a:xfrm>
                <a:off x="3639" y="2388"/>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4" name="Rectangle 160"/>
              <p:cNvSpPr>
                <a:spLocks noChangeArrowheads="1"/>
              </p:cNvSpPr>
              <p:nvPr/>
            </p:nvSpPr>
            <p:spPr bwMode="auto">
              <a:xfrm>
                <a:off x="3639" y="2400"/>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5" name="Rectangle 161"/>
              <p:cNvSpPr>
                <a:spLocks noChangeArrowheads="1"/>
              </p:cNvSpPr>
              <p:nvPr/>
            </p:nvSpPr>
            <p:spPr bwMode="auto">
              <a:xfrm>
                <a:off x="3639" y="2412"/>
                <a:ext cx="356" cy="6"/>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6" name="Rectangle 162"/>
              <p:cNvSpPr>
                <a:spLocks noChangeArrowheads="1"/>
              </p:cNvSpPr>
              <p:nvPr/>
            </p:nvSpPr>
            <p:spPr bwMode="auto">
              <a:xfrm>
                <a:off x="3639" y="2418"/>
                <a:ext cx="356" cy="5"/>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187" name="Freeform 163"/>
              <p:cNvSpPr>
                <a:spLocks/>
              </p:cNvSpPr>
              <p:nvPr/>
            </p:nvSpPr>
            <p:spPr bwMode="auto">
              <a:xfrm>
                <a:off x="3995" y="2344"/>
                <a:ext cx="77" cy="79"/>
              </a:xfrm>
              <a:custGeom>
                <a:avLst/>
                <a:gdLst/>
                <a:ahLst/>
                <a:cxnLst>
                  <a:cxn ang="0">
                    <a:pos x="0" y="0"/>
                  </a:cxn>
                  <a:cxn ang="0">
                    <a:pos x="239" y="100"/>
                  </a:cxn>
                  <a:cxn ang="0">
                    <a:pos x="239" y="100"/>
                  </a:cxn>
                  <a:cxn ang="0">
                    <a:pos x="338" y="339"/>
                  </a:cxn>
                  <a:cxn ang="0">
                    <a:pos x="247" y="339"/>
                  </a:cxn>
                  <a:cxn ang="0">
                    <a:pos x="175" y="164"/>
                  </a:cxn>
                  <a:cxn ang="0">
                    <a:pos x="175" y="164"/>
                  </a:cxn>
                  <a:cxn ang="0">
                    <a:pos x="0" y="92"/>
                  </a:cxn>
                  <a:cxn ang="0">
                    <a:pos x="0" y="92"/>
                  </a:cxn>
                  <a:cxn ang="0">
                    <a:pos x="0" y="0"/>
                  </a:cxn>
                </a:cxnLst>
                <a:rect l="0" t="0" r="r" b="b"/>
                <a:pathLst>
                  <a:path w="338" h="339">
                    <a:moveTo>
                      <a:pt x="0" y="0"/>
                    </a:moveTo>
                    <a:cubicBezTo>
                      <a:pt x="93" y="0"/>
                      <a:pt x="178" y="38"/>
                      <a:pt x="239" y="100"/>
                    </a:cubicBezTo>
                    <a:lnTo>
                      <a:pt x="239" y="100"/>
                    </a:lnTo>
                    <a:cubicBezTo>
                      <a:pt x="301" y="161"/>
                      <a:pt x="338" y="246"/>
                      <a:pt x="338" y="339"/>
                    </a:cubicBezTo>
                    <a:lnTo>
                      <a:pt x="247" y="339"/>
                    </a:lnTo>
                    <a:cubicBezTo>
                      <a:pt x="247" y="271"/>
                      <a:pt x="219" y="209"/>
                      <a:pt x="175" y="164"/>
                    </a:cubicBezTo>
                    <a:lnTo>
                      <a:pt x="175" y="164"/>
                    </a:lnTo>
                    <a:cubicBezTo>
                      <a:pt x="130" y="120"/>
                      <a:pt x="68" y="92"/>
                      <a:pt x="0" y="92"/>
                    </a:cubicBezTo>
                    <a:lnTo>
                      <a:pt x="0" y="92"/>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88" name="Freeform 164"/>
              <p:cNvSpPr>
                <a:spLocks/>
              </p:cNvSpPr>
              <p:nvPr/>
            </p:nvSpPr>
            <p:spPr bwMode="auto">
              <a:xfrm>
                <a:off x="3995" y="2351"/>
                <a:ext cx="71" cy="72"/>
              </a:xfrm>
              <a:custGeom>
                <a:avLst/>
                <a:gdLst/>
                <a:ahLst/>
                <a:cxnLst>
                  <a:cxn ang="0">
                    <a:pos x="0" y="0"/>
                  </a:cxn>
                  <a:cxn ang="0">
                    <a:pos x="220" y="92"/>
                  </a:cxn>
                  <a:cxn ang="0">
                    <a:pos x="220" y="92"/>
                  </a:cxn>
                  <a:cxn ang="0">
                    <a:pos x="312" y="312"/>
                  </a:cxn>
                  <a:cxn ang="0">
                    <a:pos x="228" y="312"/>
                  </a:cxn>
                  <a:cxn ang="0">
                    <a:pos x="161" y="151"/>
                  </a:cxn>
                  <a:cxn ang="0">
                    <a:pos x="161" y="151"/>
                  </a:cxn>
                  <a:cxn ang="0">
                    <a:pos x="0" y="84"/>
                  </a:cxn>
                  <a:cxn ang="0">
                    <a:pos x="0" y="84"/>
                  </a:cxn>
                  <a:cxn ang="0">
                    <a:pos x="0" y="0"/>
                  </a:cxn>
                </a:cxnLst>
                <a:rect l="0" t="0" r="r" b="b"/>
                <a:pathLst>
                  <a:path w="312" h="312">
                    <a:moveTo>
                      <a:pt x="0" y="0"/>
                    </a:moveTo>
                    <a:cubicBezTo>
                      <a:pt x="86" y="0"/>
                      <a:pt x="164" y="35"/>
                      <a:pt x="220" y="92"/>
                    </a:cubicBezTo>
                    <a:lnTo>
                      <a:pt x="220" y="92"/>
                    </a:lnTo>
                    <a:cubicBezTo>
                      <a:pt x="277" y="148"/>
                      <a:pt x="312" y="226"/>
                      <a:pt x="312" y="312"/>
                    </a:cubicBezTo>
                    <a:lnTo>
                      <a:pt x="228" y="312"/>
                    </a:lnTo>
                    <a:cubicBezTo>
                      <a:pt x="228" y="249"/>
                      <a:pt x="202" y="192"/>
                      <a:pt x="161" y="151"/>
                    </a:cubicBezTo>
                    <a:lnTo>
                      <a:pt x="161" y="151"/>
                    </a:lnTo>
                    <a:cubicBezTo>
                      <a:pt x="120" y="110"/>
                      <a:pt x="63" y="84"/>
                      <a:pt x="0" y="84"/>
                    </a:cubicBezTo>
                    <a:lnTo>
                      <a:pt x="0" y="84"/>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89" name="Freeform 165"/>
              <p:cNvSpPr>
                <a:spLocks/>
              </p:cNvSpPr>
              <p:nvPr/>
            </p:nvSpPr>
            <p:spPr bwMode="auto">
              <a:xfrm>
                <a:off x="3995" y="2357"/>
                <a:ext cx="65" cy="66"/>
              </a:xfrm>
              <a:custGeom>
                <a:avLst/>
                <a:gdLst/>
                <a:ahLst/>
                <a:cxnLst>
                  <a:cxn ang="0">
                    <a:pos x="0" y="0"/>
                  </a:cxn>
                  <a:cxn ang="0">
                    <a:pos x="201" y="84"/>
                  </a:cxn>
                  <a:cxn ang="0">
                    <a:pos x="201" y="84"/>
                  </a:cxn>
                  <a:cxn ang="0">
                    <a:pos x="285" y="285"/>
                  </a:cxn>
                  <a:cxn ang="0">
                    <a:pos x="208" y="285"/>
                  </a:cxn>
                  <a:cxn ang="0">
                    <a:pos x="147" y="138"/>
                  </a:cxn>
                  <a:cxn ang="0">
                    <a:pos x="147" y="138"/>
                  </a:cxn>
                  <a:cxn ang="0">
                    <a:pos x="0" y="77"/>
                  </a:cxn>
                  <a:cxn ang="0">
                    <a:pos x="0" y="77"/>
                  </a:cxn>
                  <a:cxn ang="0">
                    <a:pos x="0" y="0"/>
                  </a:cxn>
                </a:cxnLst>
                <a:rect l="0" t="0" r="r" b="b"/>
                <a:pathLst>
                  <a:path w="285" h="285">
                    <a:moveTo>
                      <a:pt x="0" y="0"/>
                    </a:moveTo>
                    <a:cubicBezTo>
                      <a:pt x="78" y="0"/>
                      <a:pt x="150" y="32"/>
                      <a:pt x="201" y="84"/>
                    </a:cubicBezTo>
                    <a:lnTo>
                      <a:pt x="201" y="84"/>
                    </a:lnTo>
                    <a:cubicBezTo>
                      <a:pt x="253" y="135"/>
                      <a:pt x="285" y="207"/>
                      <a:pt x="285" y="285"/>
                    </a:cubicBezTo>
                    <a:lnTo>
                      <a:pt x="208" y="285"/>
                    </a:lnTo>
                    <a:cubicBezTo>
                      <a:pt x="208" y="228"/>
                      <a:pt x="185" y="176"/>
                      <a:pt x="147" y="138"/>
                    </a:cubicBezTo>
                    <a:lnTo>
                      <a:pt x="147" y="138"/>
                    </a:lnTo>
                    <a:cubicBezTo>
                      <a:pt x="109" y="100"/>
                      <a:pt x="57" y="77"/>
                      <a:pt x="0" y="77"/>
                    </a:cubicBezTo>
                    <a:lnTo>
                      <a:pt x="0" y="77"/>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0" name="Freeform 166"/>
              <p:cNvSpPr>
                <a:spLocks/>
              </p:cNvSpPr>
              <p:nvPr/>
            </p:nvSpPr>
            <p:spPr bwMode="auto">
              <a:xfrm>
                <a:off x="3995" y="2363"/>
                <a:ext cx="59" cy="60"/>
              </a:xfrm>
              <a:custGeom>
                <a:avLst/>
                <a:gdLst/>
                <a:ahLst/>
                <a:cxnLst>
                  <a:cxn ang="0">
                    <a:pos x="0" y="0"/>
                  </a:cxn>
                  <a:cxn ang="0">
                    <a:pos x="182" y="75"/>
                  </a:cxn>
                  <a:cxn ang="0">
                    <a:pos x="182" y="76"/>
                  </a:cxn>
                  <a:cxn ang="0">
                    <a:pos x="258" y="258"/>
                  </a:cxn>
                  <a:cxn ang="0">
                    <a:pos x="188" y="258"/>
                  </a:cxn>
                  <a:cxn ang="0">
                    <a:pos x="133" y="125"/>
                  </a:cxn>
                  <a:cxn ang="0">
                    <a:pos x="133" y="125"/>
                  </a:cxn>
                  <a:cxn ang="0">
                    <a:pos x="0" y="69"/>
                  </a:cxn>
                  <a:cxn ang="0">
                    <a:pos x="0" y="69"/>
                  </a:cxn>
                  <a:cxn ang="0">
                    <a:pos x="0" y="0"/>
                  </a:cxn>
                </a:cxnLst>
                <a:rect l="0" t="0" r="r" b="b"/>
                <a:pathLst>
                  <a:path w="258" h="258">
                    <a:moveTo>
                      <a:pt x="0" y="0"/>
                    </a:moveTo>
                    <a:cubicBezTo>
                      <a:pt x="71" y="0"/>
                      <a:pt x="136" y="29"/>
                      <a:pt x="182" y="75"/>
                    </a:cubicBezTo>
                    <a:lnTo>
                      <a:pt x="182" y="76"/>
                    </a:lnTo>
                    <a:cubicBezTo>
                      <a:pt x="229" y="122"/>
                      <a:pt x="258" y="187"/>
                      <a:pt x="258" y="258"/>
                    </a:cubicBezTo>
                    <a:lnTo>
                      <a:pt x="188" y="258"/>
                    </a:lnTo>
                    <a:cubicBezTo>
                      <a:pt x="188" y="206"/>
                      <a:pt x="167" y="159"/>
                      <a:pt x="133" y="125"/>
                    </a:cubicBezTo>
                    <a:lnTo>
                      <a:pt x="133" y="125"/>
                    </a:lnTo>
                    <a:cubicBezTo>
                      <a:pt x="99" y="91"/>
                      <a:pt x="52" y="69"/>
                      <a:pt x="0" y="69"/>
                    </a:cubicBezTo>
                    <a:lnTo>
                      <a:pt x="0" y="69"/>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1" name="Freeform 167"/>
              <p:cNvSpPr>
                <a:spLocks/>
              </p:cNvSpPr>
              <p:nvPr/>
            </p:nvSpPr>
            <p:spPr bwMode="auto">
              <a:xfrm>
                <a:off x="3995" y="2369"/>
                <a:ext cx="53" cy="54"/>
              </a:xfrm>
              <a:custGeom>
                <a:avLst/>
                <a:gdLst/>
                <a:ahLst/>
                <a:cxnLst>
                  <a:cxn ang="0">
                    <a:pos x="0" y="0"/>
                  </a:cxn>
                  <a:cxn ang="0">
                    <a:pos x="164" y="68"/>
                  </a:cxn>
                  <a:cxn ang="0">
                    <a:pos x="164" y="68"/>
                  </a:cxn>
                  <a:cxn ang="0">
                    <a:pos x="231" y="232"/>
                  </a:cxn>
                  <a:cxn ang="0">
                    <a:pos x="169" y="232"/>
                  </a:cxn>
                  <a:cxn ang="0">
                    <a:pos x="119" y="112"/>
                  </a:cxn>
                  <a:cxn ang="0">
                    <a:pos x="119" y="113"/>
                  </a:cxn>
                  <a:cxn ang="0">
                    <a:pos x="0" y="63"/>
                  </a:cxn>
                  <a:cxn ang="0">
                    <a:pos x="0" y="63"/>
                  </a:cxn>
                  <a:cxn ang="0">
                    <a:pos x="0" y="0"/>
                  </a:cxn>
                </a:cxnLst>
                <a:rect l="0" t="0" r="r" b="b"/>
                <a:pathLst>
                  <a:path w="231" h="232">
                    <a:moveTo>
                      <a:pt x="0" y="0"/>
                    </a:moveTo>
                    <a:cubicBezTo>
                      <a:pt x="64" y="0"/>
                      <a:pt x="122" y="26"/>
                      <a:pt x="164" y="68"/>
                    </a:cubicBezTo>
                    <a:lnTo>
                      <a:pt x="164" y="68"/>
                    </a:lnTo>
                    <a:cubicBezTo>
                      <a:pt x="205" y="110"/>
                      <a:pt x="231" y="168"/>
                      <a:pt x="231" y="232"/>
                    </a:cubicBezTo>
                    <a:lnTo>
                      <a:pt x="169" y="232"/>
                    </a:lnTo>
                    <a:cubicBezTo>
                      <a:pt x="169" y="185"/>
                      <a:pt x="150" y="143"/>
                      <a:pt x="119" y="112"/>
                    </a:cubicBezTo>
                    <a:lnTo>
                      <a:pt x="119" y="113"/>
                    </a:lnTo>
                    <a:cubicBezTo>
                      <a:pt x="89" y="82"/>
                      <a:pt x="46" y="63"/>
                      <a:pt x="0" y="63"/>
                    </a:cubicBezTo>
                    <a:lnTo>
                      <a:pt x="0" y="63"/>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2" name="Freeform 168"/>
              <p:cNvSpPr>
                <a:spLocks/>
              </p:cNvSpPr>
              <p:nvPr/>
            </p:nvSpPr>
            <p:spPr bwMode="auto">
              <a:xfrm>
                <a:off x="3995" y="2375"/>
                <a:ext cx="47" cy="48"/>
              </a:xfrm>
              <a:custGeom>
                <a:avLst/>
                <a:gdLst/>
                <a:ahLst/>
                <a:cxnLst>
                  <a:cxn ang="0">
                    <a:pos x="0" y="0"/>
                  </a:cxn>
                  <a:cxn ang="0">
                    <a:pos x="145" y="60"/>
                  </a:cxn>
                  <a:cxn ang="0">
                    <a:pos x="145" y="60"/>
                  </a:cxn>
                  <a:cxn ang="0">
                    <a:pos x="205" y="205"/>
                  </a:cxn>
                  <a:cxn ang="0">
                    <a:pos x="149" y="205"/>
                  </a:cxn>
                  <a:cxn ang="0">
                    <a:pos x="106" y="99"/>
                  </a:cxn>
                  <a:cxn ang="0">
                    <a:pos x="105" y="99"/>
                  </a:cxn>
                  <a:cxn ang="0">
                    <a:pos x="0" y="56"/>
                  </a:cxn>
                  <a:cxn ang="0">
                    <a:pos x="0" y="56"/>
                  </a:cxn>
                  <a:cxn ang="0">
                    <a:pos x="0" y="0"/>
                  </a:cxn>
                </a:cxnLst>
                <a:rect l="0" t="0" r="r" b="b"/>
                <a:pathLst>
                  <a:path w="205" h="205">
                    <a:moveTo>
                      <a:pt x="0" y="0"/>
                    </a:moveTo>
                    <a:cubicBezTo>
                      <a:pt x="56" y="0"/>
                      <a:pt x="107" y="23"/>
                      <a:pt x="145" y="60"/>
                    </a:cubicBezTo>
                    <a:lnTo>
                      <a:pt x="145" y="60"/>
                    </a:lnTo>
                    <a:cubicBezTo>
                      <a:pt x="182" y="97"/>
                      <a:pt x="205" y="149"/>
                      <a:pt x="205" y="205"/>
                    </a:cubicBezTo>
                    <a:lnTo>
                      <a:pt x="149" y="205"/>
                    </a:lnTo>
                    <a:cubicBezTo>
                      <a:pt x="149" y="164"/>
                      <a:pt x="133" y="126"/>
                      <a:pt x="106" y="99"/>
                    </a:cubicBezTo>
                    <a:lnTo>
                      <a:pt x="105" y="99"/>
                    </a:lnTo>
                    <a:cubicBezTo>
                      <a:pt x="78" y="72"/>
                      <a:pt x="41" y="56"/>
                      <a:pt x="0" y="56"/>
                    </a:cubicBezTo>
                    <a:lnTo>
                      <a:pt x="0" y="56"/>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3" name="Freeform 169"/>
              <p:cNvSpPr>
                <a:spLocks/>
              </p:cNvSpPr>
              <p:nvPr/>
            </p:nvSpPr>
            <p:spPr bwMode="auto">
              <a:xfrm>
                <a:off x="3995" y="2381"/>
                <a:ext cx="41" cy="42"/>
              </a:xfrm>
              <a:custGeom>
                <a:avLst/>
                <a:gdLst/>
                <a:ahLst/>
                <a:cxnLst>
                  <a:cxn ang="0">
                    <a:pos x="0" y="0"/>
                  </a:cxn>
                  <a:cxn ang="0">
                    <a:pos x="126" y="52"/>
                  </a:cxn>
                  <a:cxn ang="0">
                    <a:pos x="126" y="52"/>
                  </a:cxn>
                  <a:cxn ang="0">
                    <a:pos x="178" y="178"/>
                  </a:cxn>
                  <a:cxn ang="0">
                    <a:pos x="130" y="178"/>
                  </a:cxn>
                  <a:cxn ang="0">
                    <a:pos x="92" y="86"/>
                  </a:cxn>
                  <a:cxn ang="0">
                    <a:pos x="92" y="86"/>
                  </a:cxn>
                  <a:cxn ang="0">
                    <a:pos x="0" y="48"/>
                  </a:cxn>
                  <a:cxn ang="0">
                    <a:pos x="0" y="48"/>
                  </a:cxn>
                  <a:cxn ang="0">
                    <a:pos x="0" y="0"/>
                  </a:cxn>
                </a:cxnLst>
                <a:rect l="0" t="0" r="r" b="b"/>
                <a:pathLst>
                  <a:path w="178" h="178">
                    <a:moveTo>
                      <a:pt x="0" y="0"/>
                    </a:moveTo>
                    <a:cubicBezTo>
                      <a:pt x="49" y="0"/>
                      <a:pt x="93" y="20"/>
                      <a:pt x="126" y="52"/>
                    </a:cubicBezTo>
                    <a:lnTo>
                      <a:pt x="126" y="52"/>
                    </a:lnTo>
                    <a:cubicBezTo>
                      <a:pt x="158" y="85"/>
                      <a:pt x="178" y="129"/>
                      <a:pt x="178" y="178"/>
                    </a:cubicBezTo>
                    <a:lnTo>
                      <a:pt x="130" y="178"/>
                    </a:lnTo>
                    <a:cubicBezTo>
                      <a:pt x="130" y="142"/>
                      <a:pt x="115" y="110"/>
                      <a:pt x="92" y="86"/>
                    </a:cubicBezTo>
                    <a:lnTo>
                      <a:pt x="92" y="86"/>
                    </a:lnTo>
                    <a:cubicBezTo>
                      <a:pt x="68" y="63"/>
                      <a:pt x="36" y="48"/>
                      <a:pt x="0" y="48"/>
                    </a:cubicBezTo>
                    <a:lnTo>
                      <a:pt x="0" y="48"/>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4" name="Freeform 170"/>
              <p:cNvSpPr>
                <a:spLocks/>
              </p:cNvSpPr>
              <p:nvPr/>
            </p:nvSpPr>
            <p:spPr bwMode="auto">
              <a:xfrm>
                <a:off x="3995" y="2388"/>
                <a:ext cx="34" cy="35"/>
              </a:xfrm>
              <a:custGeom>
                <a:avLst/>
                <a:gdLst/>
                <a:ahLst/>
                <a:cxnLst>
                  <a:cxn ang="0">
                    <a:pos x="0" y="0"/>
                  </a:cxn>
                  <a:cxn ang="0">
                    <a:pos x="107" y="44"/>
                  </a:cxn>
                  <a:cxn ang="0">
                    <a:pos x="107" y="44"/>
                  </a:cxn>
                  <a:cxn ang="0">
                    <a:pos x="151" y="151"/>
                  </a:cxn>
                  <a:cxn ang="0">
                    <a:pos x="110" y="151"/>
                  </a:cxn>
                  <a:cxn ang="0">
                    <a:pos x="78" y="73"/>
                  </a:cxn>
                  <a:cxn ang="0">
                    <a:pos x="78" y="73"/>
                  </a:cxn>
                  <a:cxn ang="0">
                    <a:pos x="0" y="41"/>
                  </a:cxn>
                  <a:cxn ang="0">
                    <a:pos x="0" y="41"/>
                  </a:cxn>
                  <a:cxn ang="0">
                    <a:pos x="0" y="0"/>
                  </a:cxn>
                </a:cxnLst>
                <a:rect l="0" t="0" r="r" b="b"/>
                <a:pathLst>
                  <a:path w="151" h="151">
                    <a:moveTo>
                      <a:pt x="0" y="0"/>
                    </a:moveTo>
                    <a:cubicBezTo>
                      <a:pt x="41" y="0"/>
                      <a:pt x="79" y="17"/>
                      <a:pt x="107" y="44"/>
                    </a:cubicBezTo>
                    <a:lnTo>
                      <a:pt x="107" y="44"/>
                    </a:lnTo>
                    <a:cubicBezTo>
                      <a:pt x="134" y="72"/>
                      <a:pt x="151" y="109"/>
                      <a:pt x="151" y="151"/>
                    </a:cubicBezTo>
                    <a:lnTo>
                      <a:pt x="110" y="151"/>
                    </a:lnTo>
                    <a:cubicBezTo>
                      <a:pt x="110" y="121"/>
                      <a:pt x="98" y="93"/>
                      <a:pt x="78" y="73"/>
                    </a:cubicBezTo>
                    <a:lnTo>
                      <a:pt x="78" y="73"/>
                    </a:lnTo>
                    <a:cubicBezTo>
                      <a:pt x="58" y="53"/>
                      <a:pt x="30" y="41"/>
                      <a:pt x="0" y="41"/>
                    </a:cubicBezTo>
                    <a:lnTo>
                      <a:pt x="0" y="41"/>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5" name="Freeform 171"/>
              <p:cNvSpPr>
                <a:spLocks/>
              </p:cNvSpPr>
              <p:nvPr/>
            </p:nvSpPr>
            <p:spPr bwMode="auto">
              <a:xfrm>
                <a:off x="3995" y="2394"/>
                <a:ext cx="28" cy="29"/>
              </a:xfrm>
              <a:custGeom>
                <a:avLst/>
                <a:gdLst/>
                <a:ahLst/>
                <a:cxnLst>
                  <a:cxn ang="0">
                    <a:pos x="0" y="0"/>
                  </a:cxn>
                  <a:cxn ang="0">
                    <a:pos x="88" y="36"/>
                  </a:cxn>
                  <a:cxn ang="0">
                    <a:pos x="88" y="36"/>
                  </a:cxn>
                  <a:cxn ang="0">
                    <a:pos x="124" y="124"/>
                  </a:cxn>
                  <a:cxn ang="0">
                    <a:pos x="91" y="124"/>
                  </a:cxn>
                  <a:cxn ang="0">
                    <a:pos x="64" y="60"/>
                  </a:cxn>
                  <a:cxn ang="0">
                    <a:pos x="64" y="60"/>
                  </a:cxn>
                  <a:cxn ang="0">
                    <a:pos x="0" y="33"/>
                  </a:cxn>
                  <a:cxn ang="0">
                    <a:pos x="0" y="33"/>
                  </a:cxn>
                  <a:cxn ang="0">
                    <a:pos x="0" y="0"/>
                  </a:cxn>
                </a:cxnLst>
                <a:rect l="0" t="0" r="r" b="b"/>
                <a:pathLst>
                  <a:path w="124" h="124">
                    <a:moveTo>
                      <a:pt x="0" y="0"/>
                    </a:moveTo>
                    <a:cubicBezTo>
                      <a:pt x="34" y="0"/>
                      <a:pt x="65" y="13"/>
                      <a:pt x="88" y="36"/>
                    </a:cubicBezTo>
                    <a:lnTo>
                      <a:pt x="88" y="36"/>
                    </a:lnTo>
                    <a:cubicBezTo>
                      <a:pt x="110" y="59"/>
                      <a:pt x="124" y="90"/>
                      <a:pt x="124" y="124"/>
                    </a:cubicBezTo>
                    <a:lnTo>
                      <a:pt x="91" y="124"/>
                    </a:lnTo>
                    <a:cubicBezTo>
                      <a:pt x="91" y="99"/>
                      <a:pt x="80" y="76"/>
                      <a:pt x="64" y="60"/>
                    </a:cubicBezTo>
                    <a:lnTo>
                      <a:pt x="64" y="60"/>
                    </a:lnTo>
                    <a:cubicBezTo>
                      <a:pt x="47" y="43"/>
                      <a:pt x="25" y="33"/>
                      <a:pt x="0" y="33"/>
                    </a:cubicBezTo>
                    <a:lnTo>
                      <a:pt x="0" y="33"/>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6" name="Freeform 172"/>
              <p:cNvSpPr>
                <a:spLocks/>
              </p:cNvSpPr>
              <p:nvPr/>
            </p:nvSpPr>
            <p:spPr bwMode="auto">
              <a:xfrm>
                <a:off x="3995" y="2400"/>
                <a:ext cx="22" cy="23"/>
              </a:xfrm>
              <a:custGeom>
                <a:avLst/>
                <a:gdLst/>
                <a:ahLst/>
                <a:cxnLst>
                  <a:cxn ang="0">
                    <a:pos x="0" y="0"/>
                  </a:cxn>
                  <a:cxn ang="0">
                    <a:pos x="69" y="29"/>
                  </a:cxn>
                  <a:cxn ang="0">
                    <a:pos x="69" y="29"/>
                  </a:cxn>
                  <a:cxn ang="0">
                    <a:pos x="98" y="98"/>
                  </a:cxn>
                  <a:cxn ang="0">
                    <a:pos x="85" y="98"/>
                  </a:cxn>
                  <a:cxn ang="0">
                    <a:pos x="71" y="98"/>
                  </a:cxn>
                  <a:cxn ang="0">
                    <a:pos x="0" y="98"/>
                  </a:cxn>
                  <a:cxn ang="0">
                    <a:pos x="0" y="70"/>
                  </a:cxn>
                  <a:cxn ang="0">
                    <a:pos x="0" y="63"/>
                  </a:cxn>
                  <a:cxn ang="0">
                    <a:pos x="0" y="26"/>
                  </a:cxn>
                  <a:cxn ang="0">
                    <a:pos x="0" y="26"/>
                  </a:cxn>
                  <a:cxn ang="0">
                    <a:pos x="0" y="23"/>
                  </a:cxn>
                  <a:cxn ang="0">
                    <a:pos x="0" y="0"/>
                  </a:cxn>
                </a:cxnLst>
                <a:rect l="0" t="0" r="r" b="b"/>
                <a:pathLst>
                  <a:path w="98" h="98">
                    <a:moveTo>
                      <a:pt x="0" y="0"/>
                    </a:moveTo>
                    <a:cubicBezTo>
                      <a:pt x="27" y="0"/>
                      <a:pt x="51" y="11"/>
                      <a:pt x="69" y="29"/>
                    </a:cubicBezTo>
                    <a:lnTo>
                      <a:pt x="69" y="29"/>
                    </a:lnTo>
                    <a:cubicBezTo>
                      <a:pt x="87" y="47"/>
                      <a:pt x="98" y="71"/>
                      <a:pt x="98" y="98"/>
                    </a:cubicBezTo>
                    <a:lnTo>
                      <a:pt x="85" y="98"/>
                    </a:lnTo>
                    <a:lnTo>
                      <a:pt x="71" y="98"/>
                    </a:lnTo>
                    <a:lnTo>
                      <a:pt x="0" y="98"/>
                    </a:lnTo>
                    <a:lnTo>
                      <a:pt x="0" y="70"/>
                    </a:lnTo>
                    <a:lnTo>
                      <a:pt x="0" y="63"/>
                    </a:lnTo>
                    <a:lnTo>
                      <a:pt x="0" y="26"/>
                    </a:lnTo>
                    <a:lnTo>
                      <a:pt x="0" y="26"/>
                    </a:lnTo>
                    <a:lnTo>
                      <a:pt x="0" y="23"/>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7" name="Freeform 173"/>
              <p:cNvSpPr>
                <a:spLocks/>
              </p:cNvSpPr>
              <p:nvPr/>
            </p:nvSpPr>
            <p:spPr bwMode="auto">
              <a:xfrm>
                <a:off x="3995" y="2406"/>
                <a:ext cx="16" cy="17"/>
              </a:xfrm>
              <a:custGeom>
                <a:avLst/>
                <a:gdLst/>
                <a:ahLst/>
                <a:cxnLst>
                  <a:cxn ang="0">
                    <a:pos x="0" y="0"/>
                  </a:cxn>
                  <a:cxn ang="0">
                    <a:pos x="50" y="21"/>
                  </a:cxn>
                  <a:cxn ang="0">
                    <a:pos x="50" y="21"/>
                  </a:cxn>
                  <a:cxn ang="0">
                    <a:pos x="71" y="71"/>
                  </a:cxn>
                  <a:cxn ang="0">
                    <a:pos x="61" y="71"/>
                  </a:cxn>
                  <a:cxn ang="0">
                    <a:pos x="52" y="71"/>
                  </a:cxn>
                  <a:cxn ang="0">
                    <a:pos x="0" y="71"/>
                  </a:cxn>
                  <a:cxn ang="0">
                    <a:pos x="0" y="51"/>
                  </a:cxn>
                  <a:cxn ang="0">
                    <a:pos x="0" y="45"/>
                  </a:cxn>
                  <a:cxn ang="0">
                    <a:pos x="0" y="19"/>
                  </a:cxn>
                  <a:cxn ang="0">
                    <a:pos x="0" y="19"/>
                  </a:cxn>
                  <a:cxn ang="0">
                    <a:pos x="0" y="16"/>
                  </a:cxn>
                  <a:cxn ang="0">
                    <a:pos x="0" y="0"/>
                  </a:cxn>
                </a:cxnLst>
                <a:rect l="0" t="0" r="r" b="b"/>
                <a:pathLst>
                  <a:path w="71" h="71">
                    <a:moveTo>
                      <a:pt x="0" y="0"/>
                    </a:moveTo>
                    <a:cubicBezTo>
                      <a:pt x="19" y="0"/>
                      <a:pt x="37" y="8"/>
                      <a:pt x="50" y="21"/>
                    </a:cubicBezTo>
                    <a:lnTo>
                      <a:pt x="50" y="21"/>
                    </a:lnTo>
                    <a:cubicBezTo>
                      <a:pt x="63" y="34"/>
                      <a:pt x="71" y="51"/>
                      <a:pt x="71" y="71"/>
                    </a:cubicBezTo>
                    <a:lnTo>
                      <a:pt x="61" y="71"/>
                    </a:lnTo>
                    <a:lnTo>
                      <a:pt x="52" y="71"/>
                    </a:lnTo>
                    <a:lnTo>
                      <a:pt x="0" y="71"/>
                    </a:lnTo>
                    <a:lnTo>
                      <a:pt x="0" y="51"/>
                    </a:lnTo>
                    <a:lnTo>
                      <a:pt x="0" y="45"/>
                    </a:lnTo>
                    <a:lnTo>
                      <a:pt x="0" y="19"/>
                    </a:lnTo>
                    <a:lnTo>
                      <a:pt x="0" y="19"/>
                    </a:lnTo>
                    <a:lnTo>
                      <a:pt x="0" y="16"/>
                    </a:lnTo>
                    <a:lnTo>
                      <a:pt x="0"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8" name="Freeform 174"/>
              <p:cNvSpPr>
                <a:spLocks/>
              </p:cNvSpPr>
              <p:nvPr/>
            </p:nvSpPr>
            <p:spPr bwMode="auto">
              <a:xfrm>
                <a:off x="3995" y="2412"/>
                <a:ext cx="10" cy="11"/>
              </a:xfrm>
              <a:custGeom>
                <a:avLst/>
                <a:gdLst/>
                <a:ahLst/>
                <a:cxnLst>
                  <a:cxn ang="0">
                    <a:pos x="0" y="0"/>
                  </a:cxn>
                  <a:cxn ang="0">
                    <a:pos x="31" y="14"/>
                  </a:cxn>
                  <a:cxn ang="0">
                    <a:pos x="31" y="14"/>
                  </a:cxn>
                  <a:cxn ang="0">
                    <a:pos x="44" y="45"/>
                  </a:cxn>
                  <a:cxn ang="0">
                    <a:pos x="0" y="45"/>
                  </a:cxn>
                  <a:cxn ang="0">
                    <a:pos x="0" y="32"/>
                  </a:cxn>
                  <a:cxn ang="0">
                    <a:pos x="0" y="29"/>
                  </a:cxn>
                  <a:cxn ang="0">
                    <a:pos x="0" y="13"/>
                  </a:cxn>
                  <a:cxn ang="0">
                    <a:pos x="0" y="13"/>
                  </a:cxn>
                  <a:cxn ang="0">
                    <a:pos x="0" y="11"/>
                  </a:cxn>
                  <a:cxn ang="0">
                    <a:pos x="0" y="0"/>
                  </a:cxn>
                </a:cxnLst>
                <a:rect l="0" t="0" r="r" b="b"/>
                <a:pathLst>
                  <a:path w="44" h="45">
                    <a:moveTo>
                      <a:pt x="0" y="0"/>
                    </a:moveTo>
                    <a:cubicBezTo>
                      <a:pt x="12" y="0"/>
                      <a:pt x="23" y="5"/>
                      <a:pt x="31" y="14"/>
                    </a:cubicBezTo>
                    <a:lnTo>
                      <a:pt x="31" y="14"/>
                    </a:lnTo>
                    <a:cubicBezTo>
                      <a:pt x="39" y="22"/>
                      <a:pt x="44" y="33"/>
                      <a:pt x="44" y="45"/>
                    </a:cubicBezTo>
                    <a:lnTo>
                      <a:pt x="0" y="45"/>
                    </a:lnTo>
                    <a:lnTo>
                      <a:pt x="0" y="32"/>
                    </a:lnTo>
                    <a:lnTo>
                      <a:pt x="0" y="29"/>
                    </a:lnTo>
                    <a:lnTo>
                      <a:pt x="0" y="13"/>
                    </a:lnTo>
                    <a:lnTo>
                      <a:pt x="0" y="13"/>
                    </a:lnTo>
                    <a:lnTo>
                      <a:pt x="0" y="11"/>
                    </a:lnTo>
                    <a:lnTo>
                      <a:pt x="0" y="0"/>
                    </a:lnTo>
                    <a:close/>
                  </a:path>
                </a:pathLst>
              </a:custGeom>
              <a:solidFill>
                <a:srgbClr val="AECBD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199" name="Freeform 175"/>
              <p:cNvSpPr>
                <a:spLocks/>
              </p:cNvSpPr>
              <p:nvPr/>
            </p:nvSpPr>
            <p:spPr bwMode="auto">
              <a:xfrm>
                <a:off x="3995" y="2418"/>
                <a:ext cx="4" cy="5"/>
              </a:xfrm>
              <a:custGeom>
                <a:avLst/>
                <a:gdLst/>
                <a:ahLst/>
                <a:cxnLst>
                  <a:cxn ang="0">
                    <a:pos x="0" y="0"/>
                  </a:cxn>
                  <a:cxn ang="0">
                    <a:pos x="12" y="5"/>
                  </a:cxn>
                  <a:cxn ang="0">
                    <a:pos x="12" y="5"/>
                  </a:cxn>
                  <a:cxn ang="0">
                    <a:pos x="18" y="18"/>
                  </a:cxn>
                  <a:cxn ang="0">
                    <a:pos x="0" y="18"/>
                  </a:cxn>
                  <a:cxn ang="0">
                    <a:pos x="0" y="13"/>
                  </a:cxn>
                  <a:cxn ang="0">
                    <a:pos x="0" y="12"/>
                  </a:cxn>
                  <a:cxn ang="0">
                    <a:pos x="0" y="5"/>
                  </a:cxn>
                  <a:cxn ang="0">
                    <a:pos x="0" y="5"/>
                  </a:cxn>
                  <a:cxn ang="0">
                    <a:pos x="0" y="4"/>
                  </a:cxn>
                  <a:cxn ang="0">
                    <a:pos x="0" y="0"/>
                  </a:cxn>
                </a:cxnLst>
                <a:rect l="0" t="0" r="r" b="b"/>
                <a:pathLst>
                  <a:path w="18" h="18">
                    <a:moveTo>
                      <a:pt x="0" y="0"/>
                    </a:moveTo>
                    <a:cubicBezTo>
                      <a:pt x="5" y="0"/>
                      <a:pt x="9" y="2"/>
                      <a:pt x="12" y="5"/>
                    </a:cubicBezTo>
                    <a:lnTo>
                      <a:pt x="12" y="5"/>
                    </a:lnTo>
                    <a:cubicBezTo>
                      <a:pt x="16" y="9"/>
                      <a:pt x="18" y="13"/>
                      <a:pt x="18" y="18"/>
                    </a:cubicBezTo>
                    <a:lnTo>
                      <a:pt x="0" y="18"/>
                    </a:lnTo>
                    <a:lnTo>
                      <a:pt x="0" y="13"/>
                    </a:lnTo>
                    <a:lnTo>
                      <a:pt x="0" y="12"/>
                    </a:lnTo>
                    <a:lnTo>
                      <a:pt x="0" y="5"/>
                    </a:lnTo>
                    <a:lnTo>
                      <a:pt x="0" y="5"/>
                    </a:lnTo>
                    <a:lnTo>
                      <a:pt x="0" y="4"/>
                    </a:lnTo>
                    <a:lnTo>
                      <a:pt x="0" y="0"/>
                    </a:lnTo>
                    <a:close/>
                  </a:path>
                </a:pathLst>
              </a:custGeom>
              <a:solidFill>
                <a:srgbClr val="79A7B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00" name="Rectangle 176"/>
              <p:cNvSpPr>
                <a:spLocks noChangeArrowheads="1"/>
              </p:cNvSpPr>
              <p:nvPr/>
            </p:nvSpPr>
            <p:spPr bwMode="auto">
              <a:xfrm>
                <a:off x="4150" y="2344"/>
                <a:ext cx="356" cy="7"/>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1" name="Rectangle 177"/>
              <p:cNvSpPr>
                <a:spLocks noChangeArrowheads="1"/>
              </p:cNvSpPr>
              <p:nvPr/>
            </p:nvSpPr>
            <p:spPr bwMode="auto">
              <a:xfrm>
                <a:off x="4150" y="2357"/>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2" name="Rectangle 178"/>
              <p:cNvSpPr>
                <a:spLocks noChangeArrowheads="1"/>
              </p:cNvSpPr>
              <p:nvPr/>
            </p:nvSpPr>
            <p:spPr bwMode="auto">
              <a:xfrm>
                <a:off x="4150" y="2369"/>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3" name="Rectangle 179"/>
              <p:cNvSpPr>
                <a:spLocks noChangeArrowheads="1"/>
              </p:cNvSpPr>
              <p:nvPr/>
            </p:nvSpPr>
            <p:spPr bwMode="auto">
              <a:xfrm>
                <a:off x="4150" y="2381"/>
                <a:ext cx="356" cy="7"/>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4" name="Rectangle 180"/>
              <p:cNvSpPr>
                <a:spLocks noChangeArrowheads="1"/>
              </p:cNvSpPr>
              <p:nvPr/>
            </p:nvSpPr>
            <p:spPr bwMode="auto">
              <a:xfrm>
                <a:off x="4150" y="2394"/>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5" name="Rectangle 181"/>
              <p:cNvSpPr>
                <a:spLocks noChangeArrowheads="1"/>
              </p:cNvSpPr>
              <p:nvPr/>
            </p:nvSpPr>
            <p:spPr bwMode="auto">
              <a:xfrm>
                <a:off x="4150" y="2406"/>
                <a:ext cx="356" cy="6"/>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6" name="Rectangle 182"/>
              <p:cNvSpPr>
                <a:spLocks noChangeArrowheads="1"/>
              </p:cNvSpPr>
              <p:nvPr/>
            </p:nvSpPr>
            <p:spPr bwMode="auto">
              <a:xfrm>
                <a:off x="4150" y="2351"/>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7" name="Rectangle 183"/>
              <p:cNvSpPr>
                <a:spLocks noChangeArrowheads="1"/>
              </p:cNvSpPr>
              <p:nvPr/>
            </p:nvSpPr>
            <p:spPr bwMode="auto">
              <a:xfrm>
                <a:off x="4150" y="2363"/>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8" name="Rectangle 184"/>
              <p:cNvSpPr>
                <a:spLocks noChangeArrowheads="1"/>
              </p:cNvSpPr>
              <p:nvPr/>
            </p:nvSpPr>
            <p:spPr bwMode="auto">
              <a:xfrm>
                <a:off x="4150" y="2375"/>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09" name="Rectangle 185"/>
              <p:cNvSpPr>
                <a:spLocks noChangeArrowheads="1"/>
              </p:cNvSpPr>
              <p:nvPr/>
            </p:nvSpPr>
            <p:spPr bwMode="auto">
              <a:xfrm>
                <a:off x="4150" y="2388"/>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0" name="Rectangle 186"/>
              <p:cNvSpPr>
                <a:spLocks noChangeArrowheads="1"/>
              </p:cNvSpPr>
              <p:nvPr/>
            </p:nvSpPr>
            <p:spPr bwMode="auto">
              <a:xfrm>
                <a:off x="4150" y="2400"/>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1" name="Rectangle 187"/>
              <p:cNvSpPr>
                <a:spLocks noChangeArrowheads="1"/>
              </p:cNvSpPr>
              <p:nvPr/>
            </p:nvSpPr>
            <p:spPr bwMode="auto">
              <a:xfrm>
                <a:off x="4150" y="2412"/>
                <a:ext cx="356" cy="6"/>
              </a:xfrm>
              <a:prstGeom prst="rect">
                <a:avLst/>
              </a:prstGeom>
              <a:solidFill>
                <a:srgbClr val="9BBCC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2" name="Rectangle 188"/>
              <p:cNvSpPr>
                <a:spLocks noChangeArrowheads="1"/>
              </p:cNvSpPr>
              <p:nvPr/>
            </p:nvSpPr>
            <p:spPr bwMode="auto">
              <a:xfrm>
                <a:off x="4150" y="2418"/>
                <a:ext cx="356" cy="5"/>
              </a:xfrm>
              <a:prstGeom prst="rect">
                <a:avLst/>
              </a:prstGeom>
              <a:solidFill>
                <a:srgbClr val="6F9AA3"/>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13" name="Freeform 189"/>
              <p:cNvSpPr>
                <a:spLocks/>
              </p:cNvSpPr>
              <p:nvPr/>
            </p:nvSpPr>
            <p:spPr bwMode="auto">
              <a:xfrm>
                <a:off x="4072" y="2344"/>
                <a:ext cx="78" cy="79"/>
              </a:xfrm>
              <a:custGeom>
                <a:avLst/>
                <a:gdLst/>
                <a:ahLst/>
                <a:cxnLst>
                  <a:cxn ang="0">
                    <a:pos x="339" y="0"/>
                  </a:cxn>
                  <a:cxn ang="0">
                    <a:pos x="100" y="100"/>
                  </a:cxn>
                  <a:cxn ang="0">
                    <a:pos x="100" y="100"/>
                  </a:cxn>
                  <a:cxn ang="0">
                    <a:pos x="0" y="339"/>
                  </a:cxn>
                  <a:cxn ang="0">
                    <a:pos x="92" y="339"/>
                  </a:cxn>
                  <a:cxn ang="0">
                    <a:pos x="164" y="164"/>
                  </a:cxn>
                  <a:cxn ang="0">
                    <a:pos x="164" y="164"/>
                  </a:cxn>
                  <a:cxn ang="0">
                    <a:pos x="339" y="92"/>
                  </a:cxn>
                  <a:cxn ang="0">
                    <a:pos x="339" y="92"/>
                  </a:cxn>
                  <a:cxn ang="0">
                    <a:pos x="339" y="0"/>
                  </a:cxn>
                </a:cxnLst>
                <a:rect l="0" t="0" r="r" b="b"/>
                <a:pathLst>
                  <a:path w="339" h="339">
                    <a:moveTo>
                      <a:pt x="339" y="0"/>
                    </a:moveTo>
                    <a:cubicBezTo>
                      <a:pt x="246" y="0"/>
                      <a:pt x="161" y="38"/>
                      <a:pt x="100" y="100"/>
                    </a:cubicBezTo>
                    <a:lnTo>
                      <a:pt x="100" y="100"/>
                    </a:lnTo>
                    <a:cubicBezTo>
                      <a:pt x="38" y="161"/>
                      <a:pt x="0" y="246"/>
                      <a:pt x="0" y="339"/>
                    </a:cubicBezTo>
                    <a:lnTo>
                      <a:pt x="92" y="339"/>
                    </a:lnTo>
                    <a:cubicBezTo>
                      <a:pt x="92" y="271"/>
                      <a:pt x="120" y="209"/>
                      <a:pt x="164" y="164"/>
                    </a:cubicBezTo>
                    <a:lnTo>
                      <a:pt x="164" y="164"/>
                    </a:lnTo>
                    <a:cubicBezTo>
                      <a:pt x="209" y="120"/>
                      <a:pt x="271" y="92"/>
                      <a:pt x="339" y="92"/>
                    </a:cubicBezTo>
                    <a:lnTo>
                      <a:pt x="339" y="92"/>
                    </a:lnTo>
                    <a:lnTo>
                      <a:pt x="339"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4" name="Freeform 190"/>
              <p:cNvSpPr>
                <a:spLocks/>
              </p:cNvSpPr>
              <p:nvPr/>
            </p:nvSpPr>
            <p:spPr bwMode="auto">
              <a:xfrm>
                <a:off x="4079" y="2351"/>
                <a:ext cx="71" cy="72"/>
              </a:xfrm>
              <a:custGeom>
                <a:avLst/>
                <a:gdLst/>
                <a:ahLst/>
                <a:cxnLst>
                  <a:cxn ang="0">
                    <a:pos x="312" y="0"/>
                  </a:cxn>
                  <a:cxn ang="0">
                    <a:pos x="92" y="92"/>
                  </a:cxn>
                  <a:cxn ang="0">
                    <a:pos x="92" y="92"/>
                  </a:cxn>
                  <a:cxn ang="0">
                    <a:pos x="0" y="312"/>
                  </a:cxn>
                  <a:cxn ang="0">
                    <a:pos x="84" y="312"/>
                  </a:cxn>
                  <a:cxn ang="0">
                    <a:pos x="151" y="151"/>
                  </a:cxn>
                  <a:cxn ang="0">
                    <a:pos x="151" y="151"/>
                  </a:cxn>
                  <a:cxn ang="0">
                    <a:pos x="312" y="84"/>
                  </a:cxn>
                  <a:cxn ang="0">
                    <a:pos x="312" y="84"/>
                  </a:cxn>
                  <a:cxn ang="0">
                    <a:pos x="312" y="0"/>
                  </a:cxn>
                </a:cxnLst>
                <a:rect l="0" t="0" r="r" b="b"/>
                <a:pathLst>
                  <a:path w="312" h="312">
                    <a:moveTo>
                      <a:pt x="312" y="0"/>
                    </a:moveTo>
                    <a:cubicBezTo>
                      <a:pt x="226" y="0"/>
                      <a:pt x="148" y="35"/>
                      <a:pt x="92" y="92"/>
                    </a:cubicBezTo>
                    <a:lnTo>
                      <a:pt x="92" y="92"/>
                    </a:lnTo>
                    <a:cubicBezTo>
                      <a:pt x="35" y="148"/>
                      <a:pt x="0" y="226"/>
                      <a:pt x="0" y="312"/>
                    </a:cubicBezTo>
                    <a:lnTo>
                      <a:pt x="84" y="312"/>
                    </a:lnTo>
                    <a:cubicBezTo>
                      <a:pt x="84" y="249"/>
                      <a:pt x="110" y="192"/>
                      <a:pt x="151" y="151"/>
                    </a:cubicBezTo>
                    <a:lnTo>
                      <a:pt x="151" y="151"/>
                    </a:lnTo>
                    <a:cubicBezTo>
                      <a:pt x="192" y="110"/>
                      <a:pt x="249" y="84"/>
                      <a:pt x="312" y="84"/>
                    </a:cubicBezTo>
                    <a:lnTo>
                      <a:pt x="312" y="84"/>
                    </a:lnTo>
                    <a:lnTo>
                      <a:pt x="312"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5" name="Freeform 191"/>
              <p:cNvSpPr>
                <a:spLocks/>
              </p:cNvSpPr>
              <p:nvPr/>
            </p:nvSpPr>
            <p:spPr bwMode="auto">
              <a:xfrm>
                <a:off x="4085" y="2357"/>
                <a:ext cx="65" cy="66"/>
              </a:xfrm>
              <a:custGeom>
                <a:avLst/>
                <a:gdLst/>
                <a:ahLst/>
                <a:cxnLst>
                  <a:cxn ang="0">
                    <a:pos x="285" y="0"/>
                  </a:cxn>
                  <a:cxn ang="0">
                    <a:pos x="84" y="84"/>
                  </a:cxn>
                  <a:cxn ang="0">
                    <a:pos x="84" y="84"/>
                  </a:cxn>
                  <a:cxn ang="0">
                    <a:pos x="0" y="285"/>
                  </a:cxn>
                  <a:cxn ang="0">
                    <a:pos x="77" y="285"/>
                  </a:cxn>
                  <a:cxn ang="0">
                    <a:pos x="138" y="138"/>
                  </a:cxn>
                  <a:cxn ang="0">
                    <a:pos x="138" y="138"/>
                  </a:cxn>
                  <a:cxn ang="0">
                    <a:pos x="285" y="77"/>
                  </a:cxn>
                  <a:cxn ang="0">
                    <a:pos x="285" y="77"/>
                  </a:cxn>
                  <a:cxn ang="0">
                    <a:pos x="285" y="0"/>
                  </a:cxn>
                </a:cxnLst>
                <a:rect l="0" t="0" r="r" b="b"/>
                <a:pathLst>
                  <a:path w="285" h="285">
                    <a:moveTo>
                      <a:pt x="285" y="0"/>
                    </a:moveTo>
                    <a:cubicBezTo>
                      <a:pt x="207" y="0"/>
                      <a:pt x="135" y="32"/>
                      <a:pt x="84" y="84"/>
                    </a:cubicBezTo>
                    <a:lnTo>
                      <a:pt x="84" y="84"/>
                    </a:lnTo>
                    <a:cubicBezTo>
                      <a:pt x="32" y="135"/>
                      <a:pt x="0" y="207"/>
                      <a:pt x="0" y="285"/>
                    </a:cubicBezTo>
                    <a:lnTo>
                      <a:pt x="77" y="285"/>
                    </a:lnTo>
                    <a:cubicBezTo>
                      <a:pt x="77" y="228"/>
                      <a:pt x="100" y="176"/>
                      <a:pt x="138" y="138"/>
                    </a:cubicBezTo>
                    <a:lnTo>
                      <a:pt x="138" y="138"/>
                    </a:lnTo>
                    <a:cubicBezTo>
                      <a:pt x="176" y="100"/>
                      <a:pt x="228" y="77"/>
                      <a:pt x="285" y="77"/>
                    </a:cubicBezTo>
                    <a:lnTo>
                      <a:pt x="285" y="77"/>
                    </a:lnTo>
                    <a:lnTo>
                      <a:pt x="285"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6" name="Freeform 192"/>
              <p:cNvSpPr>
                <a:spLocks/>
              </p:cNvSpPr>
              <p:nvPr/>
            </p:nvSpPr>
            <p:spPr bwMode="auto">
              <a:xfrm>
                <a:off x="4091" y="2363"/>
                <a:ext cx="59" cy="60"/>
              </a:xfrm>
              <a:custGeom>
                <a:avLst/>
                <a:gdLst/>
                <a:ahLst/>
                <a:cxnLst>
                  <a:cxn ang="0">
                    <a:pos x="258" y="0"/>
                  </a:cxn>
                  <a:cxn ang="0">
                    <a:pos x="76" y="75"/>
                  </a:cxn>
                  <a:cxn ang="0">
                    <a:pos x="76" y="76"/>
                  </a:cxn>
                  <a:cxn ang="0">
                    <a:pos x="0" y="258"/>
                  </a:cxn>
                  <a:cxn ang="0">
                    <a:pos x="70" y="258"/>
                  </a:cxn>
                  <a:cxn ang="0">
                    <a:pos x="125" y="125"/>
                  </a:cxn>
                  <a:cxn ang="0">
                    <a:pos x="125" y="125"/>
                  </a:cxn>
                  <a:cxn ang="0">
                    <a:pos x="258" y="69"/>
                  </a:cxn>
                  <a:cxn ang="0">
                    <a:pos x="258" y="69"/>
                  </a:cxn>
                  <a:cxn ang="0">
                    <a:pos x="258" y="0"/>
                  </a:cxn>
                </a:cxnLst>
                <a:rect l="0" t="0" r="r" b="b"/>
                <a:pathLst>
                  <a:path w="258" h="258">
                    <a:moveTo>
                      <a:pt x="258" y="0"/>
                    </a:moveTo>
                    <a:cubicBezTo>
                      <a:pt x="187" y="0"/>
                      <a:pt x="122" y="29"/>
                      <a:pt x="76" y="75"/>
                    </a:cubicBezTo>
                    <a:lnTo>
                      <a:pt x="76" y="76"/>
                    </a:lnTo>
                    <a:cubicBezTo>
                      <a:pt x="29" y="122"/>
                      <a:pt x="0" y="187"/>
                      <a:pt x="0" y="258"/>
                    </a:cubicBezTo>
                    <a:lnTo>
                      <a:pt x="70" y="258"/>
                    </a:lnTo>
                    <a:cubicBezTo>
                      <a:pt x="70" y="206"/>
                      <a:pt x="91" y="159"/>
                      <a:pt x="125" y="125"/>
                    </a:cubicBezTo>
                    <a:lnTo>
                      <a:pt x="125" y="125"/>
                    </a:lnTo>
                    <a:cubicBezTo>
                      <a:pt x="159" y="91"/>
                      <a:pt x="206" y="69"/>
                      <a:pt x="258" y="69"/>
                    </a:cubicBezTo>
                    <a:lnTo>
                      <a:pt x="258" y="69"/>
                    </a:lnTo>
                    <a:lnTo>
                      <a:pt x="258"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7" name="Freeform 193"/>
              <p:cNvSpPr>
                <a:spLocks/>
              </p:cNvSpPr>
              <p:nvPr/>
            </p:nvSpPr>
            <p:spPr bwMode="auto">
              <a:xfrm>
                <a:off x="4097" y="2369"/>
                <a:ext cx="53" cy="54"/>
              </a:xfrm>
              <a:custGeom>
                <a:avLst/>
                <a:gdLst/>
                <a:ahLst/>
                <a:cxnLst>
                  <a:cxn ang="0">
                    <a:pos x="231" y="0"/>
                  </a:cxn>
                  <a:cxn ang="0">
                    <a:pos x="67" y="68"/>
                  </a:cxn>
                  <a:cxn ang="0">
                    <a:pos x="67" y="68"/>
                  </a:cxn>
                  <a:cxn ang="0">
                    <a:pos x="0" y="232"/>
                  </a:cxn>
                  <a:cxn ang="0">
                    <a:pos x="62" y="232"/>
                  </a:cxn>
                  <a:cxn ang="0">
                    <a:pos x="112" y="112"/>
                  </a:cxn>
                  <a:cxn ang="0">
                    <a:pos x="112" y="113"/>
                  </a:cxn>
                  <a:cxn ang="0">
                    <a:pos x="231" y="63"/>
                  </a:cxn>
                  <a:cxn ang="0">
                    <a:pos x="231" y="63"/>
                  </a:cxn>
                  <a:cxn ang="0">
                    <a:pos x="231" y="0"/>
                  </a:cxn>
                </a:cxnLst>
                <a:rect l="0" t="0" r="r" b="b"/>
                <a:pathLst>
                  <a:path w="231" h="232">
                    <a:moveTo>
                      <a:pt x="231" y="0"/>
                    </a:moveTo>
                    <a:cubicBezTo>
                      <a:pt x="167" y="0"/>
                      <a:pt x="109" y="26"/>
                      <a:pt x="67" y="68"/>
                    </a:cubicBezTo>
                    <a:lnTo>
                      <a:pt x="67" y="68"/>
                    </a:lnTo>
                    <a:cubicBezTo>
                      <a:pt x="26" y="110"/>
                      <a:pt x="0" y="168"/>
                      <a:pt x="0" y="232"/>
                    </a:cubicBezTo>
                    <a:lnTo>
                      <a:pt x="62" y="232"/>
                    </a:lnTo>
                    <a:cubicBezTo>
                      <a:pt x="62" y="185"/>
                      <a:pt x="81" y="143"/>
                      <a:pt x="112" y="112"/>
                    </a:cubicBezTo>
                    <a:lnTo>
                      <a:pt x="112" y="113"/>
                    </a:lnTo>
                    <a:cubicBezTo>
                      <a:pt x="142" y="82"/>
                      <a:pt x="185" y="63"/>
                      <a:pt x="231" y="63"/>
                    </a:cubicBezTo>
                    <a:lnTo>
                      <a:pt x="231" y="63"/>
                    </a:lnTo>
                    <a:lnTo>
                      <a:pt x="231"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8" name="Freeform 194"/>
              <p:cNvSpPr>
                <a:spLocks/>
              </p:cNvSpPr>
              <p:nvPr/>
            </p:nvSpPr>
            <p:spPr bwMode="auto">
              <a:xfrm>
                <a:off x="4103" y="2375"/>
                <a:ext cx="47" cy="48"/>
              </a:xfrm>
              <a:custGeom>
                <a:avLst/>
                <a:gdLst/>
                <a:ahLst/>
                <a:cxnLst>
                  <a:cxn ang="0">
                    <a:pos x="205" y="0"/>
                  </a:cxn>
                  <a:cxn ang="0">
                    <a:pos x="60" y="60"/>
                  </a:cxn>
                  <a:cxn ang="0">
                    <a:pos x="60" y="60"/>
                  </a:cxn>
                  <a:cxn ang="0">
                    <a:pos x="0" y="205"/>
                  </a:cxn>
                  <a:cxn ang="0">
                    <a:pos x="56" y="205"/>
                  </a:cxn>
                  <a:cxn ang="0">
                    <a:pos x="99" y="99"/>
                  </a:cxn>
                  <a:cxn ang="0">
                    <a:pos x="100" y="99"/>
                  </a:cxn>
                  <a:cxn ang="0">
                    <a:pos x="205" y="56"/>
                  </a:cxn>
                  <a:cxn ang="0">
                    <a:pos x="205" y="56"/>
                  </a:cxn>
                  <a:cxn ang="0">
                    <a:pos x="205" y="0"/>
                  </a:cxn>
                </a:cxnLst>
                <a:rect l="0" t="0" r="r" b="b"/>
                <a:pathLst>
                  <a:path w="205" h="205">
                    <a:moveTo>
                      <a:pt x="205" y="0"/>
                    </a:moveTo>
                    <a:cubicBezTo>
                      <a:pt x="149" y="0"/>
                      <a:pt x="98" y="23"/>
                      <a:pt x="60" y="60"/>
                    </a:cubicBezTo>
                    <a:lnTo>
                      <a:pt x="60" y="60"/>
                    </a:lnTo>
                    <a:cubicBezTo>
                      <a:pt x="23" y="97"/>
                      <a:pt x="0" y="149"/>
                      <a:pt x="0" y="205"/>
                    </a:cubicBezTo>
                    <a:lnTo>
                      <a:pt x="56" y="205"/>
                    </a:lnTo>
                    <a:cubicBezTo>
                      <a:pt x="56" y="164"/>
                      <a:pt x="72" y="126"/>
                      <a:pt x="99" y="99"/>
                    </a:cubicBezTo>
                    <a:lnTo>
                      <a:pt x="100" y="99"/>
                    </a:lnTo>
                    <a:cubicBezTo>
                      <a:pt x="127" y="72"/>
                      <a:pt x="164" y="56"/>
                      <a:pt x="205" y="56"/>
                    </a:cubicBezTo>
                    <a:lnTo>
                      <a:pt x="205" y="56"/>
                    </a:lnTo>
                    <a:lnTo>
                      <a:pt x="205"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19" name="Freeform 195"/>
              <p:cNvSpPr>
                <a:spLocks/>
              </p:cNvSpPr>
              <p:nvPr/>
            </p:nvSpPr>
            <p:spPr bwMode="auto">
              <a:xfrm>
                <a:off x="4109" y="2381"/>
                <a:ext cx="41" cy="42"/>
              </a:xfrm>
              <a:custGeom>
                <a:avLst/>
                <a:gdLst/>
                <a:ahLst/>
                <a:cxnLst>
                  <a:cxn ang="0">
                    <a:pos x="178" y="0"/>
                  </a:cxn>
                  <a:cxn ang="0">
                    <a:pos x="52" y="52"/>
                  </a:cxn>
                  <a:cxn ang="0">
                    <a:pos x="52" y="52"/>
                  </a:cxn>
                  <a:cxn ang="0">
                    <a:pos x="0" y="178"/>
                  </a:cxn>
                  <a:cxn ang="0">
                    <a:pos x="48" y="178"/>
                  </a:cxn>
                  <a:cxn ang="0">
                    <a:pos x="86" y="86"/>
                  </a:cxn>
                  <a:cxn ang="0">
                    <a:pos x="86" y="86"/>
                  </a:cxn>
                  <a:cxn ang="0">
                    <a:pos x="178" y="48"/>
                  </a:cxn>
                  <a:cxn ang="0">
                    <a:pos x="178" y="48"/>
                  </a:cxn>
                  <a:cxn ang="0">
                    <a:pos x="178" y="0"/>
                  </a:cxn>
                </a:cxnLst>
                <a:rect l="0" t="0" r="r" b="b"/>
                <a:pathLst>
                  <a:path w="178" h="178">
                    <a:moveTo>
                      <a:pt x="178" y="0"/>
                    </a:moveTo>
                    <a:cubicBezTo>
                      <a:pt x="129" y="0"/>
                      <a:pt x="85" y="20"/>
                      <a:pt x="52" y="52"/>
                    </a:cubicBezTo>
                    <a:lnTo>
                      <a:pt x="52" y="52"/>
                    </a:lnTo>
                    <a:cubicBezTo>
                      <a:pt x="20" y="85"/>
                      <a:pt x="0" y="129"/>
                      <a:pt x="0" y="178"/>
                    </a:cubicBezTo>
                    <a:lnTo>
                      <a:pt x="48" y="178"/>
                    </a:lnTo>
                    <a:cubicBezTo>
                      <a:pt x="48" y="142"/>
                      <a:pt x="63" y="110"/>
                      <a:pt x="86" y="86"/>
                    </a:cubicBezTo>
                    <a:lnTo>
                      <a:pt x="86" y="86"/>
                    </a:lnTo>
                    <a:cubicBezTo>
                      <a:pt x="110" y="63"/>
                      <a:pt x="142" y="48"/>
                      <a:pt x="178" y="48"/>
                    </a:cubicBezTo>
                    <a:lnTo>
                      <a:pt x="178" y="48"/>
                    </a:lnTo>
                    <a:lnTo>
                      <a:pt x="178"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0" name="Freeform 196"/>
              <p:cNvSpPr>
                <a:spLocks/>
              </p:cNvSpPr>
              <p:nvPr/>
            </p:nvSpPr>
            <p:spPr bwMode="auto">
              <a:xfrm>
                <a:off x="4116" y="2388"/>
                <a:ext cx="34" cy="35"/>
              </a:xfrm>
              <a:custGeom>
                <a:avLst/>
                <a:gdLst/>
                <a:ahLst/>
                <a:cxnLst>
                  <a:cxn ang="0">
                    <a:pos x="151" y="0"/>
                  </a:cxn>
                  <a:cxn ang="0">
                    <a:pos x="44" y="44"/>
                  </a:cxn>
                  <a:cxn ang="0">
                    <a:pos x="44" y="44"/>
                  </a:cxn>
                  <a:cxn ang="0">
                    <a:pos x="0" y="151"/>
                  </a:cxn>
                  <a:cxn ang="0">
                    <a:pos x="41" y="151"/>
                  </a:cxn>
                  <a:cxn ang="0">
                    <a:pos x="73" y="73"/>
                  </a:cxn>
                  <a:cxn ang="0">
                    <a:pos x="73" y="73"/>
                  </a:cxn>
                  <a:cxn ang="0">
                    <a:pos x="151" y="41"/>
                  </a:cxn>
                  <a:cxn ang="0">
                    <a:pos x="151" y="41"/>
                  </a:cxn>
                  <a:cxn ang="0">
                    <a:pos x="151" y="0"/>
                  </a:cxn>
                </a:cxnLst>
                <a:rect l="0" t="0" r="r" b="b"/>
                <a:pathLst>
                  <a:path w="151" h="151">
                    <a:moveTo>
                      <a:pt x="151" y="0"/>
                    </a:moveTo>
                    <a:cubicBezTo>
                      <a:pt x="110" y="0"/>
                      <a:pt x="72" y="17"/>
                      <a:pt x="44" y="44"/>
                    </a:cubicBezTo>
                    <a:lnTo>
                      <a:pt x="44" y="44"/>
                    </a:lnTo>
                    <a:cubicBezTo>
                      <a:pt x="17" y="72"/>
                      <a:pt x="0" y="109"/>
                      <a:pt x="0" y="151"/>
                    </a:cubicBezTo>
                    <a:lnTo>
                      <a:pt x="41" y="151"/>
                    </a:lnTo>
                    <a:cubicBezTo>
                      <a:pt x="41" y="121"/>
                      <a:pt x="53" y="93"/>
                      <a:pt x="73" y="73"/>
                    </a:cubicBezTo>
                    <a:lnTo>
                      <a:pt x="73" y="73"/>
                    </a:lnTo>
                    <a:cubicBezTo>
                      <a:pt x="93" y="53"/>
                      <a:pt x="121" y="41"/>
                      <a:pt x="151" y="41"/>
                    </a:cubicBezTo>
                    <a:lnTo>
                      <a:pt x="151" y="41"/>
                    </a:lnTo>
                    <a:lnTo>
                      <a:pt x="151"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1" name="Freeform 197"/>
              <p:cNvSpPr>
                <a:spLocks/>
              </p:cNvSpPr>
              <p:nvPr/>
            </p:nvSpPr>
            <p:spPr bwMode="auto">
              <a:xfrm>
                <a:off x="4122" y="2394"/>
                <a:ext cx="28" cy="29"/>
              </a:xfrm>
              <a:custGeom>
                <a:avLst/>
                <a:gdLst/>
                <a:ahLst/>
                <a:cxnLst>
                  <a:cxn ang="0">
                    <a:pos x="124" y="0"/>
                  </a:cxn>
                  <a:cxn ang="0">
                    <a:pos x="36" y="36"/>
                  </a:cxn>
                  <a:cxn ang="0">
                    <a:pos x="36" y="36"/>
                  </a:cxn>
                  <a:cxn ang="0">
                    <a:pos x="0" y="124"/>
                  </a:cxn>
                  <a:cxn ang="0">
                    <a:pos x="33" y="124"/>
                  </a:cxn>
                  <a:cxn ang="0">
                    <a:pos x="60" y="60"/>
                  </a:cxn>
                  <a:cxn ang="0">
                    <a:pos x="60" y="60"/>
                  </a:cxn>
                  <a:cxn ang="0">
                    <a:pos x="124" y="33"/>
                  </a:cxn>
                  <a:cxn ang="0">
                    <a:pos x="124" y="33"/>
                  </a:cxn>
                  <a:cxn ang="0">
                    <a:pos x="124" y="0"/>
                  </a:cxn>
                </a:cxnLst>
                <a:rect l="0" t="0" r="r" b="b"/>
                <a:pathLst>
                  <a:path w="124" h="124">
                    <a:moveTo>
                      <a:pt x="124" y="0"/>
                    </a:moveTo>
                    <a:cubicBezTo>
                      <a:pt x="90" y="0"/>
                      <a:pt x="59" y="13"/>
                      <a:pt x="36" y="36"/>
                    </a:cubicBezTo>
                    <a:lnTo>
                      <a:pt x="36" y="36"/>
                    </a:lnTo>
                    <a:cubicBezTo>
                      <a:pt x="14" y="59"/>
                      <a:pt x="0" y="90"/>
                      <a:pt x="0" y="124"/>
                    </a:cubicBezTo>
                    <a:lnTo>
                      <a:pt x="33" y="124"/>
                    </a:lnTo>
                    <a:cubicBezTo>
                      <a:pt x="33" y="99"/>
                      <a:pt x="44" y="76"/>
                      <a:pt x="60" y="60"/>
                    </a:cubicBezTo>
                    <a:lnTo>
                      <a:pt x="60" y="60"/>
                    </a:lnTo>
                    <a:cubicBezTo>
                      <a:pt x="77" y="43"/>
                      <a:pt x="99" y="33"/>
                      <a:pt x="124" y="33"/>
                    </a:cubicBezTo>
                    <a:lnTo>
                      <a:pt x="124" y="33"/>
                    </a:lnTo>
                    <a:lnTo>
                      <a:pt x="124"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2" name="Freeform 198"/>
              <p:cNvSpPr>
                <a:spLocks/>
              </p:cNvSpPr>
              <p:nvPr/>
            </p:nvSpPr>
            <p:spPr bwMode="auto">
              <a:xfrm>
                <a:off x="4128" y="2400"/>
                <a:ext cx="22" cy="23"/>
              </a:xfrm>
              <a:custGeom>
                <a:avLst/>
                <a:gdLst/>
                <a:ahLst/>
                <a:cxnLst>
                  <a:cxn ang="0">
                    <a:pos x="98" y="0"/>
                  </a:cxn>
                  <a:cxn ang="0">
                    <a:pos x="29" y="29"/>
                  </a:cxn>
                  <a:cxn ang="0">
                    <a:pos x="29" y="29"/>
                  </a:cxn>
                  <a:cxn ang="0">
                    <a:pos x="0" y="98"/>
                  </a:cxn>
                  <a:cxn ang="0">
                    <a:pos x="13" y="98"/>
                  </a:cxn>
                  <a:cxn ang="0">
                    <a:pos x="27" y="98"/>
                  </a:cxn>
                  <a:cxn ang="0">
                    <a:pos x="98" y="98"/>
                  </a:cxn>
                  <a:cxn ang="0">
                    <a:pos x="98" y="70"/>
                  </a:cxn>
                  <a:cxn ang="0">
                    <a:pos x="98" y="63"/>
                  </a:cxn>
                  <a:cxn ang="0">
                    <a:pos x="98" y="26"/>
                  </a:cxn>
                  <a:cxn ang="0">
                    <a:pos x="98" y="26"/>
                  </a:cxn>
                  <a:cxn ang="0">
                    <a:pos x="98" y="23"/>
                  </a:cxn>
                  <a:cxn ang="0">
                    <a:pos x="98" y="0"/>
                  </a:cxn>
                </a:cxnLst>
                <a:rect l="0" t="0" r="r" b="b"/>
                <a:pathLst>
                  <a:path w="98" h="98">
                    <a:moveTo>
                      <a:pt x="98" y="0"/>
                    </a:moveTo>
                    <a:cubicBezTo>
                      <a:pt x="71" y="0"/>
                      <a:pt x="47" y="11"/>
                      <a:pt x="29" y="29"/>
                    </a:cubicBezTo>
                    <a:lnTo>
                      <a:pt x="29" y="29"/>
                    </a:lnTo>
                    <a:cubicBezTo>
                      <a:pt x="11" y="47"/>
                      <a:pt x="0" y="71"/>
                      <a:pt x="0" y="98"/>
                    </a:cubicBezTo>
                    <a:lnTo>
                      <a:pt x="13" y="98"/>
                    </a:lnTo>
                    <a:lnTo>
                      <a:pt x="27" y="98"/>
                    </a:lnTo>
                    <a:lnTo>
                      <a:pt x="98" y="98"/>
                    </a:lnTo>
                    <a:lnTo>
                      <a:pt x="98" y="70"/>
                    </a:lnTo>
                    <a:lnTo>
                      <a:pt x="98" y="63"/>
                    </a:lnTo>
                    <a:lnTo>
                      <a:pt x="98" y="26"/>
                    </a:lnTo>
                    <a:lnTo>
                      <a:pt x="98" y="26"/>
                    </a:lnTo>
                    <a:lnTo>
                      <a:pt x="98" y="23"/>
                    </a:lnTo>
                    <a:lnTo>
                      <a:pt x="98"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3" name="Freeform 199"/>
              <p:cNvSpPr>
                <a:spLocks/>
              </p:cNvSpPr>
              <p:nvPr/>
            </p:nvSpPr>
            <p:spPr bwMode="auto">
              <a:xfrm>
                <a:off x="4134" y="2406"/>
                <a:ext cx="16" cy="17"/>
              </a:xfrm>
              <a:custGeom>
                <a:avLst/>
                <a:gdLst/>
                <a:ahLst/>
                <a:cxnLst>
                  <a:cxn ang="0">
                    <a:pos x="71" y="0"/>
                  </a:cxn>
                  <a:cxn ang="0">
                    <a:pos x="21" y="21"/>
                  </a:cxn>
                  <a:cxn ang="0">
                    <a:pos x="21" y="21"/>
                  </a:cxn>
                  <a:cxn ang="0">
                    <a:pos x="0" y="71"/>
                  </a:cxn>
                  <a:cxn ang="0">
                    <a:pos x="10" y="71"/>
                  </a:cxn>
                  <a:cxn ang="0">
                    <a:pos x="19" y="71"/>
                  </a:cxn>
                  <a:cxn ang="0">
                    <a:pos x="71" y="71"/>
                  </a:cxn>
                  <a:cxn ang="0">
                    <a:pos x="71" y="51"/>
                  </a:cxn>
                  <a:cxn ang="0">
                    <a:pos x="71" y="45"/>
                  </a:cxn>
                  <a:cxn ang="0">
                    <a:pos x="71" y="19"/>
                  </a:cxn>
                  <a:cxn ang="0">
                    <a:pos x="71" y="19"/>
                  </a:cxn>
                  <a:cxn ang="0">
                    <a:pos x="71" y="16"/>
                  </a:cxn>
                  <a:cxn ang="0">
                    <a:pos x="71" y="0"/>
                  </a:cxn>
                </a:cxnLst>
                <a:rect l="0" t="0" r="r" b="b"/>
                <a:pathLst>
                  <a:path w="71" h="71">
                    <a:moveTo>
                      <a:pt x="71" y="0"/>
                    </a:moveTo>
                    <a:cubicBezTo>
                      <a:pt x="52" y="0"/>
                      <a:pt x="34" y="8"/>
                      <a:pt x="21" y="21"/>
                    </a:cubicBezTo>
                    <a:lnTo>
                      <a:pt x="21" y="21"/>
                    </a:lnTo>
                    <a:cubicBezTo>
                      <a:pt x="8" y="34"/>
                      <a:pt x="0" y="51"/>
                      <a:pt x="0" y="71"/>
                    </a:cubicBezTo>
                    <a:lnTo>
                      <a:pt x="10" y="71"/>
                    </a:lnTo>
                    <a:lnTo>
                      <a:pt x="19" y="71"/>
                    </a:lnTo>
                    <a:lnTo>
                      <a:pt x="71" y="71"/>
                    </a:lnTo>
                    <a:lnTo>
                      <a:pt x="71" y="51"/>
                    </a:lnTo>
                    <a:lnTo>
                      <a:pt x="71" y="45"/>
                    </a:lnTo>
                    <a:lnTo>
                      <a:pt x="71" y="19"/>
                    </a:lnTo>
                    <a:lnTo>
                      <a:pt x="71" y="19"/>
                    </a:lnTo>
                    <a:lnTo>
                      <a:pt x="71" y="16"/>
                    </a:lnTo>
                    <a:lnTo>
                      <a:pt x="71"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4" name="Freeform 200"/>
              <p:cNvSpPr>
                <a:spLocks/>
              </p:cNvSpPr>
              <p:nvPr/>
            </p:nvSpPr>
            <p:spPr bwMode="auto">
              <a:xfrm>
                <a:off x="4140" y="2412"/>
                <a:ext cx="10" cy="11"/>
              </a:xfrm>
              <a:custGeom>
                <a:avLst/>
                <a:gdLst/>
                <a:ahLst/>
                <a:cxnLst>
                  <a:cxn ang="0">
                    <a:pos x="44" y="0"/>
                  </a:cxn>
                  <a:cxn ang="0">
                    <a:pos x="13" y="14"/>
                  </a:cxn>
                  <a:cxn ang="0">
                    <a:pos x="13" y="14"/>
                  </a:cxn>
                  <a:cxn ang="0">
                    <a:pos x="0" y="45"/>
                  </a:cxn>
                  <a:cxn ang="0">
                    <a:pos x="44" y="45"/>
                  </a:cxn>
                  <a:cxn ang="0">
                    <a:pos x="44" y="32"/>
                  </a:cxn>
                  <a:cxn ang="0">
                    <a:pos x="44" y="29"/>
                  </a:cxn>
                  <a:cxn ang="0">
                    <a:pos x="44" y="13"/>
                  </a:cxn>
                  <a:cxn ang="0">
                    <a:pos x="44" y="13"/>
                  </a:cxn>
                  <a:cxn ang="0">
                    <a:pos x="44" y="11"/>
                  </a:cxn>
                  <a:cxn ang="0">
                    <a:pos x="44" y="0"/>
                  </a:cxn>
                </a:cxnLst>
                <a:rect l="0" t="0" r="r" b="b"/>
                <a:pathLst>
                  <a:path w="44" h="45">
                    <a:moveTo>
                      <a:pt x="44" y="0"/>
                    </a:moveTo>
                    <a:cubicBezTo>
                      <a:pt x="32" y="0"/>
                      <a:pt x="21" y="5"/>
                      <a:pt x="13" y="14"/>
                    </a:cubicBezTo>
                    <a:lnTo>
                      <a:pt x="13" y="14"/>
                    </a:lnTo>
                    <a:cubicBezTo>
                      <a:pt x="5" y="22"/>
                      <a:pt x="0" y="33"/>
                      <a:pt x="0" y="45"/>
                    </a:cubicBezTo>
                    <a:lnTo>
                      <a:pt x="44" y="45"/>
                    </a:lnTo>
                    <a:lnTo>
                      <a:pt x="44" y="32"/>
                    </a:lnTo>
                    <a:lnTo>
                      <a:pt x="44" y="29"/>
                    </a:lnTo>
                    <a:lnTo>
                      <a:pt x="44" y="13"/>
                    </a:lnTo>
                    <a:lnTo>
                      <a:pt x="44" y="13"/>
                    </a:lnTo>
                    <a:lnTo>
                      <a:pt x="44" y="11"/>
                    </a:lnTo>
                    <a:lnTo>
                      <a:pt x="44" y="0"/>
                    </a:lnTo>
                    <a:close/>
                  </a:path>
                </a:pathLst>
              </a:custGeom>
              <a:solidFill>
                <a:srgbClr val="9BBCC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5" name="Freeform 201"/>
              <p:cNvSpPr>
                <a:spLocks/>
              </p:cNvSpPr>
              <p:nvPr/>
            </p:nvSpPr>
            <p:spPr bwMode="auto">
              <a:xfrm>
                <a:off x="4146" y="2418"/>
                <a:ext cx="4" cy="5"/>
              </a:xfrm>
              <a:custGeom>
                <a:avLst/>
                <a:gdLst/>
                <a:ahLst/>
                <a:cxnLst>
                  <a:cxn ang="0">
                    <a:pos x="18" y="0"/>
                  </a:cxn>
                  <a:cxn ang="0">
                    <a:pos x="6" y="5"/>
                  </a:cxn>
                  <a:cxn ang="0">
                    <a:pos x="6" y="5"/>
                  </a:cxn>
                  <a:cxn ang="0">
                    <a:pos x="0" y="18"/>
                  </a:cxn>
                  <a:cxn ang="0">
                    <a:pos x="18" y="18"/>
                  </a:cxn>
                  <a:cxn ang="0">
                    <a:pos x="18" y="13"/>
                  </a:cxn>
                  <a:cxn ang="0">
                    <a:pos x="18" y="12"/>
                  </a:cxn>
                  <a:cxn ang="0">
                    <a:pos x="18" y="5"/>
                  </a:cxn>
                  <a:cxn ang="0">
                    <a:pos x="18" y="5"/>
                  </a:cxn>
                  <a:cxn ang="0">
                    <a:pos x="18" y="4"/>
                  </a:cxn>
                  <a:cxn ang="0">
                    <a:pos x="18" y="0"/>
                  </a:cxn>
                </a:cxnLst>
                <a:rect l="0" t="0" r="r" b="b"/>
                <a:pathLst>
                  <a:path w="18" h="18">
                    <a:moveTo>
                      <a:pt x="18" y="0"/>
                    </a:moveTo>
                    <a:cubicBezTo>
                      <a:pt x="13" y="0"/>
                      <a:pt x="9" y="2"/>
                      <a:pt x="6" y="5"/>
                    </a:cubicBezTo>
                    <a:lnTo>
                      <a:pt x="6" y="5"/>
                    </a:lnTo>
                    <a:cubicBezTo>
                      <a:pt x="2" y="9"/>
                      <a:pt x="0" y="13"/>
                      <a:pt x="0" y="18"/>
                    </a:cubicBezTo>
                    <a:lnTo>
                      <a:pt x="18" y="18"/>
                    </a:lnTo>
                    <a:lnTo>
                      <a:pt x="18" y="13"/>
                    </a:lnTo>
                    <a:lnTo>
                      <a:pt x="18" y="12"/>
                    </a:lnTo>
                    <a:lnTo>
                      <a:pt x="18" y="5"/>
                    </a:lnTo>
                    <a:lnTo>
                      <a:pt x="18" y="5"/>
                    </a:lnTo>
                    <a:lnTo>
                      <a:pt x="18" y="4"/>
                    </a:lnTo>
                    <a:lnTo>
                      <a:pt x="18" y="0"/>
                    </a:lnTo>
                    <a:close/>
                  </a:path>
                </a:pathLst>
              </a:custGeom>
              <a:solidFill>
                <a:srgbClr val="6F9A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6" name="Freeform 202"/>
              <p:cNvSpPr>
                <a:spLocks/>
              </p:cNvSpPr>
              <p:nvPr/>
            </p:nvSpPr>
            <p:spPr bwMode="auto">
              <a:xfrm>
                <a:off x="3995" y="2422"/>
                <a:ext cx="155" cy="34"/>
              </a:xfrm>
              <a:custGeom>
                <a:avLst/>
                <a:gdLst/>
                <a:ahLst/>
                <a:cxnLst>
                  <a:cxn ang="0">
                    <a:pos x="0" y="0"/>
                  </a:cxn>
                  <a:cxn ang="0">
                    <a:pos x="677" y="0"/>
                  </a:cxn>
                  <a:cxn ang="0">
                    <a:pos x="677" y="74"/>
                  </a:cxn>
                  <a:cxn ang="0">
                    <a:pos x="598" y="148"/>
                  </a:cxn>
                  <a:cxn ang="0">
                    <a:pos x="79" y="148"/>
                  </a:cxn>
                  <a:cxn ang="0">
                    <a:pos x="0" y="74"/>
                  </a:cxn>
                  <a:cxn ang="0">
                    <a:pos x="0" y="0"/>
                  </a:cxn>
                </a:cxnLst>
                <a:rect l="0" t="0" r="r" b="b"/>
                <a:pathLst>
                  <a:path w="677" h="148">
                    <a:moveTo>
                      <a:pt x="0" y="0"/>
                    </a:moveTo>
                    <a:lnTo>
                      <a:pt x="677" y="0"/>
                    </a:lnTo>
                    <a:lnTo>
                      <a:pt x="677" y="74"/>
                    </a:lnTo>
                    <a:cubicBezTo>
                      <a:pt x="677" y="115"/>
                      <a:pt x="642" y="148"/>
                      <a:pt x="598" y="148"/>
                    </a:cubicBezTo>
                    <a:lnTo>
                      <a:pt x="79" y="148"/>
                    </a:lnTo>
                    <a:cubicBezTo>
                      <a:pt x="36" y="148"/>
                      <a:pt x="0" y="115"/>
                      <a:pt x="0" y="74"/>
                    </a:cubicBezTo>
                    <a:lnTo>
                      <a:pt x="0" y="0"/>
                    </a:lnTo>
                    <a:close/>
                  </a:path>
                </a:pathLst>
              </a:custGeom>
              <a:solidFill>
                <a:srgbClr val="FF9736"/>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27" name="Rectangle 203"/>
              <p:cNvSpPr>
                <a:spLocks noChangeArrowheads="1"/>
              </p:cNvSpPr>
              <p:nvPr/>
            </p:nvSpPr>
            <p:spPr bwMode="auto">
              <a:xfrm>
                <a:off x="3627" y="2422"/>
                <a:ext cx="368" cy="17"/>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28" name="Rectangle 204"/>
              <p:cNvSpPr>
                <a:spLocks noChangeArrowheads="1"/>
              </p:cNvSpPr>
              <p:nvPr/>
            </p:nvSpPr>
            <p:spPr bwMode="auto">
              <a:xfrm>
                <a:off x="4011" y="2422"/>
                <a:ext cx="123" cy="14"/>
              </a:xfrm>
              <a:prstGeom prst="rect">
                <a:avLst/>
              </a:prstGeom>
              <a:solidFill>
                <a:srgbClr val="79A7B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sp>
          <p:nvSpPr>
            <p:cNvPr id="1230" name="Rectangle 206"/>
            <p:cNvSpPr>
              <a:spLocks noChangeArrowheads="1"/>
            </p:cNvSpPr>
            <p:nvPr/>
          </p:nvSpPr>
          <p:spPr bwMode="auto">
            <a:xfrm>
              <a:off x="4011" y="2422"/>
              <a:ext cx="123" cy="7"/>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grpSp>
        <p:nvGrpSpPr>
          <p:cNvPr id="5" name="Group 209"/>
          <p:cNvGrpSpPr>
            <a:grpSpLocks noChangeAspect="1"/>
          </p:cNvGrpSpPr>
          <p:nvPr/>
        </p:nvGrpSpPr>
        <p:grpSpPr bwMode="auto">
          <a:xfrm>
            <a:off x="328986" y="4146874"/>
            <a:ext cx="1225213" cy="626884"/>
            <a:chOff x="97" y="2164"/>
            <a:chExt cx="792" cy="504"/>
          </a:xfrm>
        </p:grpSpPr>
        <p:sp>
          <p:nvSpPr>
            <p:cNvPr id="1232" name="AutoShape 208"/>
            <p:cNvSpPr>
              <a:spLocks noChangeAspect="1" noChangeArrowheads="1" noTextEdit="1"/>
            </p:cNvSpPr>
            <p:nvPr/>
          </p:nvSpPr>
          <p:spPr bwMode="auto">
            <a:xfrm>
              <a:off x="97" y="2164"/>
              <a:ext cx="792" cy="50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34" name="Freeform 210"/>
            <p:cNvSpPr>
              <a:spLocks/>
            </p:cNvSpPr>
            <p:nvPr/>
          </p:nvSpPr>
          <p:spPr bwMode="auto">
            <a:xfrm>
              <a:off x="226" y="2268"/>
              <a:ext cx="540" cy="382"/>
            </a:xfrm>
            <a:custGeom>
              <a:avLst/>
              <a:gdLst/>
              <a:ahLst/>
              <a:cxnLst>
                <a:cxn ang="0">
                  <a:pos x="75" y="0"/>
                </a:cxn>
                <a:cxn ang="0">
                  <a:pos x="2263" y="0"/>
                </a:cxn>
                <a:cxn ang="0">
                  <a:pos x="2338" y="75"/>
                </a:cxn>
                <a:cxn ang="0">
                  <a:pos x="2338" y="1563"/>
                </a:cxn>
                <a:cxn ang="0">
                  <a:pos x="2263" y="1638"/>
                </a:cxn>
                <a:cxn ang="0">
                  <a:pos x="75" y="1638"/>
                </a:cxn>
                <a:cxn ang="0">
                  <a:pos x="0" y="1563"/>
                </a:cxn>
                <a:cxn ang="0">
                  <a:pos x="0" y="75"/>
                </a:cxn>
                <a:cxn ang="0">
                  <a:pos x="75" y="0"/>
                </a:cxn>
              </a:cxnLst>
              <a:rect l="0" t="0" r="r" b="b"/>
              <a:pathLst>
                <a:path w="2338" h="1638">
                  <a:moveTo>
                    <a:pt x="75" y="0"/>
                  </a:moveTo>
                  <a:lnTo>
                    <a:pt x="2263" y="0"/>
                  </a:lnTo>
                  <a:cubicBezTo>
                    <a:pt x="2305" y="0"/>
                    <a:pt x="2338" y="34"/>
                    <a:pt x="2338" y="75"/>
                  </a:cubicBezTo>
                  <a:lnTo>
                    <a:pt x="2338" y="1563"/>
                  </a:lnTo>
                  <a:cubicBezTo>
                    <a:pt x="2338" y="1604"/>
                    <a:pt x="2305" y="1638"/>
                    <a:pt x="2263" y="1638"/>
                  </a:cubicBezTo>
                  <a:lnTo>
                    <a:pt x="75" y="1638"/>
                  </a:lnTo>
                  <a:cubicBezTo>
                    <a:pt x="34" y="1638"/>
                    <a:pt x="0" y="1604"/>
                    <a:pt x="0" y="1563"/>
                  </a:cubicBezTo>
                  <a:lnTo>
                    <a:pt x="0" y="75"/>
                  </a:lnTo>
                  <a:cubicBezTo>
                    <a:pt x="0" y="34"/>
                    <a:pt x="34" y="0"/>
                    <a:pt x="75" y="0"/>
                  </a:cubicBez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5" name="Freeform 211"/>
            <p:cNvSpPr>
              <a:spLocks/>
            </p:cNvSpPr>
            <p:nvPr/>
          </p:nvSpPr>
          <p:spPr bwMode="auto">
            <a:xfrm>
              <a:off x="226" y="2268"/>
              <a:ext cx="462" cy="382"/>
            </a:xfrm>
            <a:custGeom>
              <a:avLst/>
              <a:gdLst/>
              <a:ahLst/>
              <a:cxnLst>
                <a:cxn ang="0">
                  <a:pos x="75" y="0"/>
                </a:cxn>
                <a:cxn ang="0">
                  <a:pos x="1999" y="0"/>
                </a:cxn>
                <a:cxn ang="0">
                  <a:pos x="361" y="1638"/>
                </a:cxn>
                <a:cxn ang="0">
                  <a:pos x="75" y="1638"/>
                </a:cxn>
                <a:cxn ang="0">
                  <a:pos x="0" y="1563"/>
                </a:cxn>
                <a:cxn ang="0">
                  <a:pos x="0" y="75"/>
                </a:cxn>
                <a:cxn ang="0">
                  <a:pos x="75" y="0"/>
                </a:cxn>
              </a:cxnLst>
              <a:rect l="0" t="0" r="r" b="b"/>
              <a:pathLst>
                <a:path w="1999" h="1638">
                  <a:moveTo>
                    <a:pt x="75" y="0"/>
                  </a:moveTo>
                  <a:lnTo>
                    <a:pt x="1999" y="0"/>
                  </a:lnTo>
                  <a:lnTo>
                    <a:pt x="361" y="1638"/>
                  </a:lnTo>
                  <a:lnTo>
                    <a:pt x="75" y="1638"/>
                  </a:lnTo>
                  <a:cubicBezTo>
                    <a:pt x="34" y="1638"/>
                    <a:pt x="0" y="1604"/>
                    <a:pt x="0" y="1563"/>
                  </a:cubicBezTo>
                  <a:lnTo>
                    <a:pt x="0" y="75"/>
                  </a:lnTo>
                  <a:cubicBezTo>
                    <a:pt x="0" y="34"/>
                    <a:pt x="34" y="0"/>
                    <a:pt x="75" y="0"/>
                  </a:cubicBezTo>
                  <a:close/>
                </a:path>
              </a:pathLst>
            </a:custGeom>
            <a:solidFill>
              <a:srgbClr val="051F1A"/>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6" name="Rectangle 212"/>
            <p:cNvSpPr>
              <a:spLocks noChangeArrowheads="1"/>
            </p:cNvSpPr>
            <p:nvPr/>
          </p:nvSpPr>
          <p:spPr bwMode="auto">
            <a:xfrm>
              <a:off x="252" y="2296"/>
              <a:ext cx="489" cy="329"/>
            </a:xfrm>
            <a:prstGeom prst="rect">
              <a:avLst/>
            </a:prstGeom>
            <a:solidFill>
              <a:srgbClr val="00ADB4"/>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37" name="Freeform 213"/>
            <p:cNvSpPr>
              <a:spLocks/>
            </p:cNvSpPr>
            <p:nvPr/>
          </p:nvSpPr>
          <p:spPr bwMode="auto">
            <a:xfrm>
              <a:off x="130" y="2657"/>
              <a:ext cx="735" cy="15"/>
            </a:xfrm>
            <a:custGeom>
              <a:avLst/>
              <a:gdLst/>
              <a:ahLst/>
              <a:cxnLst>
                <a:cxn ang="0">
                  <a:pos x="1592" y="65"/>
                </a:cxn>
                <a:cxn ang="0">
                  <a:pos x="121" y="65"/>
                </a:cxn>
                <a:cxn ang="0">
                  <a:pos x="0" y="2"/>
                </a:cxn>
                <a:cxn ang="0">
                  <a:pos x="1592" y="0"/>
                </a:cxn>
                <a:cxn ang="0">
                  <a:pos x="3183" y="2"/>
                </a:cxn>
                <a:cxn ang="0">
                  <a:pos x="3063" y="65"/>
                </a:cxn>
                <a:cxn ang="0">
                  <a:pos x="1592" y="65"/>
                </a:cxn>
              </a:cxnLst>
              <a:rect l="0" t="0" r="r" b="b"/>
              <a:pathLst>
                <a:path w="3183" h="65">
                  <a:moveTo>
                    <a:pt x="1592" y="65"/>
                  </a:moveTo>
                  <a:lnTo>
                    <a:pt x="121" y="65"/>
                  </a:lnTo>
                  <a:cubicBezTo>
                    <a:pt x="62" y="65"/>
                    <a:pt x="22" y="23"/>
                    <a:pt x="0" y="2"/>
                  </a:cubicBezTo>
                  <a:lnTo>
                    <a:pt x="1592" y="0"/>
                  </a:lnTo>
                  <a:lnTo>
                    <a:pt x="3183" y="2"/>
                  </a:lnTo>
                  <a:cubicBezTo>
                    <a:pt x="3161" y="23"/>
                    <a:pt x="3121" y="65"/>
                    <a:pt x="3063" y="65"/>
                  </a:cubicBezTo>
                  <a:lnTo>
                    <a:pt x="1592" y="65"/>
                  </a:lnTo>
                  <a:close/>
                </a:path>
              </a:pathLst>
            </a:custGeom>
            <a:solidFill>
              <a:srgbClr val="354A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8" name="Freeform 214"/>
            <p:cNvSpPr>
              <a:spLocks/>
            </p:cNvSpPr>
            <p:nvPr/>
          </p:nvSpPr>
          <p:spPr bwMode="auto">
            <a:xfrm>
              <a:off x="125" y="2642"/>
              <a:ext cx="744" cy="16"/>
            </a:xfrm>
            <a:custGeom>
              <a:avLst/>
              <a:gdLst/>
              <a:ahLst/>
              <a:cxnLst>
                <a:cxn ang="0">
                  <a:pos x="0" y="0"/>
                </a:cxn>
                <a:cxn ang="0">
                  <a:pos x="3219" y="0"/>
                </a:cxn>
                <a:cxn ang="0">
                  <a:pos x="3219" y="35"/>
                </a:cxn>
                <a:cxn ang="0">
                  <a:pos x="3185" y="69"/>
                </a:cxn>
                <a:cxn ang="0">
                  <a:pos x="35" y="69"/>
                </a:cxn>
                <a:cxn ang="0">
                  <a:pos x="0" y="35"/>
                </a:cxn>
                <a:cxn ang="0">
                  <a:pos x="0" y="0"/>
                </a:cxn>
              </a:cxnLst>
              <a:rect l="0" t="0" r="r" b="b"/>
              <a:pathLst>
                <a:path w="3219" h="69">
                  <a:moveTo>
                    <a:pt x="0" y="0"/>
                  </a:moveTo>
                  <a:lnTo>
                    <a:pt x="3219" y="0"/>
                  </a:lnTo>
                  <a:lnTo>
                    <a:pt x="3219" y="35"/>
                  </a:lnTo>
                  <a:cubicBezTo>
                    <a:pt x="3219" y="54"/>
                    <a:pt x="3204" y="69"/>
                    <a:pt x="3185" y="69"/>
                  </a:cubicBezTo>
                  <a:lnTo>
                    <a:pt x="35" y="69"/>
                  </a:lnTo>
                  <a:cubicBezTo>
                    <a:pt x="16" y="69"/>
                    <a:pt x="0" y="54"/>
                    <a:pt x="0" y="35"/>
                  </a:cubicBezTo>
                  <a:lnTo>
                    <a:pt x="0" y="0"/>
                  </a:lnTo>
                  <a:close/>
                </a:path>
              </a:pathLst>
            </a:custGeom>
            <a:solidFill>
              <a:srgbClr val="D6E0DE"/>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39" name="Freeform 215"/>
            <p:cNvSpPr>
              <a:spLocks/>
            </p:cNvSpPr>
            <p:nvPr/>
          </p:nvSpPr>
          <p:spPr bwMode="auto">
            <a:xfrm>
              <a:off x="446" y="2642"/>
              <a:ext cx="103" cy="8"/>
            </a:xfrm>
            <a:custGeom>
              <a:avLst/>
              <a:gdLst/>
              <a:ahLst/>
              <a:cxnLst>
                <a:cxn ang="0">
                  <a:pos x="446" y="0"/>
                </a:cxn>
                <a:cxn ang="0">
                  <a:pos x="435" y="22"/>
                </a:cxn>
                <a:cxn ang="0">
                  <a:pos x="435" y="22"/>
                </a:cxn>
                <a:cxn ang="0">
                  <a:pos x="435" y="22"/>
                </a:cxn>
                <a:cxn ang="0">
                  <a:pos x="410" y="32"/>
                </a:cxn>
                <a:cxn ang="0">
                  <a:pos x="36" y="32"/>
                </a:cxn>
                <a:cxn ang="0">
                  <a:pos x="11" y="22"/>
                </a:cxn>
                <a:cxn ang="0">
                  <a:pos x="11" y="22"/>
                </a:cxn>
                <a:cxn ang="0">
                  <a:pos x="0" y="0"/>
                </a:cxn>
                <a:cxn ang="0">
                  <a:pos x="9" y="0"/>
                </a:cxn>
                <a:cxn ang="0">
                  <a:pos x="17" y="15"/>
                </a:cxn>
                <a:cxn ang="0">
                  <a:pos x="17" y="15"/>
                </a:cxn>
                <a:cxn ang="0">
                  <a:pos x="36" y="23"/>
                </a:cxn>
                <a:cxn ang="0">
                  <a:pos x="410" y="23"/>
                </a:cxn>
                <a:cxn ang="0">
                  <a:pos x="429" y="16"/>
                </a:cxn>
                <a:cxn ang="0">
                  <a:pos x="429" y="16"/>
                </a:cxn>
                <a:cxn ang="0">
                  <a:pos x="429" y="15"/>
                </a:cxn>
                <a:cxn ang="0">
                  <a:pos x="437" y="0"/>
                </a:cxn>
                <a:cxn ang="0">
                  <a:pos x="446" y="0"/>
                </a:cxn>
              </a:cxnLst>
              <a:rect l="0" t="0" r="r" b="b"/>
              <a:pathLst>
                <a:path w="446" h="32">
                  <a:moveTo>
                    <a:pt x="446" y="0"/>
                  </a:moveTo>
                  <a:cubicBezTo>
                    <a:pt x="445" y="9"/>
                    <a:pt x="441" y="16"/>
                    <a:pt x="435" y="22"/>
                  </a:cubicBezTo>
                  <a:lnTo>
                    <a:pt x="435" y="22"/>
                  </a:lnTo>
                  <a:lnTo>
                    <a:pt x="435" y="22"/>
                  </a:lnTo>
                  <a:cubicBezTo>
                    <a:pt x="428" y="28"/>
                    <a:pt x="419" y="32"/>
                    <a:pt x="410" y="32"/>
                  </a:cubicBezTo>
                  <a:lnTo>
                    <a:pt x="36" y="32"/>
                  </a:lnTo>
                  <a:cubicBezTo>
                    <a:pt x="26" y="32"/>
                    <a:pt x="17" y="28"/>
                    <a:pt x="11" y="22"/>
                  </a:cubicBezTo>
                  <a:lnTo>
                    <a:pt x="11" y="22"/>
                  </a:lnTo>
                  <a:cubicBezTo>
                    <a:pt x="5" y="16"/>
                    <a:pt x="1" y="9"/>
                    <a:pt x="0" y="0"/>
                  </a:cubicBezTo>
                  <a:lnTo>
                    <a:pt x="9" y="0"/>
                  </a:lnTo>
                  <a:cubicBezTo>
                    <a:pt x="10" y="6"/>
                    <a:pt x="13" y="11"/>
                    <a:pt x="17" y="15"/>
                  </a:cubicBezTo>
                  <a:lnTo>
                    <a:pt x="17" y="15"/>
                  </a:lnTo>
                  <a:cubicBezTo>
                    <a:pt x="22" y="20"/>
                    <a:pt x="29" y="23"/>
                    <a:pt x="36" y="23"/>
                  </a:cubicBezTo>
                  <a:lnTo>
                    <a:pt x="410" y="23"/>
                  </a:lnTo>
                  <a:cubicBezTo>
                    <a:pt x="417" y="23"/>
                    <a:pt x="424" y="20"/>
                    <a:pt x="429" y="16"/>
                  </a:cubicBezTo>
                  <a:lnTo>
                    <a:pt x="429" y="16"/>
                  </a:lnTo>
                  <a:lnTo>
                    <a:pt x="429" y="15"/>
                  </a:lnTo>
                  <a:cubicBezTo>
                    <a:pt x="433" y="11"/>
                    <a:pt x="436" y="6"/>
                    <a:pt x="437" y="0"/>
                  </a:cubicBezTo>
                  <a:lnTo>
                    <a:pt x="446" y="0"/>
                  </a:lnTo>
                  <a:close/>
                </a:path>
              </a:pathLst>
            </a:custGeom>
            <a:solidFill>
              <a:srgbClr val="89A0A3"/>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0" name="Freeform 216"/>
            <p:cNvSpPr>
              <a:spLocks/>
            </p:cNvSpPr>
            <p:nvPr/>
          </p:nvSpPr>
          <p:spPr bwMode="auto">
            <a:xfrm>
              <a:off x="252" y="2296"/>
              <a:ext cx="409" cy="329"/>
            </a:xfrm>
            <a:custGeom>
              <a:avLst/>
              <a:gdLst/>
              <a:ahLst/>
              <a:cxnLst>
                <a:cxn ang="0">
                  <a:pos x="0" y="1415"/>
                </a:cxn>
                <a:cxn ang="0">
                  <a:pos x="357" y="1415"/>
                </a:cxn>
                <a:cxn ang="0">
                  <a:pos x="1772" y="0"/>
                </a:cxn>
                <a:cxn ang="0">
                  <a:pos x="0" y="0"/>
                </a:cxn>
                <a:cxn ang="0">
                  <a:pos x="0" y="1415"/>
                </a:cxn>
              </a:cxnLst>
              <a:rect l="0" t="0" r="r" b="b"/>
              <a:pathLst>
                <a:path w="1772" h="1415">
                  <a:moveTo>
                    <a:pt x="0" y="1415"/>
                  </a:moveTo>
                  <a:lnTo>
                    <a:pt x="357" y="1415"/>
                  </a:lnTo>
                  <a:lnTo>
                    <a:pt x="1772" y="0"/>
                  </a:lnTo>
                  <a:lnTo>
                    <a:pt x="0" y="0"/>
                  </a:lnTo>
                  <a:lnTo>
                    <a:pt x="0" y="1415"/>
                  </a:lnTo>
                  <a:close/>
                </a:path>
              </a:pathLst>
            </a:custGeom>
            <a:solidFill>
              <a:srgbClr val="27D3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1" name="Freeform 217"/>
            <p:cNvSpPr>
              <a:spLocks/>
            </p:cNvSpPr>
            <p:nvPr/>
          </p:nvSpPr>
          <p:spPr bwMode="auto">
            <a:xfrm>
              <a:off x="303" y="2164"/>
              <a:ext cx="387" cy="461"/>
            </a:xfrm>
            <a:custGeom>
              <a:avLst/>
              <a:gdLst/>
              <a:ahLst/>
              <a:cxnLst>
                <a:cxn ang="0">
                  <a:pos x="0" y="1980"/>
                </a:cxn>
                <a:cxn ang="0">
                  <a:pos x="1678" y="1980"/>
                </a:cxn>
                <a:cxn ang="0">
                  <a:pos x="1678" y="37"/>
                </a:cxn>
                <a:cxn ang="0">
                  <a:pos x="1641" y="0"/>
                </a:cxn>
                <a:cxn ang="0">
                  <a:pos x="37" y="0"/>
                </a:cxn>
                <a:cxn ang="0">
                  <a:pos x="0" y="37"/>
                </a:cxn>
                <a:cxn ang="0">
                  <a:pos x="0" y="1980"/>
                </a:cxn>
              </a:cxnLst>
              <a:rect l="0" t="0" r="r" b="b"/>
              <a:pathLst>
                <a:path w="1678" h="1980">
                  <a:moveTo>
                    <a:pt x="0" y="1980"/>
                  </a:moveTo>
                  <a:lnTo>
                    <a:pt x="1678" y="1980"/>
                  </a:lnTo>
                  <a:lnTo>
                    <a:pt x="1678" y="37"/>
                  </a:lnTo>
                  <a:cubicBezTo>
                    <a:pt x="1678" y="17"/>
                    <a:pt x="1662" y="0"/>
                    <a:pt x="1641" y="0"/>
                  </a:cubicBezTo>
                  <a:lnTo>
                    <a:pt x="37" y="0"/>
                  </a:lnTo>
                  <a:cubicBezTo>
                    <a:pt x="17" y="0"/>
                    <a:pt x="0" y="17"/>
                    <a:pt x="0" y="37"/>
                  </a:cubicBezTo>
                  <a:lnTo>
                    <a:pt x="0" y="198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2" name="Freeform 218"/>
            <p:cNvSpPr>
              <a:spLocks/>
            </p:cNvSpPr>
            <p:nvPr/>
          </p:nvSpPr>
          <p:spPr bwMode="auto">
            <a:xfrm>
              <a:off x="303" y="2164"/>
              <a:ext cx="387" cy="30"/>
            </a:xfrm>
            <a:custGeom>
              <a:avLst/>
              <a:gdLst/>
              <a:ahLst/>
              <a:cxnLst>
                <a:cxn ang="0">
                  <a:pos x="1678" y="128"/>
                </a:cxn>
                <a:cxn ang="0">
                  <a:pos x="1678" y="37"/>
                </a:cxn>
                <a:cxn ang="0">
                  <a:pos x="1641" y="0"/>
                </a:cxn>
                <a:cxn ang="0">
                  <a:pos x="37" y="0"/>
                </a:cxn>
                <a:cxn ang="0">
                  <a:pos x="0" y="37"/>
                </a:cxn>
                <a:cxn ang="0">
                  <a:pos x="0" y="128"/>
                </a:cxn>
                <a:cxn ang="0">
                  <a:pos x="1678" y="128"/>
                </a:cxn>
              </a:cxnLst>
              <a:rect l="0" t="0" r="r" b="b"/>
              <a:pathLst>
                <a:path w="1678" h="128">
                  <a:moveTo>
                    <a:pt x="1678" y="128"/>
                  </a:moveTo>
                  <a:lnTo>
                    <a:pt x="1678" y="37"/>
                  </a:lnTo>
                  <a:cubicBezTo>
                    <a:pt x="1678" y="17"/>
                    <a:pt x="1662" y="0"/>
                    <a:pt x="1641" y="0"/>
                  </a:cubicBezTo>
                  <a:lnTo>
                    <a:pt x="37" y="0"/>
                  </a:lnTo>
                  <a:cubicBezTo>
                    <a:pt x="17" y="0"/>
                    <a:pt x="0" y="17"/>
                    <a:pt x="0" y="37"/>
                  </a:cubicBezTo>
                  <a:lnTo>
                    <a:pt x="0" y="128"/>
                  </a:lnTo>
                  <a:lnTo>
                    <a:pt x="1678" y="128"/>
                  </a:lnTo>
                  <a:close/>
                </a:path>
              </a:pathLst>
            </a:custGeom>
            <a:solidFill>
              <a:srgbClr val="43505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3" name="Freeform 219"/>
            <p:cNvSpPr>
              <a:spLocks/>
            </p:cNvSpPr>
            <p:nvPr/>
          </p:nvSpPr>
          <p:spPr bwMode="auto">
            <a:xfrm>
              <a:off x="268" y="2295"/>
              <a:ext cx="35" cy="330"/>
            </a:xfrm>
            <a:custGeom>
              <a:avLst/>
              <a:gdLst/>
              <a:ahLst/>
              <a:cxnLst>
                <a:cxn ang="0">
                  <a:pos x="148" y="0"/>
                </a:cxn>
                <a:cxn ang="0">
                  <a:pos x="0" y="0"/>
                </a:cxn>
                <a:cxn ang="0">
                  <a:pos x="148" y="1416"/>
                </a:cxn>
                <a:cxn ang="0">
                  <a:pos x="148" y="0"/>
                </a:cxn>
              </a:cxnLst>
              <a:rect l="0" t="0" r="r" b="b"/>
              <a:pathLst>
                <a:path w="148" h="1416">
                  <a:moveTo>
                    <a:pt x="148" y="0"/>
                  </a:moveTo>
                  <a:lnTo>
                    <a:pt x="0" y="0"/>
                  </a:lnTo>
                  <a:lnTo>
                    <a:pt x="148" y="1416"/>
                  </a:lnTo>
                  <a:lnTo>
                    <a:pt x="148" y="0"/>
                  </a:ln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4" name="Freeform 220"/>
            <p:cNvSpPr>
              <a:spLocks/>
            </p:cNvSpPr>
            <p:nvPr/>
          </p:nvSpPr>
          <p:spPr bwMode="auto">
            <a:xfrm>
              <a:off x="690" y="2295"/>
              <a:ext cx="34" cy="330"/>
            </a:xfrm>
            <a:custGeom>
              <a:avLst/>
              <a:gdLst/>
              <a:ahLst/>
              <a:cxnLst>
                <a:cxn ang="0">
                  <a:pos x="0" y="0"/>
                </a:cxn>
                <a:cxn ang="0">
                  <a:pos x="149" y="0"/>
                </a:cxn>
                <a:cxn ang="0">
                  <a:pos x="0" y="1416"/>
                </a:cxn>
                <a:cxn ang="0">
                  <a:pos x="0" y="0"/>
                </a:cxn>
              </a:cxnLst>
              <a:rect l="0" t="0" r="r" b="b"/>
              <a:pathLst>
                <a:path w="149" h="1416">
                  <a:moveTo>
                    <a:pt x="0" y="0"/>
                  </a:moveTo>
                  <a:lnTo>
                    <a:pt x="149" y="0"/>
                  </a:lnTo>
                  <a:lnTo>
                    <a:pt x="0" y="1416"/>
                  </a:lnTo>
                  <a:lnTo>
                    <a:pt x="0" y="0"/>
                  </a:lnTo>
                  <a:close/>
                </a:path>
              </a:pathLst>
            </a:custGeom>
            <a:solidFill>
              <a:srgbClr val="00979C"/>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5" name="Oval 221"/>
            <p:cNvSpPr>
              <a:spLocks noChangeArrowheads="1"/>
            </p:cNvSpPr>
            <p:nvPr/>
          </p:nvSpPr>
          <p:spPr bwMode="auto">
            <a:xfrm>
              <a:off x="317" y="2175"/>
              <a:ext cx="8" cy="8"/>
            </a:xfrm>
            <a:prstGeom prst="ellipse">
              <a:avLst/>
            </a:prstGeom>
            <a:solidFill>
              <a:srgbClr val="EF753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6" name="Oval 222"/>
            <p:cNvSpPr>
              <a:spLocks noChangeArrowheads="1"/>
            </p:cNvSpPr>
            <p:nvPr/>
          </p:nvSpPr>
          <p:spPr bwMode="auto">
            <a:xfrm>
              <a:off x="333" y="2175"/>
              <a:ext cx="8" cy="8"/>
            </a:xfrm>
            <a:prstGeom prst="ellipse">
              <a:avLst/>
            </a:pr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7" name="Oval 223"/>
            <p:cNvSpPr>
              <a:spLocks noChangeArrowheads="1"/>
            </p:cNvSpPr>
            <p:nvPr/>
          </p:nvSpPr>
          <p:spPr bwMode="auto">
            <a:xfrm>
              <a:off x="350" y="2175"/>
              <a:ext cx="8" cy="8"/>
            </a:xfrm>
            <a:prstGeom prst="ellipse">
              <a:avLst/>
            </a:prstGeom>
            <a:solidFill>
              <a:srgbClr val="92AC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48" name="Rectangle 224"/>
            <p:cNvSpPr>
              <a:spLocks noChangeArrowheads="1"/>
            </p:cNvSpPr>
            <p:nvPr/>
          </p:nvSpPr>
          <p:spPr bwMode="auto">
            <a:xfrm>
              <a:off x="375" y="2173"/>
              <a:ext cx="297" cy="11"/>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49" name="Rectangle 225"/>
            <p:cNvSpPr>
              <a:spLocks noChangeArrowheads="1"/>
            </p:cNvSpPr>
            <p:nvPr/>
          </p:nvSpPr>
          <p:spPr bwMode="auto">
            <a:xfrm>
              <a:off x="352" y="2566"/>
              <a:ext cx="289" cy="4"/>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0" name="Rectangle 226"/>
            <p:cNvSpPr>
              <a:spLocks noChangeArrowheads="1"/>
            </p:cNvSpPr>
            <p:nvPr/>
          </p:nvSpPr>
          <p:spPr bwMode="auto">
            <a:xfrm>
              <a:off x="352" y="2540"/>
              <a:ext cx="289" cy="4"/>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1" name="Rectangle 227"/>
            <p:cNvSpPr>
              <a:spLocks noChangeArrowheads="1"/>
            </p:cNvSpPr>
            <p:nvPr/>
          </p:nvSpPr>
          <p:spPr bwMode="auto">
            <a:xfrm>
              <a:off x="352" y="2515"/>
              <a:ext cx="289" cy="3"/>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2" name="Rectangle 228"/>
            <p:cNvSpPr>
              <a:spLocks noChangeArrowheads="1"/>
            </p:cNvSpPr>
            <p:nvPr/>
          </p:nvSpPr>
          <p:spPr bwMode="auto">
            <a:xfrm>
              <a:off x="352" y="2489"/>
              <a:ext cx="289" cy="4"/>
            </a:xfrm>
            <a:prstGeom prst="rect">
              <a:avLst/>
            </a:prstGeom>
            <a:solidFill>
              <a:srgbClr val="AECBD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3" name="Rectangle 229"/>
            <p:cNvSpPr>
              <a:spLocks noChangeArrowheads="1"/>
            </p:cNvSpPr>
            <p:nvPr/>
          </p:nvSpPr>
          <p:spPr bwMode="auto">
            <a:xfrm>
              <a:off x="352" y="2250"/>
              <a:ext cx="289" cy="4"/>
            </a:xfrm>
            <a:prstGeom prst="rect">
              <a:avLst/>
            </a:prstGeom>
            <a:solidFill>
              <a:srgbClr val="00000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4" name="Rectangle 230"/>
            <p:cNvSpPr>
              <a:spLocks noChangeArrowheads="1"/>
            </p:cNvSpPr>
            <p:nvPr/>
          </p:nvSpPr>
          <p:spPr bwMode="auto">
            <a:xfrm>
              <a:off x="352" y="2218"/>
              <a:ext cx="289" cy="17"/>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55" name="Freeform 231"/>
            <p:cNvSpPr>
              <a:spLocks/>
            </p:cNvSpPr>
            <p:nvPr/>
          </p:nvSpPr>
          <p:spPr bwMode="auto">
            <a:xfrm>
              <a:off x="564" y="2280"/>
              <a:ext cx="36" cy="66"/>
            </a:xfrm>
            <a:custGeom>
              <a:avLst/>
              <a:gdLst/>
              <a:ahLst/>
              <a:cxnLst>
                <a:cxn ang="0">
                  <a:pos x="52" y="285"/>
                </a:cxn>
                <a:cxn ang="0">
                  <a:pos x="0" y="165"/>
                </a:cxn>
                <a:cxn ang="0">
                  <a:pos x="154" y="0"/>
                </a:cxn>
                <a:cxn ang="0">
                  <a:pos x="154" y="74"/>
                </a:cxn>
                <a:cxn ang="0">
                  <a:pos x="73" y="165"/>
                </a:cxn>
                <a:cxn ang="0">
                  <a:pos x="99" y="228"/>
                </a:cxn>
                <a:cxn ang="0">
                  <a:pos x="52" y="285"/>
                </a:cxn>
              </a:cxnLst>
              <a:rect l="0" t="0" r="r" b="b"/>
              <a:pathLst>
                <a:path w="154" h="285">
                  <a:moveTo>
                    <a:pt x="52" y="285"/>
                  </a:moveTo>
                  <a:cubicBezTo>
                    <a:pt x="20" y="255"/>
                    <a:pt x="0" y="212"/>
                    <a:pt x="0" y="165"/>
                  </a:cubicBezTo>
                  <a:cubicBezTo>
                    <a:pt x="0" y="77"/>
                    <a:pt x="68" y="6"/>
                    <a:pt x="154" y="0"/>
                  </a:cubicBezTo>
                  <a:lnTo>
                    <a:pt x="154" y="74"/>
                  </a:lnTo>
                  <a:cubicBezTo>
                    <a:pt x="109" y="79"/>
                    <a:pt x="73" y="118"/>
                    <a:pt x="73" y="165"/>
                  </a:cubicBezTo>
                  <a:cubicBezTo>
                    <a:pt x="73" y="189"/>
                    <a:pt x="83" y="212"/>
                    <a:pt x="99" y="228"/>
                  </a:cubicBezTo>
                  <a:lnTo>
                    <a:pt x="52" y="285"/>
                  </a:lnTo>
                  <a:close/>
                </a:path>
              </a:pathLst>
            </a:custGeom>
            <a:solidFill>
              <a:srgbClr val="6C87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6" name="Freeform 232"/>
            <p:cNvSpPr>
              <a:spLocks/>
            </p:cNvSpPr>
            <p:nvPr/>
          </p:nvSpPr>
          <p:spPr bwMode="auto">
            <a:xfrm>
              <a:off x="609" y="2313"/>
              <a:ext cx="32" cy="43"/>
            </a:xfrm>
            <a:custGeom>
              <a:avLst/>
              <a:gdLst/>
              <a:ahLst/>
              <a:cxnLst>
                <a:cxn ang="0">
                  <a:pos x="136" y="0"/>
                </a:cxn>
                <a:cxn ang="0">
                  <a:pos x="138" y="24"/>
                </a:cxn>
                <a:cxn ang="0">
                  <a:pos x="13" y="184"/>
                </a:cxn>
                <a:cxn ang="0">
                  <a:pos x="0" y="111"/>
                </a:cxn>
                <a:cxn ang="0">
                  <a:pos x="65" y="24"/>
                </a:cxn>
                <a:cxn ang="0">
                  <a:pos x="64" y="15"/>
                </a:cxn>
                <a:cxn ang="0">
                  <a:pos x="136" y="0"/>
                </a:cxn>
              </a:cxnLst>
              <a:rect l="0" t="0" r="r" b="b"/>
              <a:pathLst>
                <a:path w="138" h="184">
                  <a:moveTo>
                    <a:pt x="136" y="0"/>
                  </a:moveTo>
                  <a:cubicBezTo>
                    <a:pt x="137" y="8"/>
                    <a:pt x="138" y="16"/>
                    <a:pt x="138" y="24"/>
                  </a:cubicBezTo>
                  <a:cubicBezTo>
                    <a:pt x="138" y="101"/>
                    <a:pt x="84" y="166"/>
                    <a:pt x="13" y="184"/>
                  </a:cubicBezTo>
                  <a:lnTo>
                    <a:pt x="0" y="111"/>
                  </a:lnTo>
                  <a:cubicBezTo>
                    <a:pt x="37" y="100"/>
                    <a:pt x="65" y="65"/>
                    <a:pt x="65" y="24"/>
                  </a:cubicBezTo>
                  <a:cubicBezTo>
                    <a:pt x="65" y="21"/>
                    <a:pt x="65" y="18"/>
                    <a:pt x="64" y="15"/>
                  </a:cubicBezTo>
                  <a:lnTo>
                    <a:pt x="136" y="0"/>
                  </a:ln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7" name="Freeform 233"/>
            <p:cNvSpPr>
              <a:spLocks/>
            </p:cNvSpPr>
            <p:nvPr/>
          </p:nvSpPr>
          <p:spPr bwMode="auto">
            <a:xfrm>
              <a:off x="580" y="2336"/>
              <a:ext cx="27" cy="21"/>
            </a:xfrm>
            <a:custGeom>
              <a:avLst/>
              <a:gdLst/>
              <a:ahLst/>
              <a:cxnLst>
                <a:cxn ang="0">
                  <a:pos x="114" y="86"/>
                </a:cxn>
                <a:cxn ang="0">
                  <a:pos x="96" y="87"/>
                </a:cxn>
                <a:cxn ang="0">
                  <a:pos x="0" y="57"/>
                </a:cxn>
                <a:cxn ang="0">
                  <a:pos x="47" y="0"/>
                </a:cxn>
                <a:cxn ang="0">
                  <a:pos x="96" y="14"/>
                </a:cxn>
                <a:cxn ang="0">
                  <a:pos x="101" y="14"/>
                </a:cxn>
                <a:cxn ang="0">
                  <a:pos x="114" y="86"/>
                </a:cxn>
              </a:cxnLst>
              <a:rect l="0" t="0" r="r" b="b"/>
              <a:pathLst>
                <a:path w="114" h="87">
                  <a:moveTo>
                    <a:pt x="114" y="86"/>
                  </a:moveTo>
                  <a:cubicBezTo>
                    <a:pt x="108" y="87"/>
                    <a:pt x="102" y="87"/>
                    <a:pt x="96" y="87"/>
                  </a:cubicBezTo>
                  <a:cubicBezTo>
                    <a:pt x="60" y="87"/>
                    <a:pt x="27" y="76"/>
                    <a:pt x="0" y="57"/>
                  </a:cubicBezTo>
                  <a:lnTo>
                    <a:pt x="47" y="0"/>
                  </a:lnTo>
                  <a:cubicBezTo>
                    <a:pt x="61" y="9"/>
                    <a:pt x="78" y="14"/>
                    <a:pt x="96" y="14"/>
                  </a:cubicBezTo>
                  <a:cubicBezTo>
                    <a:pt x="98" y="14"/>
                    <a:pt x="99" y="14"/>
                    <a:pt x="101" y="14"/>
                  </a:cubicBezTo>
                  <a:lnTo>
                    <a:pt x="114" y="86"/>
                  </a:lnTo>
                  <a:close/>
                </a:path>
              </a:pathLst>
            </a:custGeom>
            <a:solidFill>
              <a:srgbClr val="2184A1"/>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8" name="Freeform 234"/>
            <p:cNvSpPr>
              <a:spLocks/>
            </p:cNvSpPr>
            <p:nvPr/>
          </p:nvSpPr>
          <p:spPr bwMode="auto">
            <a:xfrm>
              <a:off x="605" y="2280"/>
              <a:ext cx="34" cy="31"/>
            </a:xfrm>
            <a:custGeom>
              <a:avLst/>
              <a:gdLst/>
              <a:ahLst/>
              <a:cxnLst>
                <a:cxn ang="0">
                  <a:pos x="0" y="74"/>
                </a:cxn>
                <a:cxn ang="0">
                  <a:pos x="76" y="135"/>
                </a:cxn>
                <a:cxn ang="0">
                  <a:pos x="147" y="119"/>
                </a:cxn>
                <a:cxn ang="0">
                  <a:pos x="0" y="0"/>
                </a:cxn>
                <a:cxn ang="0">
                  <a:pos x="0" y="74"/>
                </a:cxn>
              </a:cxnLst>
              <a:rect l="0" t="0" r="r" b="b"/>
              <a:pathLst>
                <a:path w="147" h="135">
                  <a:moveTo>
                    <a:pt x="0" y="74"/>
                  </a:moveTo>
                  <a:cubicBezTo>
                    <a:pt x="35" y="78"/>
                    <a:pt x="64" y="102"/>
                    <a:pt x="76" y="135"/>
                  </a:cubicBezTo>
                  <a:lnTo>
                    <a:pt x="147" y="119"/>
                  </a:lnTo>
                  <a:cubicBezTo>
                    <a:pt x="129" y="54"/>
                    <a:pt x="70" y="5"/>
                    <a:pt x="0" y="0"/>
                  </a:cubicBezTo>
                  <a:lnTo>
                    <a:pt x="0" y="74"/>
                  </a:lnTo>
                  <a:close/>
                </a:path>
              </a:pathLst>
            </a:custGeom>
            <a:solidFill>
              <a:srgbClr val="27D3D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59" name="Freeform 235"/>
            <p:cNvSpPr>
              <a:spLocks/>
            </p:cNvSpPr>
            <p:nvPr/>
          </p:nvSpPr>
          <p:spPr bwMode="auto">
            <a:xfrm>
              <a:off x="566" y="2382"/>
              <a:ext cx="35" cy="67"/>
            </a:xfrm>
            <a:custGeom>
              <a:avLst/>
              <a:gdLst/>
              <a:ahLst/>
              <a:cxnLst>
                <a:cxn ang="0">
                  <a:pos x="52" y="284"/>
                </a:cxn>
                <a:cxn ang="0">
                  <a:pos x="0" y="164"/>
                </a:cxn>
                <a:cxn ang="0">
                  <a:pos x="154" y="0"/>
                </a:cxn>
                <a:cxn ang="0">
                  <a:pos x="154" y="73"/>
                </a:cxn>
                <a:cxn ang="0">
                  <a:pos x="73" y="164"/>
                </a:cxn>
                <a:cxn ang="0">
                  <a:pos x="98" y="227"/>
                </a:cxn>
                <a:cxn ang="0">
                  <a:pos x="52" y="284"/>
                </a:cxn>
              </a:cxnLst>
              <a:rect l="0" t="0" r="r" b="b"/>
              <a:pathLst>
                <a:path w="154" h="284">
                  <a:moveTo>
                    <a:pt x="52" y="284"/>
                  </a:moveTo>
                  <a:cubicBezTo>
                    <a:pt x="20" y="254"/>
                    <a:pt x="0" y="211"/>
                    <a:pt x="0" y="164"/>
                  </a:cubicBezTo>
                  <a:cubicBezTo>
                    <a:pt x="0" y="77"/>
                    <a:pt x="68" y="5"/>
                    <a:pt x="154" y="0"/>
                  </a:cubicBezTo>
                  <a:lnTo>
                    <a:pt x="154" y="73"/>
                  </a:lnTo>
                  <a:cubicBezTo>
                    <a:pt x="108" y="78"/>
                    <a:pt x="73" y="117"/>
                    <a:pt x="73" y="164"/>
                  </a:cubicBezTo>
                  <a:cubicBezTo>
                    <a:pt x="73" y="189"/>
                    <a:pt x="82" y="211"/>
                    <a:pt x="98" y="227"/>
                  </a:cubicBezTo>
                  <a:lnTo>
                    <a:pt x="52" y="284"/>
                  </a:lnTo>
                  <a:close/>
                </a:path>
              </a:pathLst>
            </a:custGeom>
            <a:solidFill>
              <a:srgbClr val="69848F"/>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0" name="Freeform 236"/>
            <p:cNvSpPr>
              <a:spLocks/>
            </p:cNvSpPr>
            <p:nvPr/>
          </p:nvSpPr>
          <p:spPr bwMode="auto">
            <a:xfrm>
              <a:off x="610" y="2415"/>
              <a:ext cx="32" cy="43"/>
            </a:xfrm>
            <a:custGeom>
              <a:avLst/>
              <a:gdLst/>
              <a:ahLst/>
              <a:cxnLst>
                <a:cxn ang="0">
                  <a:pos x="137" y="0"/>
                </a:cxn>
                <a:cxn ang="0">
                  <a:pos x="138" y="24"/>
                </a:cxn>
                <a:cxn ang="0">
                  <a:pos x="13" y="184"/>
                </a:cxn>
                <a:cxn ang="0">
                  <a:pos x="0" y="112"/>
                </a:cxn>
                <a:cxn ang="0">
                  <a:pos x="65" y="24"/>
                </a:cxn>
                <a:cxn ang="0">
                  <a:pos x="65" y="16"/>
                </a:cxn>
                <a:cxn ang="0">
                  <a:pos x="137" y="0"/>
                </a:cxn>
              </a:cxnLst>
              <a:rect l="0" t="0" r="r" b="b"/>
              <a:pathLst>
                <a:path w="138" h="184">
                  <a:moveTo>
                    <a:pt x="137" y="0"/>
                  </a:moveTo>
                  <a:cubicBezTo>
                    <a:pt x="138" y="8"/>
                    <a:pt x="138" y="16"/>
                    <a:pt x="138" y="24"/>
                  </a:cubicBezTo>
                  <a:cubicBezTo>
                    <a:pt x="138" y="101"/>
                    <a:pt x="85" y="166"/>
                    <a:pt x="13" y="184"/>
                  </a:cubicBezTo>
                  <a:lnTo>
                    <a:pt x="0" y="112"/>
                  </a:lnTo>
                  <a:cubicBezTo>
                    <a:pt x="38" y="100"/>
                    <a:pt x="65" y="65"/>
                    <a:pt x="65" y="24"/>
                  </a:cubicBezTo>
                  <a:cubicBezTo>
                    <a:pt x="65" y="21"/>
                    <a:pt x="65" y="18"/>
                    <a:pt x="65" y="16"/>
                  </a:cubicBezTo>
                  <a:lnTo>
                    <a:pt x="137" y="0"/>
                  </a:lnTo>
                  <a:close/>
                </a:path>
              </a:pathLst>
            </a:custGeom>
            <a:solidFill>
              <a:srgbClr val="53676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1" name="Freeform 237"/>
            <p:cNvSpPr>
              <a:spLocks/>
            </p:cNvSpPr>
            <p:nvPr/>
          </p:nvSpPr>
          <p:spPr bwMode="auto">
            <a:xfrm>
              <a:off x="582" y="2439"/>
              <a:ext cx="26" cy="20"/>
            </a:xfrm>
            <a:custGeom>
              <a:avLst/>
              <a:gdLst/>
              <a:ahLst/>
              <a:cxnLst>
                <a:cxn ang="0">
                  <a:pos x="113" y="87"/>
                </a:cxn>
                <a:cxn ang="0">
                  <a:pos x="96" y="88"/>
                </a:cxn>
                <a:cxn ang="0">
                  <a:pos x="0" y="57"/>
                </a:cxn>
                <a:cxn ang="0">
                  <a:pos x="46" y="0"/>
                </a:cxn>
                <a:cxn ang="0">
                  <a:pos x="96" y="15"/>
                </a:cxn>
                <a:cxn ang="0">
                  <a:pos x="101" y="15"/>
                </a:cxn>
                <a:cxn ang="0">
                  <a:pos x="113" y="87"/>
                </a:cxn>
              </a:cxnLst>
              <a:rect l="0" t="0" r="r" b="b"/>
              <a:pathLst>
                <a:path w="113" h="88">
                  <a:moveTo>
                    <a:pt x="113" y="87"/>
                  </a:moveTo>
                  <a:cubicBezTo>
                    <a:pt x="108" y="88"/>
                    <a:pt x="102" y="88"/>
                    <a:pt x="96" y="88"/>
                  </a:cubicBezTo>
                  <a:cubicBezTo>
                    <a:pt x="60" y="88"/>
                    <a:pt x="27" y="76"/>
                    <a:pt x="0" y="57"/>
                  </a:cubicBezTo>
                  <a:lnTo>
                    <a:pt x="46" y="0"/>
                  </a:lnTo>
                  <a:cubicBezTo>
                    <a:pt x="60" y="9"/>
                    <a:pt x="77" y="15"/>
                    <a:pt x="96" y="15"/>
                  </a:cubicBezTo>
                  <a:cubicBezTo>
                    <a:pt x="97" y="15"/>
                    <a:pt x="99" y="15"/>
                    <a:pt x="101" y="15"/>
                  </a:cubicBezTo>
                  <a:lnTo>
                    <a:pt x="113" y="87"/>
                  </a:lnTo>
                  <a:close/>
                </a:path>
              </a:pathLst>
            </a:custGeom>
            <a:solidFill>
              <a:srgbClr val="4D8388"/>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2" name="Freeform 238"/>
            <p:cNvSpPr>
              <a:spLocks/>
            </p:cNvSpPr>
            <p:nvPr/>
          </p:nvSpPr>
          <p:spPr bwMode="auto">
            <a:xfrm>
              <a:off x="606" y="2382"/>
              <a:ext cx="34" cy="32"/>
            </a:xfrm>
            <a:custGeom>
              <a:avLst/>
              <a:gdLst/>
              <a:ahLst/>
              <a:cxnLst>
                <a:cxn ang="0">
                  <a:pos x="0" y="73"/>
                </a:cxn>
                <a:cxn ang="0">
                  <a:pos x="76" y="134"/>
                </a:cxn>
                <a:cxn ang="0">
                  <a:pos x="148" y="119"/>
                </a:cxn>
                <a:cxn ang="0">
                  <a:pos x="0" y="0"/>
                </a:cxn>
                <a:cxn ang="0">
                  <a:pos x="0" y="73"/>
                </a:cxn>
              </a:cxnLst>
              <a:rect l="0" t="0" r="r" b="b"/>
              <a:pathLst>
                <a:path w="148" h="134">
                  <a:moveTo>
                    <a:pt x="0" y="73"/>
                  </a:moveTo>
                  <a:cubicBezTo>
                    <a:pt x="36" y="77"/>
                    <a:pt x="65" y="102"/>
                    <a:pt x="76" y="134"/>
                  </a:cubicBezTo>
                  <a:lnTo>
                    <a:pt x="148" y="119"/>
                  </a:lnTo>
                  <a:cubicBezTo>
                    <a:pt x="129" y="53"/>
                    <a:pt x="71" y="4"/>
                    <a:pt x="0" y="0"/>
                  </a:cubicBezTo>
                  <a:lnTo>
                    <a:pt x="0" y="73"/>
                  </a:lnTo>
                  <a:close/>
                </a:path>
              </a:pathLst>
            </a:custGeom>
            <a:solidFill>
              <a:srgbClr val="4FA09D"/>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63" name="Rectangle 239"/>
            <p:cNvSpPr>
              <a:spLocks noChangeArrowheads="1"/>
            </p:cNvSpPr>
            <p:nvPr/>
          </p:nvSpPr>
          <p:spPr bwMode="auto">
            <a:xfrm>
              <a:off x="357" y="2355"/>
              <a:ext cx="13" cy="104"/>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4" name="Rectangle 240"/>
            <p:cNvSpPr>
              <a:spLocks noChangeArrowheads="1"/>
            </p:cNvSpPr>
            <p:nvPr/>
          </p:nvSpPr>
          <p:spPr bwMode="auto">
            <a:xfrm>
              <a:off x="382" y="2384"/>
              <a:ext cx="12" cy="75"/>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5" name="Rectangle 241"/>
            <p:cNvSpPr>
              <a:spLocks noChangeArrowheads="1"/>
            </p:cNvSpPr>
            <p:nvPr/>
          </p:nvSpPr>
          <p:spPr bwMode="auto">
            <a:xfrm>
              <a:off x="407" y="2333"/>
              <a:ext cx="12" cy="126"/>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6" name="Rectangle 242"/>
            <p:cNvSpPr>
              <a:spLocks noChangeArrowheads="1"/>
            </p:cNvSpPr>
            <p:nvPr/>
          </p:nvSpPr>
          <p:spPr bwMode="auto">
            <a:xfrm>
              <a:off x="431" y="2355"/>
              <a:ext cx="13" cy="104"/>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7" name="Rectangle 243"/>
            <p:cNvSpPr>
              <a:spLocks noChangeArrowheads="1"/>
            </p:cNvSpPr>
            <p:nvPr/>
          </p:nvSpPr>
          <p:spPr bwMode="auto">
            <a:xfrm>
              <a:off x="456" y="2346"/>
              <a:ext cx="12" cy="113"/>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8" name="Rectangle 244"/>
            <p:cNvSpPr>
              <a:spLocks noChangeArrowheads="1"/>
            </p:cNvSpPr>
            <p:nvPr/>
          </p:nvSpPr>
          <p:spPr bwMode="auto">
            <a:xfrm>
              <a:off x="481" y="2332"/>
              <a:ext cx="12" cy="127"/>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69" name="Rectangle 245"/>
            <p:cNvSpPr>
              <a:spLocks noChangeArrowheads="1"/>
            </p:cNvSpPr>
            <p:nvPr/>
          </p:nvSpPr>
          <p:spPr bwMode="auto">
            <a:xfrm>
              <a:off x="505" y="2280"/>
              <a:ext cx="13" cy="179"/>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0" name="Rectangle 246"/>
            <p:cNvSpPr>
              <a:spLocks noChangeArrowheads="1"/>
            </p:cNvSpPr>
            <p:nvPr/>
          </p:nvSpPr>
          <p:spPr bwMode="auto">
            <a:xfrm>
              <a:off x="530" y="2338"/>
              <a:ext cx="12" cy="121"/>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1" name="Rectangle 247"/>
            <p:cNvSpPr>
              <a:spLocks noChangeArrowheads="1"/>
            </p:cNvSpPr>
            <p:nvPr/>
          </p:nvSpPr>
          <p:spPr bwMode="auto">
            <a:xfrm>
              <a:off x="357" y="2384"/>
              <a:ext cx="13"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2" name="Rectangle 248"/>
            <p:cNvSpPr>
              <a:spLocks noChangeArrowheads="1"/>
            </p:cNvSpPr>
            <p:nvPr/>
          </p:nvSpPr>
          <p:spPr bwMode="auto">
            <a:xfrm>
              <a:off x="382"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3" name="Rectangle 249"/>
            <p:cNvSpPr>
              <a:spLocks noChangeArrowheads="1"/>
            </p:cNvSpPr>
            <p:nvPr/>
          </p:nvSpPr>
          <p:spPr bwMode="auto">
            <a:xfrm>
              <a:off x="407"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4" name="Rectangle 250"/>
            <p:cNvSpPr>
              <a:spLocks noChangeArrowheads="1"/>
            </p:cNvSpPr>
            <p:nvPr/>
          </p:nvSpPr>
          <p:spPr bwMode="auto">
            <a:xfrm>
              <a:off x="431" y="2384"/>
              <a:ext cx="13"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5" name="Rectangle 251"/>
            <p:cNvSpPr>
              <a:spLocks noChangeArrowheads="1"/>
            </p:cNvSpPr>
            <p:nvPr/>
          </p:nvSpPr>
          <p:spPr bwMode="auto">
            <a:xfrm>
              <a:off x="456"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6" name="Rectangle 252"/>
            <p:cNvSpPr>
              <a:spLocks noChangeArrowheads="1"/>
            </p:cNvSpPr>
            <p:nvPr/>
          </p:nvSpPr>
          <p:spPr bwMode="auto">
            <a:xfrm>
              <a:off x="481"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7" name="Rectangle 253"/>
            <p:cNvSpPr>
              <a:spLocks noChangeArrowheads="1"/>
            </p:cNvSpPr>
            <p:nvPr/>
          </p:nvSpPr>
          <p:spPr bwMode="auto">
            <a:xfrm>
              <a:off x="505" y="2384"/>
              <a:ext cx="13"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8" name="Rectangle 254"/>
            <p:cNvSpPr>
              <a:spLocks noChangeArrowheads="1"/>
            </p:cNvSpPr>
            <p:nvPr/>
          </p:nvSpPr>
          <p:spPr bwMode="auto">
            <a:xfrm>
              <a:off x="530" y="2384"/>
              <a:ext cx="12" cy="75"/>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79" name="Freeform 255"/>
            <p:cNvSpPr>
              <a:spLocks/>
            </p:cNvSpPr>
            <p:nvPr/>
          </p:nvSpPr>
          <p:spPr bwMode="auto">
            <a:xfrm>
              <a:off x="97" y="2341"/>
              <a:ext cx="274" cy="331"/>
            </a:xfrm>
            <a:custGeom>
              <a:avLst/>
              <a:gdLst/>
              <a:ahLst/>
              <a:cxnLst>
                <a:cxn ang="0">
                  <a:pos x="80" y="0"/>
                </a:cxn>
                <a:cxn ang="0">
                  <a:pos x="1107" y="0"/>
                </a:cxn>
                <a:cxn ang="0">
                  <a:pos x="1187" y="80"/>
                </a:cxn>
                <a:cxn ang="0">
                  <a:pos x="1187" y="1341"/>
                </a:cxn>
                <a:cxn ang="0">
                  <a:pos x="1107" y="1421"/>
                </a:cxn>
                <a:cxn ang="0">
                  <a:pos x="80" y="1421"/>
                </a:cxn>
                <a:cxn ang="0">
                  <a:pos x="0" y="1341"/>
                </a:cxn>
                <a:cxn ang="0">
                  <a:pos x="0" y="80"/>
                </a:cxn>
                <a:cxn ang="0">
                  <a:pos x="80" y="0"/>
                </a:cxn>
              </a:cxnLst>
              <a:rect l="0" t="0" r="r" b="b"/>
              <a:pathLst>
                <a:path w="1187" h="1421">
                  <a:moveTo>
                    <a:pt x="80" y="0"/>
                  </a:moveTo>
                  <a:lnTo>
                    <a:pt x="1107" y="0"/>
                  </a:lnTo>
                  <a:cubicBezTo>
                    <a:pt x="1151" y="0"/>
                    <a:pt x="1187" y="36"/>
                    <a:pt x="1187" y="80"/>
                  </a:cubicBezTo>
                  <a:lnTo>
                    <a:pt x="1187" y="1341"/>
                  </a:lnTo>
                  <a:cubicBezTo>
                    <a:pt x="1187" y="1385"/>
                    <a:pt x="1151" y="1421"/>
                    <a:pt x="1107" y="1421"/>
                  </a:cubicBezTo>
                  <a:lnTo>
                    <a:pt x="80" y="1421"/>
                  </a:lnTo>
                  <a:cubicBezTo>
                    <a:pt x="36" y="1421"/>
                    <a:pt x="0" y="1385"/>
                    <a:pt x="0" y="1341"/>
                  </a:cubicBezTo>
                  <a:lnTo>
                    <a:pt x="0" y="80"/>
                  </a:lnTo>
                  <a:cubicBezTo>
                    <a:pt x="0" y="36"/>
                    <a:pt x="36" y="0"/>
                    <a:pt x="80" y="0"/>
                  </a:cubicBezTo>
                  <a:close/>
                </a:path>
              </a:pathLst>
            </a:custGeom>
            <a:solidFill>
              <a:srgbClr val="30394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0" name="Freeform 256"/>
            <p:cNvSpPr>
              <a:spLocks/>
            </p:cNvSpPr>
            <p:nvPr/>
          </p:nvSpPr>
          <p:spPr bwMode="auto">
            <a:xfrm>
              <a:off x="97" y="2353"/>
              <a:ext cx="274" cy="93"/>
            </a:xfrm>
            <a:custGeom>
              <a:avLst/>
              <a:gdLst/>
              <a:ahLst/>
              <a:cxnLst>
                <a:cxn ang="0">
                  <a:pos x="80" y="0"/>
                </a:cxn>
                <a:cxn ang="0">
                  <a:pos x="1107" y="0"/>
                </a:cxn>
                <a:cxn ang="0">
                  <a:pos x="1187" y="81"/>
                </a:cxn>
                <a:cxn ang="0">
                  <a:pos x="1187" y="399"/>
                </a:cxn>
                <a:cxn ang="0">
                  <a:pos x="0" y="399"/>
                </a:cxn>
                <a:cxn ang="0">
                  <a:pos x="0" y="81"/>
                </a:cxn>
                <a:cxn ang="0">
                  <a:pos x="80" y="0"/>
                </a:cxn>
              </a:cxnLst>
              <a:rect l="0" t="0" r="r" b="b"/>
              <a:pathLst>
                <a:path w="1187" h="399">
                  <a:moveTo>
                    <a:pt x="80" y="0"/>
                  </a:moveTo>
                  <a:lnTo>
                    <a:pt x="1107" y="0"/>
                  </a:lnTo>
                  <a:cubicBezTo>
                    <a:pt x="1151" y="0"/>
                    <a:pt x="1187" y="36"/>
                    <a:pt x="1187" y="81"/>
                  </a:cubicBezTo>
                  <a:lnTo>
                    <a:pt x="1187" y="399"/>
                  </a:lnTo>
                  <a:lnTo>
                    <a:pt x="0" y="399"/>
                  </a:lnTo>
                  <a:lnTo>
                    <a:pt x="0" y="81"/>
                  </a:lnTo>
                  <a:cubicBezTo>
                    <a:pt x="0" y="36"/>
                    <a:pt x="36" y="0"/>
                    <a:pt x="80" y="0"/>
                  </a:cubicBezTo>
                  <a:close/>
                </a:path>
              </a:pathLst>
            </a:custGeom>
            <a:solidFill>
              <a:srgbClr val="768199"/>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1" name="Rectangle 257"/>
            <p:cNvSpPr>
              <a:spLocks noChangeArrowheads="1"/>
            </p:cNvSpPr>
            <p:nvPr/>
          </p:nvSpPr>
          <p:spPr bwMode="auto">
            <a:xfrm>
              <a:off x="122" y="2373"/>
              <a:ext cx="221" cy="58"/>
            </a:xfrm>
            <a:prstGeom prst="rect">
              <a:avLst/>
            </a:prstGeom>
            <a:solidFill>
              <a:srgbClr val="00ADB4"/>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2" name="Rectangle 258"/>
            <p:cNvSpPr>
              <a:spLocks noChangeArrowheads="1"/>
            </p:cNvSpPr>
            <p:nvPr/>
          </p:nvSpPr>
          <p:spPr bwMode="auto">
            <a:xfrm>
              <a:off x="132" y="2381"/>
              <a:ext cx="211" cy="50"/>
            </a:xfrm>
            <a:prstGeom prst="rect">
              <a:avLst/>
            </a:prstGeom>
            <a:solidFill>
              <a:srgbClr val="35EC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3" name="Freeform 259"/>
            <p:cNvSpPr>
              <a:spLocks/>
            </p:cNvSpPr>
            <p:nvPr/>
          </p:nvSpPr>
          <p:spPr bwMode="auto">
            <a:xfrm>
              <a:off x="120" y="2467"/>
              <a:ext cx="49" cy="38"/>
            </a:xfrm>
            <a:custGeom>
              <a:avLst/>
              <a:gdLst/>
              <a:ahLst/>
              <a:cxnLst>
                <a:cxn ang="0">
                  <a:pos x="9" y="0"/>
                </a:cxn>
                <a:cxn ang="0">
                  <a:pos x="9" y="0"/>
                </a:cxn>
                <a:cxn ang="0">
                  <a:pos x="205" y="0"/>
                </a:cxn>
                <a:cxn ang="0">
                  <a:pos x="214" y="9"/>
                </a:cxn>
                <a:cxn ang="0">
                  <a:pos x="214" y="9"/>
                </a:cxn>
                <a:cxn ang="0">
                  <a:pos x="214" y="153"/>
                </a:cxn>
                <a:cxn ang="0">
                  <a:pos x="205" y="162"/>
                </a:cxn>
                <a:cxn ang="0">
                  <a:pos x="205" y="162"/>
                </a:cxn>
                <a:cxn ang="0">
                  <a:pos x="9" y="162"/>
                </a:cxn>
                <a:cxn ang="0">
                  <a:pos x="0" y="153"/>
                </a:cxn>
                <a:cxn ang="0">
                  <a:pos x="0" y="153"/>
                </a:cxn>
                <a:cxn ang="0">
                  <a:pos x="0" y="9"/>
                </a:cxn>
                <a:cxn ang="0">
                  <a:pos x="9" y="0"/>
                </a:cxn>
              </a:cxnLst>
              <a:rect l="0" t="0" r="r" b="b"/>
              <a:pathLst>
                <a:path w="214" h="162">
                  <a:moveTo>
                    <a:pt x="9" y="0"/>
                  </a:moveTo>
                  <a:lnTo>
                    <a:pt x="9" y="0"/>
                  </a:lnTo>
                  <a:lnTo>
                    <a:pt x="205" y="0"/>
                  </a:lnTo>
                  <a:cubicBezTo>
                    <a:pt x="210" y="0"/>
                    <a:pt x="214" y="4"/>
                    <a:pt x="214" y="9"/>
                  </a:cubicBezTo>
                  <a:lnTo>
                    <a:pt x="214" y="9"/>
                  </a:lnTo>
                  <a:lnTo>
                    <a:pt x="214" y="153"/>
                  </a:lnTo>
                  <a:cubicBezTo>
                    <a:pt x="214" y="158"/>
                    <a:pt x="210" y="162"/>
                    <a:pt x="205" y="162"/>
                  </a:cubicBezTo>
                  <a:lnTo>
                    <a:pt x="205" y="162"/>
                  </a:lnTo>
                  <a:lnTo>
                    <a:pt x="9" y="162"/>
                  </a:lnTo>
                  <a:cubicBezTo>
                    <a:pt x="4" y="162"/>
                    <a:pt x="0" y="158"/>
                    <a:pt x="0" y="153"/>
                  </a:cubicBezTo>
                  <a:lnTo>
                    <a:pt x="0" y="153"/>
                  </a:lnTo>
                  <a:lnTo>
                    <a:pt x="0" y="9"/>
                  </a:lnTo>
                  <a:cubicBezTo>
                    <a:pt x="0" y="4"/>
                    <a:pt x="4" y="0"/>
                    <a:pt x="9" y="0"/>
                  </a:cubicBez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4" name="Rectangle 260"/>
            <p:cNvSpPr>
              <a:spLocks noChangeArrowheads="1"/>
            </p:cNvSpPr>
            <p:nvPr/>
          </p:nvSpPr>
          <p:spPr bwMode="auto">
            <a:xfrm>
              <a:off x="122" y="2516"/>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5" name="Freeform 261"/>
            <p:cNvSpPr>
              <a:spLocks noEditPoints="1"/>
            </p:cNvSpPr>
            <p:nvPr/>
          </p:nvSpPr>
          <p:spPr bwMode="auto">
            <a:xfrm>
              <a:off x="120" y="2514"/>
              <a:ext cx="49" cy="38"/>
            </a:xfrm>
            <a:custGeom>
              <a:avLst/>
              <a:gdLst/>
              <a:ahLst/>
              <a:cxnLst>
                <a:cxn ang="0">
                  <a:pos x="9" y="0"/>
                </a:cxn>
                <a:cxn ang="0">
                  <a:pos x="9" y="0"/>
                </a:cxn>
                <a:cxn ang="0">
                  <a:pos x="205" y="0"/>
                </a:cxn>
                <a:cxn ang="0">
                  <a:pos x="214" y="10"/>
                </a:cxn>
                <a:cxn ang="0">
                  <a:pos x="214" y="10"/>
                </a:cxn>
                <a:cxn ang="0">
                  <a:pos x="214" y="154"/>
                </a:cxn>
                <a:cxn ang="0">
                  <a:pos x="205" y="163"/>
                </a:cxn>
                <a:cxn ang="0">
                  <a:pos x="205" y="163"/>
                </a:cxn>
                <a:cxn ang="0">
                  <a:pos x="9" y="163"/>
                </a:cxn>
                <a:cxn ang="0">
                  <a:pos x="0" y="154"/>
                </a:cxn>
                <a:cxn ang="0">
                  <a:pos x="0" y="153"/>
                </a:cxn>
                <a:cxn ang="0">
                  <a:pos x="0" y="10"/>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5"/>
                    <a:pt x="214" y="10"/>
                  </a:cubicBezTo>
                  <a:lnTo>
                    <a:pt x="214" y="10"/>
                  </a:lnTo>
                  <a:lnTo>
                    <a:pt x="214" y="154"/>
                  </a:lnTo>
                  <a:cubicBezTo>
                    <a:pt x="214" y="159"/>
                    <a:pt x="210" y="163"/>
                    <a:pt x="205" y="163"/>
                  </a:cubicBezTo>
                  <a:lnTo>
                    <a:pt x="205" y="163"/>
                  </a:lnTo>
                  <a:lnTo>
                    <a:pt x="9" y="163"/>
                  </a:lnTo>
                  <a:cubicBezTo>
                    <a:pt x="4" y="163"/>
                    <a:pt x="0" y="159"/>
                    <a:pt x="0" y="154"/>
                  </a:cubicBezTo>
                  <a:lnTo>
                    <a:pt x="0" y="153"/>
                  </a:lnTo>
                  <a:lnTo>
                    <a:pt x="0" y="10"/>
                  </a:lnTo>
                  <a:cubicBezTo>
                    <a:pt x="0" y="5"/>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6" name="Rectangle 262"/>
            <p:cNvSpPr>
              <a:spLocks noChangeArrowheads="1"/>
            </p:cNvSpPr>
            <p:nvPr/>
          </p:nvSpPr>
          <p:spPr bwMode="auto">
            <a:xfrm>
              <a:off x="122" y="2563"/>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7" name="Freeform 263"/>
            <p:cNvSpPr>
              <a:spLocks noEditPoints="1"/>
            </p:cNvSpPr>
            <p:nvPr/>
          </p:nvSpPr>
          <p:spPr bwMode="auto">
            <a:xfrm>
              <a:off x="120" y="2561"/>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88" name="Rectangle 264"/>
            <p:cNvSpPr>
              <a:spLocks noChangeArrowheads="1"/>
            </p:cNvSpPr>
            <p:nvPr/>
          </p:nvSpPr>
          <p:spPr bwMode="auto">
            <a:xfrm>
              <a:off x="122" y="2610"/>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89" name="Freeform 265"/>
            <p:cNvSpPr>
              <a:spLocks noEditPoints="1"/>
            </p:cNvSpPr>
            <p:nvPr/>
          </p:nvSpPr>
          <p:spPr bwMode="auto">
            <a:xfrm>
              <a:off x="120" y="2608"/>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8"/>
                </a:cxn>
                <a:cxn ang="0">
                  <a:pos x="18" y="18"/>
                </a:cxn>
                <a:cxn ang="0">
                  <a:pos x="18" y="144"/>
                </a:cxn>
                <a:cxn ang="0">
                  <a:pos x="196" y="144"/>
                </a:cxn>
                <a:cxn ang="0">
                  <a:pos x="196" y="18"/>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8"/>
                  </a:moveTo>
                  <a:lnTo>
                    <a:pt x="18" y="18"/>
                  </a:lnTo>
                  <a:lnTo>
                    <a:pt x="18" y="144"/>
                  </a:lnTo>
                  <a:lnTo>
                    <a:pt x="196" y="144"/>
                  </a:lnTo>
                  <a:lnTo>
                    <a:pt x="196"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0" name="Freeform 266"/>
            <p:cNvSpPr>
              <a:spLocks/>
            </p:cNvSpPr>
            <p:nvPr/>
          </p:nvSpPr>
          <p:spPr bwMode="auto">
            <a:xfrm>
              <a:off x="179" y="2467"/>
              <a:ext cx="49" cy="38"/>
            </a:xfrm>
            <a:custGeom>
              <a:avLst/>
              <a:gdLst/>
              <a:ahLst/>
              <a:cxnLst>
                <a:cxn ang="0">
                  <a:pos x="9" y="0"/>
                </a:cxn>
                <a:cxn ang="0">
                  <a:pos x="9" y="0"/>
                </a:cxn>
                <a:cxn ang="0">
                  <a:pos x="205" y="0"/>
                </a:cxn>
                <a:cxn ang="0">
                  <a:pos x="214" y="9"/>
                </a:cxn>
                <a:cxn ang="0">
                  <a:pos x="214" y="9"/>
                </a:cxn>
                <a:cxn ang="0">
                  <a:pos x="214" y="153"/>
                </a:cxn>
                <a:cxn ang="0">
                  <a:pos x="205" y="162"/>
                </a:cxn>
                <a:cxn ang="0">
                  <a:pos x="205" y="162"/>
                </a:cxn>
                <a:cxn ang="0">
                  <a:pos x="9" y="162"/>
                </a:cxn>
                <a:cxn ang="0">
                  <a:pos x="0" y="153"/>
                </a:cxn>
                <a:cxn ang="0">
                  <a:pos x="0" y="153"/>
                </a:cxn>
                <a:cxn ang="0">
                  <a:pos x="0" y="9"/>
                </a:cxn>
                <a:cxn ang="0">
                  <a:pos x="9" y="0"/>
                </a:cxn>
              </a:cxnLst>
              <a:rect l="0" t="0" r="r" b="b"/>
              <a:pathLst>
                <a:path w="214" h="162">
                  <a:moveTo>
                    <a:pt x="9" y="0"/>
                  </a:moveTo>
                  <a:lnTo>
                    <a:pt x="9" y="0"/>
                  </a:lnTo>
                  <a:lnTo>
                    <a:pt x="205" y="0"/>
                  </a:lnTo>
                  <a:cubicBezTo>
                    <a:pt x="210" y="0"/>
                    <a:pt x="214" y="4"/>
                    <a:pt x="214" y="9"/>
                  </a:cubicBezTo>
                  <a:lnTo>
                    <a:pt x="214" y="9"/>
                  </a:lnTo>
                  <a:lnTo>
                    <a:pt x="214" y="153"/>
                  </a:lnTo>
                  <a:cubicBezTo>
                    <a:pt x="214" y="158"/>
                    <a:pt x="210" y="162"/>
                    <a:pt x="205" y="162"/>
                  </a:cubicBezTo>
                  <a:lnTo>
                    <a:pt x="205" y="162"/>
                  </a:lnTo>
                  <a:lnTo>
                    <a:pt x="9" y="162"/>
                  </a:lnTo>
                  <a:cubicBezTo>
                    <a:pt x="4" y="162"/>
                    <a:pt x="0" y="158"/>
                    <a:pt x="0" y="153"/>
                  </a:cubicBezTo>
                  <a:lnTo>
                    <a:pt x="0" y="153"/>
                  </a:lnTo>
                  <a:lnTo>
                    <a:pt x="0" y="9"/>
                  </a:lnTo>
                  <a:cubicBezTo>
                    <a:pt x="0" y="4"/>
                    <a:pt x="4" y="0"/>
                    <a:pt x="9" y="0"/>
                  </a:cubicBezTo>
                  <a:close/>
                </a:path>
              </a:pathLst>
            </a:custGeom>
            <a:solidFill>
              <a:srgbClr val="00ADB4"/>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1" name="Rectangle 267"/>
            <p:cNvSpPr>
              <a:spLocks noChangeArrowheads="1"/>
            </p:cNvSpPr>
            <p:nvPr/>
          </p:nvSpPr>
          <p:spPr bwMode="auto">
            <a:xfrm>
              <a:off x="181" y="2516"/>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2" name="Freeform 268"/>
            <p:cNvSpPr>
              <a:spLocks noEditPoints="1"/>
            </p:cNvSpPr>
            <p:nvPr/>
          </p:nvSpPr>
          <p:spPr bwMode="auto">
            <a:xfrm>
              <a:off x="179" y="2514"/>
              <a:ext cx="49" cy="38"/>
            </a:xfrm>
            <a:custGeom>
              <a:avLst/>
              <a:gdLst/>
              <a:ahLst/>
              <a:cxnLst>
                <a:cxn ang="0">
                  <a:pos x="9" y="0"/>
                </a:cxn>
                <a:cxn ang="0">
                  <a:pos x="9" y="0"/>
                </a:cxn>
                <a:cxn ang="0">
                  <a:pos x="205" y="0"/>
                </a:cxn>
                <a:cxn ang="0">
                  <a:pos x="214" y="10"/>
                </a:cxn>
                <a:cxn ang="0">
                  <a:pos x="214" y="10"/>
                </a:cxn>
                <a:cxn ang="0">
                  <a:pos x="214" y="154"/>
                </a:cxn>
                <a:cxn ang="0">
                  <a:pos x="205" y="163"/>
                </a:cxn>
                <a:cxn ang="0">
                  <a:pos x="205" y="163"/>
                </a:cxn>
                <a:cxn ang="0">
                  <a:pos x="9" y="163"/>
                </a:cxn>
                <a:cxn ang="0">
                  <a:pos x="0" y="154"/>
                </a:cxn>
                <a:cxn ang="0">
                  <a:pos x="0" y="153"/>
                </a:cxn>
                <a:cxn ang="0">
                  <a:pos x="0" y="10"/>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5"/>
                    <a:pt x="214" y="10"/>
                  </a:cubicBezTo>
                  <a:lnTo>
                    <a:pt x="214" y="10"/>
                  </a:lnTo>
                  <a:lnTo>
                    <a:pt x="214" y="154"/>
                  </a:lnTo>
                  <a:cubicBezTo>
                    <a:pt x="214" y="159"/>
                    <a:pt x="210" y="163"/>
                    <a:pt x="205" y="163"/>
                  </a:cubicBezTo>
                  <a:lnTo>
                    <a:pt x="205" y="163"/>
                  </a:lnTo>
                  <a:lnTo>
                    <a:pt x="9" y="163"/>
                  </a:lnTo>
                  <a:cubicBezTo>
                    <a:pt x="4" y="163"/>
                    <a:pt x="0" y="159"/>
                    <a:pt x="0" y="154"/>
                  </a:cubicBezTo>
                  <a:lnTo>
                    <a:pt x="0" y="153"/>
                  </a:lnTo>
                  <a:lnTo>
                    <a:pt x="0" y="10"/>
                  </a:lnTo>
                  <a:cubicBezTo>
                    <a:pt x="0" y="5"/>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3" name="Rectangle 269"/>
            <p:cNvSpPr>
              <a:spLocks noChangeArrowheads="1"/>
            </p:cNvSpPr>
            <p:nvPr/>
          </p:nvSpPr>
          <p:spPr bwMode="auto">
            <a:xfrm>
              <a:off x="181" y="2563"/>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4" name="Freeform 270"/>
            <p:cNvSpPr>
              <a:spLocks noEditPoints="1"/>
            </p:cNvSpPr>
            <p:nvPr/>
          </p:nvSpPr>
          <p:spPr bwMode="auto">
            <a:xfrm>
              <a:off x="179" y="2561"/>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5" name="Rectangle 271"/>
            <p:cNvSpPr>
              <a:spLocks noChangeArrowheads="1"/>
            </p:cNvSpPr>
            <p:nvPr/>
          </p:nvSpPr>
          <p:spPr bwMode="auto">
            <a:xfrm>
              <a:off x="181" y="2610"/>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6" name="Freeform 272"/>
            <p:cNvSpPr>
              <a:spLocks noEditPoints="1"/>
            </p:cNvSpPr>
            <p:nvPr/>
          </p:nvSpPr>
          <p:spPr bwMode="auto">
            <a:xfrm>
              <a:off x="179" y="2608"/>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8"/>
                </a:cxn>
                <a:cxn ang="0">
                  <a:pos x="18" y="18"/>
                </a:cxn>
                <a:cxn ang="0">
                  <a:pos x="18" y="144"/>
                </a:cxn>
                <a:cxn ang="0">
                  <a:pos x="196" y="144"/>
                </a:cxn>
                <a:cxn ang="0">
                  <a:pos x="196" y="18"/>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8"/>
                  </a:moveTo>
                  <a:lnTo>
                    <a:pt x="18" y="18"/>
                  </a:lnTo>
                  <a:lnTo>
                    <a:pt x="18" y="144"/>
                  </a:lnTo>
                  <a:lnTo>
                    <a:pt x="196" y="144"/>
                  </a:lnTo>
                  <a:lnTo>
                    <a:pt x="196"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7" name="Rectangle 273"/>
            <p:cNvSpPr>
              <a:spLocks noChangeArrowheads="1"/>
            </p:cNvSpPr>
            <p:nvPr/>
          </p:nvSpPr>
          <p:spPr bwMode="auto">
            <a:xfrm>
              <a:off x="239" y="2469"/>
              <a:ext cx="46"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298" name="Freeform 274"/>
            <p:cNvSpPr>
              <a:spLocks noEditPoints="1"/>
            </p:cNvSpPr>
            <p:nvPr/>
          </p:nvSpPr>
          <p:spPr bwMode="auto">
            <a:xfrm>
              <a:off x="237" y="2467"/>
              <a:ext cx="50" cy="38"/>
            </a:xfrm>
            <a:custGeom>
              <a:avLst/>
              <a:gdLst/>
              <a:ahLst/>
              <a:cxnLst>
                <a:cxn ang="0">
                  <a:pos x="9" y="0"/>
                </a:cxn>
                <a:cxn ang="0">
                  <a:pos x="10" y="0"/>
                </a:cxn>
                <a:cxn ang="0">
                  <a:pos x="206" y="0"/>
                </a:cxn>
                <a:cxn ang="0">
                  <a:pos x="215" y="9"/>
                </a:cxn>
                <a:cxn ang="0">
                  <a:pos x="215" y="9"/>
                </a:cxn>
                <a:cxn ang="0">
                  <a:pos x="215" y="153"/>
                </a:cxn>
                <a:cxn ang="0">
                  <a:pos x="206" y="162"/>
                </a:cxn>
                <a:cxn ang="0">
                  <a:pos x="205" y="162"/>
                </a:cxn>
                <a:cxn ang="0">
                  <a:pos x="9" y="162"/>
                </a:cxn>
                <a:cxn ang="0">
                  <a:pos x="0" y="153"/>
                </a:cxn>
                <a:cxn ang="0">
                  <a:pos x="0" y="153"/>
                </a:cxn>
                <a:cxn ang="0">
                  <a:pos x="0" y="9"/>
                </a:cxn>
                <a:cxn ang="0">
                  <a:pos x="9" y="0"/>
                </a:cxn>
                <a:cxn ang="0">
                  <a:pos x="197" y="18"/>
                </a:cxn>
                <a:cxn ang="0">
                  <a:pos x="18" y="18"/>
                </a:cxn>
                <a:cxn ang="0">
                  <a:pos x="18" y="144"/>
                </a:cxn>
                <a:cxn ang="0">
                  <a:pos x="197" y="144"/>
                </a:cxn>
                <a:cxn ang="0">
                  <a:pos x="197" y="18"/>
                </a:cxn>
              </a:cxnLst>
              <a:rect l="0" t="0" r="r" b="b"/>
              <a:pathLst>
                <a:path w="215" h="162">
                  <a:moveTo>
                    <a:pt x="9" y="0"/>
                  </a:moveTo>
                  <a:lnTo>
                    <a:pt x="10" y="0"/>
                  </a:lnTo>
                  <a:lnTo>
                    <a:pt x="206" y="0"/>
                  </a:lnTo>
                  <a:cubicBezTo>
                    <a:pt x="211" y="0"/>
                    <a:pt x="215" y="4"/>
                    <a:pt x="215" y="9"/>
                  </a:cubicBezTo>
                  <a:lnTo>
                    <a:pt x="215" y="9"/>
                  </a:lnTo>
                  <a:lnTo>
                    <a:pt x="215" y="153"/>
                  </a:lnTo>
                  <a:cubicBezTo>
                    <a:pt x="215" y="158"/>
                    <a:pt x="211" y="162"/>
                    <a:pt x="206" y="162"/>
                  </a:cubicBezTo>
                  <a:lnTo>
                    <a:pt x="205" y="162"/>
                  </a:lnTo>
                  <a:lnTo>
                    <a:pt x="9" y="162"/>
                  </a:lnTo>
                  <a:cubicBezTo>
                    <a:pt x="4" y="162"/>
                    <a:pt x="0" y="158"/>
                    <a:pt x="0" y="153"/>
                  </a:cubicBezTo>
                  <a:lnTo>
                    <a:pt x="0" y="153"/>
                  </a:lnTo>
                  <a:lnTo>
                    <a:pt x="0" y="9"/>
                  </a:lnTo>
                  <a:cubicBezTo>
                    <a:pt x="0" y="4"/>
                    <a:pt x="4" y="0"/>
                    <a:pt x="9" y="0"/>
                  </a:cubicBezTo>
                  <a:close/>
                  <a:moveTo>
                    <a:pt x="197" y="18"/>
                  </a:moveTo>
                  <a:lnTo>
                    <a:pt x="18" y="18"/>
                  </a:lnTo>
                  <a:lnTo>
                    <a:pt x="18" y="144"/>
                  </a:lnTo>
                  <a:lnTo>
                    <a:pt x="197" y="144"/>
                  </a:lnTo>
                  <a:lnTo>
                    <a:pt x="197"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299" name="Rectangle 275"/>
            <p:cNvSpPr>
              <a:spLocks noChangeArrowheads="1"/>
            </p:cNvSpPr>
            <p:nvPr/>
          </p:nvSpPr>
          <p:spPr bwMode="auto">
            <a:xfrm>
              <a:off x="239" y="2516"/>
              <a:ext cx="46"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0" name="Freeform 276"/>
            <p:cNvSpPr>
              <a:spLocks noEditPoints="1"/>
            </p:cNvSpPr>
            <p:nvPr/>
          </p:nvSpPr>
          <p:spPr bwMode="auto">
            <a:xfrm>
              <a:off x="237" y="2514"/>
              <a:ext cx="50" cy="38"/>
            </a:xfrm>
            <a:custGeom>
              <a:avLst/>
              <a:gdLst/>
              <a:ahLst/>
              <a:cxnLst>
                <a:cxn ang="0">
                  <a:pos x="9" y="0"/>
                </a:cxn>
                <a:cxn ang="0">
                  <a:pos x="10" y="0"/>
                </a:cxn>
                <a:cxn ang="0">
                  <a:pos x="206" y="0"/>
                </a:cxn>
                <a:cxn ang="0">
                  <a:pos x="215" y="10"/>
                </a:cxn>
                <a:cxn ang="0">
                  <a:pos x="215" y="10"/>
                </a:cxn>
                <a:cxn ang="0">
                  <a:pos x="215" y="154"/>
                </a:cxn>
                <a:cxn ang="0">
                  <a:pos x="206" y="163"/>
                </a:cxn>
                <a:cxn ang="0">
                  <a:pos x="205" y="163"/>
                </a:cxn>
                <a:cxn ang="0">
                  <a:pos x="9" y="163"/>
                </a:cxn>
                <a:cxn ang="0">
                  <a:pos x="0" y="154"/>
                </a:cxn>
                <a:cxn ang="0">
                  <a:pos x="0" y="153"/>
                </a:cxn>
                <a:cxn ang="0">
                  <a:pos x="0" y="10"/>
                </a:cxn>
                <a:cxn ang="0">
                  <a:pos x="9" y="0"/>
                </a:cxn>
                <a:cxn ang="0">
                  <a:pos x="197" y="19"/>
                </a:cxn>
                <a:cxn ang="0">
                  <a:pos x="18" y="19"/>
                </a:cxn>
                <a:cxn ang="0">
                  <a:pos x="18" y="145"/>
                </a:cxn>
                <a:cxn ang="0">
                  <a:pos x="197" y="145"/>
                </a:cxn>
                <a:cxn ang="0">
                  <a:pos x="197" y="19"/>
                </a:cxn>
              </a:cxnLst>
              <a:rect l="0" t="0" r="r" b="b"/>
              <a:pathLst>
                <a:path w="215" h="163">
                  <a:moveTo>
                    <a:pt x="9" y="0"/>
                  </a:moveTo>
                  <a:lnTo>
                    <a:pt x="10" y="0"/>
                  </a:lnTo>
                  <a:lnTo>
                    <a:pt x="206" y="0"/>
                  </a:lnTo>
                  <a:cubicBezTo>
                    <a:pt x="211" y="0"/>
                    <a:pt x="215" y="5"/>
                    <a:pt x="215" y="10"/>
                  </a:cubicBezTo>
                  <a:lnTo>
                    <a:pt x="215" y="10"/>
                  </a:lnTo>
                  <a:lnTo>
                    <a:pt x="215" y="154"/>
                  </a:lnTo>
                  <a:cubicBezTo>
                    <a:pt x="215" y="159"/>
                    <a:pt x="211" y="163"/>
                    <a:pt x="206" y="163"/>
                  </a:cubicBezTo>
                  <a:lnTo>
                    <a:pt x="205" y="163"/>
                  </a:lnTo>
                  <a:lnTo>
                    <a:pt x="9" y="163"/>
                  </a:lnTo>
                  <a:cubicBezTo>
                    <a:pt x="4" y="163"/>
                    <a:pt x="0" y="159"/>
                    <a:pt x="0" y="154"/>
                  </a:cubicBezTo>
                  <a:lnTo>
                    <a:pt x="0" y="153"/>
                  </a:lnTo>
                  <a:lnTo>
                    <a:pt x="0" y="10"/>
                  </a:lnTo>
                  <a:cubicBezTo>
                    <a:pt x="0" y="5"/>
                    <a:pt x="4" y="0"/>
                    <a:pt x="9" y="0"/>
                  </a:cubicBezTo>
                  <a:close/>
                  <a:moveTo>
                    <a:pt x="197" y="19"/>
                  </a:moveTo>
                  <a:lnTo>
                    <a:pt x="18" y="19"/>
                  </a:lnTo>
                  <a:lnTo>
                    <a:pt x="18" y="145"/>
                  </a:lnTo>
                  <a:lnTo>
                    <a:pt x="197" y="145"/>
                  </a:lnTo>
                  <a:lnTo>
                    <a:pt x="197"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1" name="Rectangle 277"/>
            <p:cNvSpPr>
              <a:spLocks noChangeArrowheads="1"/>
            </p:cNvSpPr>
            <p:nvPr/>
          </p:nvSpPr>
          <p:spPr bwMode="auto">
            <a:xfrm>
              <a:off x="239" y="2563"/>
              <a:ext cx="46"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2" name="Freeform 278"/>
            <p:cNvSpPr>
              <a:spLocks noEditPoints="1"/>
            </p:cNvSpPr>
            <p:nvPr/>
          </p:nvSpPr>
          <p:spPr bwMode="auto">
            <a:xfrm>
              <a:off x="237" y="2561"/>
              <a:ext cx="50" cy="38"/>
            </a:xfrm>
            <a:custGeom>
              <a:avLst/>
              <a:gdLst/>
              <a:ahLst/>
              <a:cxnLst>
                <a:cxn ang="0">
                  <a:pos x="9" y="0"/>
                </a:cxn>
                <a:cxn ang="0">
                  <a:pos x="10" y="0"/>
                </a:cxn>
                <a:cxn ang="0">
                  <a:pos x="206" y="0"/>
                </a:cxn>
                <a:cxn ang="0">
                  <a:pos x="215" y="9"/>
                </a:cxn>
                <a:cxn ang="0">
                  <a:pos x="215" y="10"/>
                </a:cxn>
                <a:cxn ang="0">
                  <a:pos x="215" y="154"/>
                </a:cxn>
                <a:cxn ang="0">
                  <a:pos x="206" y="163"/>
                </a:cxn>
                <a:cxn ang="0">
                  <a:pos x="205" y="163"/>
                </a:cxn>
                <a:cxn ang="0">
                  <a:pos x="9" y="163"/>
                </a:cxn>
                <a:cxn ang="0">
                  <a:pos x="0" y="154"/>
                </a:cxn>
                <a:cxn ang="0">
                  <a:pos x="0" y="153"/>
                </a:cxn>
                <a:cxn ang="0">
                  <a:pos x="0" y="9"/>
                </a:cxn>
                <a:cxn ang="0">
                  <a:pos x="9" y="0"/>
                </a:cxn>
                <a:cxn ang="0">
                  <a:pos x="197" y="19"/>
                </a:cxn>
                <a:cxn ang="0">
                  <a:pos x="18" y="19"/>
                </a:cxn>
                <a:cxn ang="0">
                  <a:pos x="18" y="145"/>
                </a:cxn>
                <a:cxn ang="0">
                  <a:pos x="197" y="145"/>
                </a:cxn>
                <a:cxn ang="0">
                  <a:pos x="197" y="19"/>
                </a:cxn>
              </a:cxnLst>
              <a:rect l="0" t="0" r="r" b="b"/>
              <a:pathLst>
                <a:path w="215" h="163">
                  <a:moveTo>
                    <a:pt x="9" y="0"/>
                  </a:moveTo>
                  <a:lnTo>
                    <a:pt x="10" y="0"/>
                  </a:lnTo>
                  <a:lnTo>
                    <a:pt x="206" y="0"/>
                  </a:lnTo>
                  <a:cubicBezTo>
                    <a:pt x="211" y="0"/>
                    <a:pt x="215" y="4"/>
                    <a:pt x="215" y="9"/>
                  </a:cubicBezTo>
                  <a:lnTo>
                    <a:pt x="215" y="10"/>
                  </a:lnTo>
                  <a:lnTo>
                    <a:pt x="215" y="154"/>
                  </a:lnTo>
                  <a:cubicBezTo>
                    <a:pt x="215" y="159"/>
                    <a:pt x="211" y="163"/>
                    <a:pt x="206" y="163"/>
                  </a:cubicBezTo>
                  <a:lnTo>
                    <a:pt x="205" y="163"/>
                  </a:lnTo>
                  <a:lnTo>
                    <a:pt x="9" y="163"/>
                  </a:lnTo>
                  <a:cubicBezTo>
                    <a:pt x="4" y="163"/>
                    <a:pt x="0" y="159"/>
                    <a:pt x="0" y="154"/>
                  </a:cubicBezTo>
                  <a:lnTo>
                    <a:pt x="0" y="153"/>
                  </a:lnTo>
                  <a:lnTo>
                    <a:pt x="0" y="9"/>
                  </a:lnTo>
                  <a:cubicBezTo>
                    <a:pt x="0" y="4"/>
                    <a:pt x="4" y="0"/>
                    <a:pt x="9" y="0"/>
                  </a:cubicBezTo>
                  <a:close/>
                  <a:moveTo>
                    <a:pt x="197" y="19"/>
                  </a:moveTo>
                  <a:lnTo>
                    <a:pt x="18" y="19"/>
                  </a:lnTo>
                  <a:lnTo>
                    <a:pt x="18" y="145"/>
                  </a:lnTo>
                  <a:lnTo>
                    <a:pt x="197" y="145"/>
                  </a:lnTo>
                  <a:lnTo>
                    <a:pt x="197"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3" name="Rectangle 279"/>
            <p:cNvSpPr>
              <a:spLocks noChangeArrowheads="1"/>
            </p:cNvSpPr>
            <p:nvPr/>
          </p:nvSpPr>
          <p:spPr bwMode="auto">
            <a:xfrm>
              <a:off x="298" y="2469"/>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4" name="Freeform 280"/>
            <p:cNvSpPr>
              <a:spLocks noEditPoints="1"/>
            </p:cNvSpPr>
            <p:nvPr/>
          </p:nvSpPr>
          <p:spPr bwMode="auto">
            <a:xfrm>
              <a:off x="296" y="2467"/>
              <a:ext cx="49" cy="38"/>
            </a:xfrm>
            <a:custGeom>
              <a:avLst/>
              <a:gdLst/>
              <a:ahLst/>
              <a:cxnLst>
                <a:cxn ang="0">
                  <a:pos x="9" y="0"/>
                </a:cxn>
                <a:cxn ang="0">
                  <a:pos x="9" y="0"/>
                </a:cxn>
                <a:cxn ang="0">
                  <a:pos x="205" y="0"/>
                </a:cxn>
                <a:cxn ang="0">
                  <a:pos x="214" y="9"/>
                </a:cxn>
                <a:cxn ang="0">
                  <a:pos x="214" y="9"/>
                </a:cxn>
                <a:cxn ang="0">
                  <a:pos x="214" y="153"/>
                </a:cxn>
                <a:cxn ang="0">
                  <a:pos x="205" y="162"/>
                </a:cxn>
                <a:cxn ang="0">
                  <a:pos x="205" y="162"/>
                </a:cxn>
                <a:cxn ang="0">
                  <a:pos x="9" y="162"/>
                </a:cxn>
                <a:cxn ang="0">
                  <a:pos x="0" y="153"/>
                </a:cxn>
                <a:cxn ang="0">
                  <a:pos x="0" y="153"/>
                </a:cxn>
                <a:cxn ang="0">
                  <a:pos x="0" y="9"/>
                </a:cxn>
                <a:cxn ang="0">
                  <a:pos x="9" y="0"/>
                </a:cxn>
                <a:cxn ang="0">
                  <a:pos x="196" y="18"/>
                </a:cxn>
                <a:cxn ang="0">
                  <a:pos x="18" y="18"/>
                </a:cxn>
                <a:cxn ang="0">
                  <a:pos x="18" y="144"/>
                </a:cxn>
                <a:cxn ang="0">
                  <a:pos x="196" y="144"/>
                </a:cxn>
                <a:cxn ang="0">
                  <a:pos x="196" y="18"/>
                </a:cxn>
              </a:cxnLst>
              <a:rect l="0" t="0" r="r" b="b"/>
              <a:pathLst>
                <a:path w="214" h="162">
                  <a:moveTo>
                    <a:pt x="9" y="0"/>
                  </a:moveTo>
                  <a:lnTo>
                    <a:pt x="9" y="0"/>
                  </a:lnTo>
                  <a:lnTo>
                    <a:pt x="205" y="0"/>
                  </a:lnTo>
                  <a:cubicBezTo>
                    <a:pt x="210" y="0"/>
                    <a:pt x="214" y="4"/>
                    <a:pt x="214" y="9"/>
                  </a:cubicBezTo>
                  <a:lnTo>
                    <a:pt x="214" y="9"/>
                  </a:lnTo>
                  <a:lnTo>
                    <a:pt x="214" y="153"/>
                  </a:lnTo>
                  <a:cubicBezTo>
                    <a:pt x="214" y="158"/>
                    <a:pt x="210" y="162"/>
                    <a:pt x="205" y="162"/>
                  </a:cubicBezTo>
                  <a:lnTo>
                    <a:pt x="205" y="162"/>
                  </a:lnTo>
                  <a:lnTo>
                    <a:pt x="9" y="162"/>
                  </a:lnTo>
                  <a:cubicBezTo>
                    <a:pt x="4" y="162"/>
                    <a:pt x="0" y="158"/>
                    <a:pt x="0" y="153"/>
                  </a:cubicBezTo>
                  <a:lnTo>
                    <a:pt x="0" y="153"/>
                  </a:lnTo>
                  <a:lnTo>
                    <a:pt x="0" y="9"/>
                  </a:lnTo>
                  <a:cubicBezTo>
                    <a:pt x="0" y="4"/>
                    <a:pt x="4" y="0"/>
                    <a:pt x="9" y="0"/>
                  </a:cubicBezTo>
                  <a:close/>
                  <a:moveTo>
                    <a:pt x="196" y="18"/>
                  </a:moveTo>
                  <a:lnTo>
                    <a:pt x="18" y="18"/>
                  </a:lnTo>
                  <a:lnTo>
                    <a:pt x="18" y="144"/>
                  </a:lnTo>
                  <a:lnTo>
                    <a:pt x="196" y="144"/>
                  </a:lnTo>
                  <a:lnTo>
                    <a:pt x="196" y="18"/>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5" name="Rectangle 281"/>
            <p:cNvSpPr>
              <a:spLocks noChangeArrowheads="1"/>
            </p:cNvSpPr>
            <p:nvPr/>
          </p:nvSpPr>
          <p:spPr bwMode="auto">
            <a:xfrm>
              <a:off x="298" y="2516"/>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6" name="Freeform 282"/>
            <p:cNvSpPr>
              <a:spLocks noEditPoints="1"/>
            </p:cNvSpPr>
            <p:nvPr/>
          </p:nvSpPr>
          <p:spPr bwMode="auto">
            <a:xfrm>
              <a:off x="296" y="2514"/>
              <a:ext cx="49" cy="38"/>
            </a:xfrm>
            <a:custGeom>
              <a:avLst/>
              <a:gdLst/>
              <a:ahLst/>
              <a:cxnLst>
                <a:cxn ang="0">
                  <a:pos x="9" y="0"/>
                </a:cxn>
                <a:cxn ang="0">
                  <a:pos x="9" y="0"/>
                </a:cxn>
                <a:cxn ang="0">
                  <a:pos x="205" y="0"/>
                </a:cxn>
                <a:cxn ang="0">
                  <a:pos x="214" y="10"/>
                </a:cxn>
                <a:cxn ang="0">
                  <a:pos x="214" y="10"/>
                </a:cxn>
                <a:cxn ang="0">
                  <a:pos x="214" y="154"/>
                </a:cxn>
                <a:cxn ang="0">
                  <a:pos x="205" y="163"/>
                </a:cxn>
                <a:cxn ang="0">
                  <a:pos x="205" y="163"/>
                </a:cxn>
                <a:cxn ang="0">
                  <a:pos x="9" y="163"/>
                </a:cxn>
                <a:cxn ang="0">
                  <a:pos x="0" y="154"/>
                </a:cxn>
                <a:cxn ang="0">
                  <a:pos x="0" y="153"/>
                </a:cxn>
                <a:cxn ang="0">
                  <a:pos x="0" y="10"/>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5"/>
                    <a:pt x="214" y="10"/>
                  </a:cubicBezTo>
                  <a:lnTo>
                    <a:pt x="214" y="10"/>
                  </a:lnTo>
                  <a:lnTo>
                    <a:pt x="214" y="154"/>
                  </a:lnTo>
                  <a:cubicBezTo>
                    <a:pt x="214" y="159"/>
                    <a:pt x="210" y="163"/>
                    <a:pt x="205" y="163"/>
                  </a:cubicBezTo>
                  <a:lnTo>
                    <a:pt x="205" y="163"/>
                  </a:lnTo>
                  <a:lnTo>
                    <a:pt x="9" y="163"/>
                  </a:lnTo>
                  <a:cubicBezTo>
                    <a:pt x="4" y="163"/>
                    <a:pt x="0" y="159"/>
                    <a:pt x="0" y="154"/>
                  </a:cubicBezTo>
                  <a:lnTo>
                    <a:pt x="0" y="153"/>
                  </a:lnTo>
                  <a:lnTo>
                    <a:pt x="0" y="10"/>
                  </a:lnTo>
                  <a:cubicBezTo>
                    <a:pt x="0" y="5"/>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7" name="Rectangle 283"/>
            <p:cNvSpPr>
              <a:spLocks noChangeArrowheads="1"/>
            </p:cNvSpPr>
            <p:nvPr/>
          </p:nvSpPr>
          <p:spPr bwMode="auto">
            <a:xfrm>
              <a:off x="298" y="2563"/>
              <a:ext cx="45" cy="34"/>
            </a:xfrm>
            <a:prstGeom prst="rect">
              <a:avLst/>
            </a:prstGeom>
            <a:solidFill>
              <a:srgbClr val="A9C5F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08" name="Freeform 284"/>
            <p:cNvSpPr>
              <a:spLocks noEditPoints="1"/>
            </p:cNvSpPr>
            <p:nvPr/>
          </p:nvSpPr>
          <p:spPr bwMode="auto">
            <a:xfrm>
              <a:off x="296" y="2561"/>
              <a:ext cx="49" cy="38"/>
            </a:xfrm>
            <a:custGeom>
              <a:avLst/>
              <a:gdLst/>
              <a:ahLst/>
              <a:cxnLst>
                <a:cxn ang="0">
                  <a:pos x="9" y="0"/>
                </a:cxn>
                <a:cxn ang="0">
                  <a:pos x="9" y="0"/>
                </a:cxn>
                <a:cxn ang="0">
                  <a:pos x="205" y="0"/>
                </a:cxn>
                <a:cxn ang="0">
                  <a:pos x="214" y="9"/>
                </a:cxn>
                <a:cxn ang="0">
                  <a:pos x="214" y="10"/>
                </a:cxn>
                <a:cxn ang="0">
                  <a:pos x="214" y="154"/>
                </a:cxn>
                <a:cxn ang="0">
                  <a:pos x="205" y="163"/>
                </a:cxn>
                <a:cxn ang="0">
                  <a:pos x="205" y="163"/>
                </a:cxn>
                <a:cxn ang="0">
                  <a:pos x="9" y="163"/>
                </a:cxn>
                <a:cxn ang="0">
                  <a:pos x="0" y="154"/>
                </a:cxn>
                <a:cxn ang="0">
                  <a:pos x="0" y="153"/>
                </a:cxn>
                <a:cxn ang="0">
                  <a:pos x="0" y="9"/>
                </a:cxn>
                <a:cxn ang="0">
                  <a:pos x="9" y="0"/>
                </a:cxn>
                <a:cxn ang="0">
                  <a:pos x="196" y="19"/>
                </a:cxn>
                <a:cxn ang="0">
                  <a:pos x="18" y="19"/>
                </a:cxn>
                <a:cxn ang="0">
                  <a:pos x="18" y="145"/>
                </a:cxn>
                <a:cxn ang="0">
                  <a:pos x="196" y="145"/>
                </a:cxn>
                <a:cxn ang="0">
                  <a:pos x="196" y="19"/>
                </a:cxn>
              </a:cxnLst>
              <a:rect l="0" t="0" r="r" b="b"/>
              <a:pathLst>
                <a:path w="214" h="163">
                  <a:moveTo>
                    <a:pt x="9" y="0"/>
                  </a:moveTo>
                  <a:lnTo>
                    <a:pt x="9" y="0"/>
                  </a:lnTo>
                  <a:lnTo>
                    <a:pt x="205" y="0"/>
                  </a:lnTo>
                  <a:cubicBezTo>
                    <a:pt x="210" y="0"/>
                    <a:pt x="214" y="4"/>
                    <a:pt x="214" y="9"/>
                  </a:cubicBezTo>
                  <a:lnTo>
                    <a:pt x="214" y="10"/>
                  </a:lnTo>
                  <a:lnTo>
                    <a:pt x="214" y="154"/>
                  </a:lnTo>
                  <a:cubicBezTo>
                    <a:pt x="214" y="159"/>
                    <a:pt x="210" y="163"/>
                    <a:pt x="205" y="163"/>
                  </a:cubicBezTo>
                  <a:lnTo>
                    <a:pt x="205" y="163"/>
                  </a:lnTo>
                  <a:lnTo>
                    <a:pt x="9" y="163"/>
                  </a:lnTo>
                  <a:cubicBezTo>
                    <a:pt x="4" y="163"/>
                    <a:pt x="0" y="159"/>
                    <a:pt x="0" y="154"/>
                  </a:cubicBezTo>
                  <a:lnTo>
                    <a:pt x="0" y="153"/>
                  </a:lnTo>
                  <a:lnTo>
                    <a:pt x="0" y="9"/>
                  </a:lnTo>
                  <a:cubicBezTo>
                    <a:pt x="0" y="4"/>
                    <a:pt x="4" y="0"/>
                    <a:pt x="9" y="0"/>
                  </a:cubicBezTo>
                  <a:close/>
                  <a:moveTo>
                    <a:pt x="196" y="19"/>
                  </a:moveTo>
                  <a:lnTo>
                    <a:pt x="18" y="19"/>
                  </a:lnTo>
                  <a:lnTo>
                    <a:pt x="18" y="145"/>
                  </a:lnTo>
                  <a:lnTo>
                    <a:pt x="196" y="145"/>
                  </a:lnTo>
                  <a:lnTo>
                    <a:pt x="196" y="19"/>
                  </a:lnTo>
                  <a:close/>
                </a:path>
              </a:pathLst>
            </a:custGeom>
            <a:solidFill>
              <a:srgbClr val="A9C5F5"/>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09" name="Freeform 285"/>
            <p:cNvSpPr>
              <a:spLocks/>
            </p:cNvSpPr>
            <p:nvPr/>
          </p:nvSpPr>
          <p:spPr bwMode="auto">
            <a:xfrm>
              <a:off x="237" y="2608"/>
              <a:ext cx="108" cy="38"/>
            </a:xfrm>
            <a:custGeom>
              <a:avLst/>
              <a:gdLst/>
              <a:ahLst/>
              <a:cxnLst>
                <a:cxn ang="0">
                  <a:pos x="9" y="0"/>
                </a:cxn>
                <a:cxn ang="0">
                  <a:pos x="10" y="0"/>
                </a:cxn>
                <a:cxn ang="0">
                  <a:pos x="460" y="0"/>
                </a:cxn>
                <a:cxn ang="0">
                  <a:pos x="469" y="9"/>
                </a:cxn>
                <a:cxn ang="0">
                  <a:pos x="469" y="10"/>
                </a:cxn>
                <a:cxn ang="0">
                  <a:pos x="469" y="154"/>
                </a:cxn>
                <a:cxn ang="0">
                  <a:pos x="460" y="163"/>
                </a:cxn>
                <a:cxn ang="0">
                  <a:pos x="460" y="163"/>
                </a:cxn>
                <a:cxn ang="0">
                  <a:pos x="9" y="163"/>
                </a:cxn>
                <a:cxn ang="0">
                  <a:pos x="0" y="154"/>
                </a:cxn>
                <a:cxn ang="0">
                  <a:pos x="0" y="153"/>
                </a:cxn>
                <a:cxn ang="0">
                  <a:pos x="0" y="9"/>
                </a:cxn>
                <a:cxn ang="0">
                  <a:pos x="9" y="0"/>
                </a:cxn>
              </a:cxnLst>
              <a:rect l="0" t="0" r="r" b="b"/>
              <a:pathLst>
                <a:path w="469" h="163">
                  <a:moveTo>
                    <a:pt x="9" y="0"/>
                  </a:moveTo>
                  <a:lnTo>
                    <a:pt x="10" y="0"/>
                  </a:lnTo>
                  <a:lnTo>
                    <a:pt x="460" y="0"/>
                  </a:lnTo>
                  <a:cubicBezTo>
                    <a:pt x="465" y="0"/>
                    <a:pt x="469" y="4"/>
                    <a:pt x="469" y="9"/>
                  </a:cubicBezTo>
                  <a:lnTo>
                    <a:pt x="469" y="10"/>
                  </a:lnTo>
                  <a:lnTo>
                    <a:pt x="469" y="154"/>
                  </a:lnTo>
                  <a:cubicBezTo>
                    <a:pt x="469" y="159"/>
                    <a:pt x="465" y="163"/>
                    <a:pt x="460" y="163"/>
                  </a:cubicBezTo>
                  <a:lnTo>
                    <a:pt x="460" y="163"/>
                  </a:lnTo>
                  <a:lnTo>
                    <a:pt x="9" y="163"/>
                  </a:lnTo>
                  <a:cubicBezTo>
                    <a:pt x="4" y="163"/>
                    <a:pt x="0" y="159"/>
                    <a:pt x="0" y="154"/>
                  </a:cubicBezTo>
                  <a:lnTo>
                    <a:pt x="0" y="153"/>
                  </a:lnTo>
                  <a:lnTo>
                    <a:pt x="0" y="9"/>
                  </a:lnTo>
                  <a:cubicBezTo>
                    <a:pt x="0" y="4"/>
                    <a:pt x="4" y="0"/>
                    <a:pt x="9" y="0"/>
                  </a:cubicBezTo>
                  <a:close/>
                </a:path>
              </a:pathLst>
            </a:custGeom>
            <a:solidFill>
              <a:srgbClr val="EF753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10" name="Rectangle 286"/>
            <p:cNvSpPr>
              <a:spLocks noChangeArrowheads="1"/>
            </p:cNvSpPr>
            <p:nvPr/>
          </p:nvSpPr>
          <p:spPr bwMode="auto">
            <a:xfrm>
              <a:off x="616" y="2555"/>
              <a:ext cx="279" cy="88"/>
            </a:xfrm>
            <a:prstGeom prst="rect">
              <a:avLst/>
            </a:prstGeom>
            <a:solidFill>
              <a:srgbClr val="F4AB4C"/>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1" name="Rectangle 287"/>
            <p:cNvSpPr>
              <a:spLocks noChangeArrowheads="1"/>
            </p:cNvSpPr>
            <p:nvPr/>
          </p:nvSpPr>
          <p:spPr bwMode="auto">
            <a:xfrm>
              <a:off x="837" y="2643"/>
              <a:ext cx="36" cy="29"/>
            </a:xfrm>
            <a:prstGeom prst="rect">
              <a:avLst/>
            </a:prstGeom>
            <a:solidFill>
              <a:srgbClr val="000A9E"/>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2" name="Rectangle 288"/>
            <p:cNvSpPr>
              <a:spLocks noChangeArrowheads="1"/>
            </p:cNvSpPr>
            <p:nvPr/>
          </p:nvSpPr>
          <p:spPr bwMode="auto">
            <a:xfrm>
              <a:off x="638" y="2643"/>
              <a:ext cx="36" cy="29"/>
            </a:xfrm>
            <a:prstGeom prst="rect">
              <a:avLst/>
            </a:prstGeom>
            <a:solidFill>
              <a:srgbClr val="2184A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3" name="Rectangle 289"/>
            <p:cNvSpPr>
              <a:spLocks noChangeArrowheads="1"/>
            </p:cNvSpPr>
            <p:nvPr/>
          </p:nvSpPr>
          <p:spPr bwMode="auto">
            <a:xfrm>
              <a:off x="702" y="2531"/>
              <a:ext cx="107" cy="24"/>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4" name="Rectangle 290"/>
            <p:cNvSpPr>
              <a:spLocks noChangeArrowheads="1"/>
            </p:cNvSpPr>
            <p:nvPr/>
          </p:nvSpPr>
          <p:spPr bwMode="auto">
            <a:xfrm>
              <a:off x="727" y="2492"/>
              <a:ext cx="58" cy="39"/>
            </a:xfrm>
            <a:prstGeom prst="rect">
              <a:avLst/>
            </a:prstGeom>
            <a:solidFill>
              <a:srgbClr val="2184A1"/>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5" name="Freeform 291"/>
            <p:cNvSpPr>
              <a:spLocks/>
            </p:cNvSpPr>
            <p:nvPr/>
          </p:nvSpPr>
          <p:spPr bwMode="auto">
            <a:xfrm>
              <a:off x="707" y="2164"/>
              <a:ext cx="97" cy="271"/>
            </a:xfrm>
            <a:custGeom>
              <a:avLst/>
              <a:gdLst/>
              <a:ahLst/>
              <a:cxnLst>
                <a:cxn ang="0">
                  <a:pos x="419" y="0"/>
                </a:cxn>
                <a:cxn ang="0">
                  <a:pos x="419" y="952"/>
                </a:cxn>
                <a:cxn ang="0">
                  <a:pos x="357" y="1100"/>
                </a:cxn>
                <a:cxn ang="0">
                  <a:pos x="357" y="1100"/>
                </a:cxn>
                <a:cxn ang="0">
                  <a:pos x="209" y="1162"/>
                </a:cxn>
                <a:cxn ang="0">
                  <a:pos x="209" y="1162"/>
                </a:cxn>
                <a:cxn ang="0">
                  <a:pos x="61" y="1100"/>
                </a:cxn>
                <a:cxn ang="0">
                  <a:pos x="61" y="1100"/>
                </a:cxn>
                <a:cxn ang="0">
                  <a:pos x="0" y="952"/>
                </a:cxn>
                <a:cxn ang="0">
                  <a:pos x="0" y="0"/>
                </a:cxn>
                <a:cxn ang="0">
                  <a:pos x="86" y="0"/>
                </a:cxn>
                <a:cxn ang="0">
                  <a:pos x="86" y="952"/>
                </a:cxn>
                <a:cxn ang="0">
                  <a:pos x="122" y="1039"/>
                </a:cxn>
                <a:cxn ang="0">
                  <a:pos x="122" y="1039"/>
                </a:cxn>
                <a:cxn ang="0">
                  <a:pos x="209" y="1075"/>
                </a:cxn>
                <a:cxn ang="0">
                  <a:pos x="209" y="1075"/>
                </a:cxn>
                <a:cxn ang="0">
                  <a:pos x="296" y="1039"/>
                </a:cxn>
                <a:cxn ang="0">
                  <a:pos x="296" y="1039"/>
                </a:cxn>
                <a:cxn ang="0">
                  <a:pos x="333" y="952"/>
                </a:cxn>
                <a:cxn ang="0">
                  <a:pos x="333" y="0"/>
                </a:cxn>
                <a:cxn ang="0">
                  <a:pos x="419" y="0"/>
                </a:cxn>
              </a:cxnLst>
              <a:rect l="0" t="0" r="r" b="b"/>
              <a:pathLst>
                <a:path w="419" h="1162">
                  <a:moveTo>
                    <a:pt x="419" y="0"/>
                  </a:moveTo>
                  <a:lnTo>
                    <a:pt x="419" y="952"/>
                  </a:lnTo>
                  <a:cubicBezTo>
                    <a:pt x="419" y="1009"/>
                    <a:pt x="395" y="1062"/>
                    <a:pt x="357" y="1100"/>
                  </a:cubicBezTo>
                  <a:lnTo>
                    <a:pt x="357" y="1100"/>
                  </a:lnTo>
                  <a:cubicBezTo>
                    <a:pt x="319" y="1138"/>
                    <a:pt x="267" y="1162"/>
                    <a:pt x="209" y="1162"/>
                  </a:cubicBezTo>
                  <a:lnTo>
                    <a:pt x="209" y="1162"/>
                  </a:lnTo>
                  <a:cubicBezTo>
                    <a:pt x="152" y="1162"/>
                    <a:pt x="99" y="1138"/>
                    <a:pt x="61" y="1100"/>
                  </a:cubicBezTo>
                  <a:lnTo>
                    <a:pt x="61" y="1100"/>
                  </a:lnTo>
                  <a:cubicBezTo>
                    <a:pt x="23" y="1062"/>
                    <a:pt x="0" y="1009"/>
                    <a:pt x="0" y="952"/>
                  </a:cubicBezTo>
                  <a:lnTo>
                    <a:pt x="0" y="0"/>
                  </a:lnTo>
                  <a:lnTo>
                    <a:pt x="86" y="0"/>
                  </a:lnTo>
                  <a:lnTo>
                    <a:pt x="86" y="952"/>
                  </a:lnTo>
                  <a:cubicBezTo>
                    <a:pt x="86" y="986"/>
                    <a:pt x="100" y="1017"/>
                    <a:pt x="122" y="1039"/>
                  </a:cubicBezTo>
                  <a:lnTo>
                    <a:pt x="122" y="1039"/>
                  </a:lnTo>
                  <a:cubicBezTo>
                    <a:pt x="145" y="1061"/>
                    <a:pt x="175" y="1075"/>
                    <a:pt x="209" y="1075"/>
                  </a:cubicBezTo>
                  <a:lnTo>
                    <a:pt x="209" y="1075"/>
                  </a:lnTo>
                  <a:cubicBezTo>
                    <a:pt x="243" y="1075"/>
                    <a:pt x="274" y="1061"/>
                    <a:pt x="296" y="1039"/>
                  </a:cubicBezTo>
                  <a:lnTo>
                    <a:pt x="296" y="1039"/>
                  </a:lnTo>
                  <a:cubicBezTo>
                    <a:pt x="319" y="1017"/>
                    <a:pt x="333" y="986"/>
                    <a:pt x="333" y="952"/>
                  </a:cubicBezTo>
                  <a:lnTo>
                    <a:pt x="333" y="0"/>
                  </a:lnTo>
                  <a:lnTo>
                    <a:pt x="419" y="0"/>
                  </a:lnTo>
                  <a:close/>
                </a:path>
              </a:pathLst>
            </a:custGeom>
            <a:solidFill>
              <a:srgbClr val="E7F1F2"/>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16" name="Rectangle 292"/>
            <p:cNvSpPr>
              <a:spLocks noChangeArrowheads="1"/>
            </p:cNvSpPr>
            <p:nvPr/>
          </p:nvSpPr>
          <p:spPr bwMode="auto">
            <a:xfrm>
              <a:off x="746" y="2424"/>
              <a:ext cx="20" cy="68"/>
            </a:xfrm>
            <a:prstGeom prst="rect">
              <a:avLst/>
            </a:prstGeom>
            <a:solidFill>
              <a:srgbClr val="E7F1F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7" name="Rectangle 293"/>
            <p:cNvSpPr>
              <a:spLocks noChangeArrowheads="1"/>
            </p:cNvSpPr>
            <p:nvPr/>
          </p:nvSpPr>
          <p:spPr bwMode="auto">
            <a:xfrm>
              <a:off x="756" y="2555"/>
              <a:ext cx="139" cy="88"/>
            </a:xfrm>
            <a:prstGeom prst="rect">
              <a:avLst/>
            </a:prstGeom>
            <a:solidFill>
              <a:srgbClr val="EF7532"/>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8" name="Rectangle 294"/>
            <p:cNvSpPr>
              <a:spLocks noChangeArrowheads="1"/>
            </p:cNvSpPr>
            <p:nvPr/>
          </p:nvSpPr>
          <p:spPr bwMode="auto">
            <a:xfrm>
              <a:off x="837" y="2643"/>
              <a:ext cx="36" cy="29"/>
            </a:xfrm>
            <a:prstGeom prst="rect">
              <a:avLst/>
            </a:prstGeom>
            <a:solidFill>
              <a:srgbClr val="046887"/>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19" name="Rectangle 295"/>
            <p:cNvSpPr>
              <a:spLocks noChangeArrowheads="1"/>
            </p:cNvSpPr>
            <p:nvPr/>
          </p:nvSpPr>
          <p:spPr bwMode="auto">
            <a:xfrm>
              <a:off x="756" y="2531"/>
              <a:ext cx="53" cy="24"/>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20" name="Rectangle 296"/>
            <p:cNvSpPr>
              <a:spLocks noChangeArrowheads="1"/>
            </p:cNvSpPr>
            <p:nvPr/>
          </p:nvSpPr>
          <p:spPr bwMode="auto">
            <a:xfrm>
              <a:off x="756" y="2492"/>
              <a:ext cx="29" cy="39"/>
            </a:xfrm>
            <a:prstGeom prst="rect">
              <a:avLst/>
            </a:prstGeom>
            <a:solidFill>
              <a:srgbClr val="046887"/>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sp>
          <p:nvSpPr>
            <p:cNvPr id="1321" name="Freeform 297"/>
            <p:cNvSpPr>
              <a:spLocks/>
            </p:cNvSpPr>
            <p:nvPr/>
          </p:nvSpPr>
          <p:spPr bwMode="auto">
            <a:xfrm>
              <a:off x="756" y="2164"/>
              <a:ext cx="48" cy="271"/>
            </a:xfrm>
            <a:custGeom>
              <a:avLst/>
              <a:gdLst/>
              <a:ahLst/>
              <a:cxnLst>
                <a:cxn ang="0">
                  <a:pos x="210" y="0"/>
                </a:cxn>
                <a:cxn ang="0">
                  <a:pos x="210" y="952"/>
                </a:cxn>
                <a:cxn ang="0">
                  <a:pos x="148" y="1100"/>
                </a:cxn>
                <a:cxn ang="0">
                  <a:pos x="148" y="1100"/>
                </a:cxn>
                <a:cxn ang="0">
                  <a:pos x="0" y="1162"/>
                </a:cxn>
                <a:cxn ang="0">
                  <a:pos x="0" y="1161"/>
                </a:cxn>
                <a:cxn ang="0">
                  <a:pos x="0" y="1075"/>
                </a:cxn>
                <a:cxn ang="0">
                  <a:pos x="0" y="1075"/>
                </a:cxn>
                <a:cxn ang="0">
                  <a:pos x="87" y="1039"/>
                </a:cxn>
                <a:cxn ang="0">
                  <a:pos x="88" y="1039"/>
                </a:cxn>
                <a:cxn ang="0">
                  <a:pos x="124" y="952"/>
                </a:cxn>
                <a:cxn ang="0">
                  <a:pos x="124" y="0"/>
                </a:cxn>
                <a:cxn ang="0">
                  <a:pos x="210" y="0"/>
                </a:cxn>
              </a:cxnLst>
              <a:rect l="0" t="0" r="r" b="b"/>
              <a:pathLst>
                <a:path w="210" h="1162">
                  <a:moveTo>
                    <a:pt x="210" y="0"/>
                  </a:moveTo>
                  <a:lnTo>
                    <a:pt x="210" y="952"/>
                  </a:lnTo>
                  <a:cubicBezTo>
                    <a:pt x="210" y="1009"/>
                    <a:pt x="186" y="1062"/>
                    <a:pt x="148" y="1100"/>
                  </a:cubicBezTo>
                  <a:lnTo>
                    <a:pt x="148" y="1100"/>
                  </a:lnTo>
                  <a:cubicBezTo>
                    <a:pt x="110" y="1138"/>
                    <a:pt x="58" y="1162"/>
                    <a:pt x="0" y="1162"/>
                  </a:cubicBezTo>
                  <a:lnTo>
                    <a:pt x="0" y="1161"/>
                  </a:lnTo>
                  <a:lnTo>
                    <a:pt x="0" y="1075"/>
                  </a:lnTo>
                  <a:lnTo>
                    <a:pt x="0" y="1075"/>
                  </a:lnTo>
                  <a:cubicBezTo>
                    <a:pt x="34" y="1075"/>
                    <a:pt x="65" y="1061"/>
                    <a:pt x="87" y="1039"/>
                  </a:cubicBezTo>
                  <a:lnTo>
                    <a:pt x="88" y="1039"/>
                  </a:lnTo>
                  <a:cubicBezTo>
                    <a:pt x="110" y="1017"/>
                    <a:pt x="124" y="986"/>
                    <a:pt x="124" y="952"/>
                  </a:cubicBezTo>
                  <a:lnTo>
                    <a:pt x="124" y="0"/>
                  </a:lnTo>
                  <a:lnTo>
                    <a:pt x="210" y="0"/>
                  </a:lnTo>
                  <a:close/>
                </a:path>
              </a:pathLst>
            </a:custGeom>
            <a:solidFill>
              <a:srgbClr val="D9E8EB"/>
            </a:solidFill>
            <a:ln w="9525">
              <a:noFill/>
              <a:round/>
              <a:headEnd/>
              <a:tailEnd/>
            </a:ln>
          </p:spPr>
          <p:txBody>
            <a:bodyPr vert="horz" wrap="square" lIns="68580" tIns="34290" rIns="68580" bIns="34290" numCol="1" anchor="t" anchorCtr="0" compatLnSpc="1">
              <a:prstTxWarp prst="textNoShape">
                <a:avLst/>
              </a:prstTxWarp>
            </a:bodyPr>
            <a:lstStyle/>
            <a:p>
              <a:endParaRPr lang="ru-RU"/>
            </a:p>
          </p:txBody>
        </p:sp>
        <p:sp>
          <p:nvSpPr>
            <p:cNvPr id="1322" name="Rectangle 298"/>
            <p:cNvSpPr>
              <a:spLocks noChangeArrowheads="1"/>
            </p:cNvSpPr>
            <p:nvPr/>
          </p:nvSpPr>
          <p:spPr bwMode="auto">
            <a:xfrm>
              <a:off x="756" y="2424"/>
              <a:ext cx="10" cy="68"/>
            </a:xfrm>
            <a:prstGeom prst="rect">
              <a:avLst/>
            </a:prstGeom>
            <a:solidFill>
              <a:srgbClr val="D9E8EB"/>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a:p>
          </p:txBody>
        </p:sp>
      </p:grpSp>
      <p:pic>
        <p:nvPicPr>
          <p:cNvPr id="350" name="Рисунок 349" descr="004.emf"/>
          <p:cNvPicPr>
            <a:picLocks noChangeAspect="1"/>
          </p:cNvPicPr>
          <p:nvPr/>
        </p:nvPicPr>
        <p:blipFill>
          <a:blip r:embed="rId3" cstate="print"/>
          <a:stretch>
            <a:fillRect/>
          </a:stretch>
        </p:blipFill>
        <p:spPr>
          <a:xfrm>
            <a:off x="221397" y="5815220"/>
            <a:ext cx="1461078" cy="702413"/>
          </a:xfrm>
          <a:prstGeom prst="rect">
            <a:avLst/>
          </a:prstGeom>
        </p:spPr>
      </p:pic>
    </p:spTree>
    <p:extLst>
      <p:ext uri="{BB962C8B-B14F-4D97-AF65-F5344CB8AC3E}">
        <p14:creationId xmlns:p14="http://schemas.microsoft.com/office/powerpoint/2010/main" val="287531822"/>
      </p:ext>
    </p:extLst>
  </p:cSld>
  <p:clrMapOvr>
    <a:masterClrMapping/>
  </p:clrMapOvr>
  <p:transition advTm="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Объект 2"/>
          <p:cNvSpPr txBox="1">
            <a:spLocks noGrp="1"/>
          </p:cNvSpPr>
          <p:nvPr>
            <p:ph type="body" idx="1"/>
          </p:nvPr>
        </p:nvSpPr>
        <p:spPr>
          <a:xfrm>
            <a:off x="179788" y="197822"/>
            <a:ext cx="11107024" cy="6624734"/>
          </a:xfrm>
          <a:prstGeom prst="rect">
            <a:avLst/>
          </a:prstGeom>
        </p:spPr>
        <p:txBody>
          <a:bodyPr>
            <a:normAutofit fontScale="62500" lnSpcReduction="20000"/>
          </a:bodyPr>
          <a:lstStyle/>
          <a:p>
            <a:r>
              <a:rPr lang="ru-RU" sz="4000" i="1" dirty="0"/>
              <a:t>PISA — международная программа по оценке образовательных достижений (</a:t>
            </a:r>
            <a:r>
              <a:rPr lang="ru-RU" sz="4000" i="1" dirty="0" err="1"/>
              <a:t>Programme</a:t>
            </a:r>
            <a:r>
              <a:rPr lang="ru-RU" sz="4000" i="1" dirty="0"/>
              <a:t> </a:t>
            </a:r>
            <a:r>
              <a:rPr lang="ru-RU" sz="4000" i="1" dirty="0" err="1"/>
              <a:t>for</a:t>
            </a:r>
            <a:r>
              <a:rPr lang="ru-RU" sz="4000" i="1" dirty="0"/>
              <a:t> </a:t>
            </a:r>
            <a:r>
              <a:rPr lang="ru-RU" sz="4000" i="1" dirty="0" err="1"/>
              <a:t>International</a:t>
            </a:r>
            <a:r>
              <a:rPr lang="ru-RU" sz="4000" i="1" dirty="0"/>
              <a:t> </a:t>
            </a:r>
            <a:r>
              <a:rPr lang="ru-RU" sz="4000" i="1" dirty="0" err="1"/>
              <a:t>Student</a:t>
            </a:r>
            <a:r>
              <a:rPr lang="ru-RU" sz="4000" i="1" dirty="0"/>
              <a:t> </a:t>
            </a:r>
            <a:r>
              <a:rPr lang="ru-RU" sz="4000" i="1" dirty="0" err="1"/>
              <a:t>Assessment</a:t>
            </a:r>
            <a:r>
              <a:rPr lang="ru-RU" sz="4000" i="1" dirty="0"/>
              <a:t>), оценивается сформированность функциональной грамотности обучающихся 15-летнего возраста. Осуществляется Организацией экономического сотрудничества и развития (OECD — </a:t>
            </a:r>
            <a:r>
              <a:rPr lang="ru-RU" sz="4000" i="1" dirty="0" err="1"/>
              <a:t>Organization</a:t>
            </a:r>
            <a:r>
              <a:rPr lang="ru-RU" sz="4000" i="1" dirty="0"/>
              <a:t> </a:t>
            </a:r>
            <a:r>
              <a:rPr lang="ru-RU" sz="4000" i="1" dirty="0" err="1"/>
              <a:t>for</a:t>
            </a:r>
            <a:r>
              <a:rPr lang="ru-RU" sz="4000" i="1" dirty="0"/>
              <a:t> </a:t>
            </a:r>
            <a:r>
              <a:rPr lang="ru-RU" sz="4000" i="1" dirty="0" err="1"/>
              <a:t>Economie</a:t>
            </a:r>
            <a:r>
              <a:rPr lang="ru-RU" sz="4000" i="1" dirty="0"/>
              <a:t> </a:t>
            </a:r>
            <a:r>
              <a:rPr lang="ru-RU" sz="4000" i="1" dirty="0" err="1"/>
              <a:t>Cooperation</a:t>
            </a:r>
            <a:r>
              <a:rPr lang="ru-RU" sz="4000" i="1" dirty="0"/>
              <a:t> </a:t>
            </a:r>
            <a:r>
              <a:rPr lang="ru-RU" sz="4000" i="1" dirty="0" err="1"/>
              <a:t>and</a:t>
            </a:r>
            <a:r>
              <a:rPr lang="ru-RU" sz="4000" i="1" dirty="0"/>
              <a:t> </a:t>
            </a:r>
            <a:r>
              <a:rPr lang="ru-RU" sz="4000" i="1" dirty="0" err="1"/>
              <a:t>Development</a:t>
            </a:r>
            <a:r>
              <a:rPr lang="ru-RU" sz="4000" i="1" dirty="0"/>
              <a:t>).</a:t>
            </a:r>
          </a:p>
          <a:p>
            <a:r>
              <a:rPr lang="ru-RU" sz="4000" i="1" dirty="0"/>
              <a:t>TIMSS — международное мониторинговое исследование качества математического и естественнонаучного образования (</a:t>
            </a:r>
            <a:r>
              <a:rPr lang="ru-RU" sz="4000" i="1" dirty="0" err="1"/>
              <a:t>Trends</a:t>
            </a:r>
            <a:r>
              <a:rPr lang="ru-RU" sz="4000" i="1" dirty="0"/>
              <a:t> </a:t>
            </a:r>
            <a:r>
              <a:rPr lang="ru-RU" sz="4000" i="1" dirty="0" err="1"/>
              <a:t>in</a:t>
            </a:r>
            <a:r>
              <a:rPr lang="ru-RU" sz="4000" i="1" dirty="0"/>
              <a:t> </a:t>
            </a:r>
            <a:r>
              <a:rPr lang="ru-RU" sz="4000" i="1" dirty="0" err="1"/>
              <a:t>Mathematics</a:t>
            </a:r>
            <a:r>
              <a:rPr lang="ru-RU" sz="4000" i="1" dirty="0"/>
              <a:t> </a:t>
            </a:r>
            <a:r>
              <a:rPr lang="ru-RU" sz="4000" i="1" dirty="0" err="1"/>
              <a:t>and</a:t>
            </a:r>
            <a:r>
              <a:rPr lang="ru-RU" sz="4000" i="1" dirty="0"/>
              <a:t> </a:t>
            </a:r>
            <a:r>
              <a:rPr lang="ru-RU" sz="4000" i="1" dirty="0" err="1"/>
              <a:t>Science</a:t>
            </a:r>
            <a:r>
              <a:rPr lang="ru-RU" sz="4000" i="1" dirty="0"/>
              <a:t> </a:t>
            </a:r>
            <a:r>
              <a:rPr lang="ru-RU" sz="4000" i="1" dirty="0" err="1"/>
              <a:t>Study</a:t>
            </a:r>
            <a:r>
              <a:rPr lang="ru-RU" sz="4000" i="1" dirty="0"/>
              <a:t>); оценивается освоение основ математики и естественнонаучных предметов учащимися 4-х и 8-х классов и профильных курсов по математике и физике учащимися 11-х классов. Организовано Международной ассоциацией по оценке образовательных достижений (IEA — </a:t>
            </a:r>
            <a:r>
              <a:rPr lang="ru-RU" sz="4000" i="1" dirty="0" err="1"/>
              <a:t>International</a:t>
            </a:r>
            <a:r>
              <a:rPr lang="ru-RU" sz="4000" i="1" dirty="0"/>
              <a:t> </a:t>
            </a:r>
            <a:r>
              <a:rPr lang="ru-RU" sz="4000" i="1" dirty="0" err="1"/>
              <a:t>Association</a:t>
            </a:r>
            <a:r>
              <a:rPr lang="ru-RU" sz="4000" i="1" dirty="0"/>
              <a:t> </a:t>
            </a:r>
            <a:r>
              <a:rPr lang="ru-RU" sz="4000" i="1" dirty="0" err="1"/>
              <a:t>for</a:t>
            </a:r>
            <a:r>
              <a:rPr lang="ru-RU" sz="4000" i="1" dirty="0"/>
              <a:t> </a:t>
            </a:r>
            <a:r>
              <a:rPr lang="ru-RU" sz="4000" i="1" dirty="0" err="1"/>
              <a:t>the</a:t>
            </a:r>
            <a:r>
              <a:rPr lang="ru-RU" sz="4000" i="1" dirty="0"/>
              <a:t> </a:t>
            </a:r>
            <a:r>
              <a:rPr lang="ru-RU" sz="4000" i="1" dirty="0" err="1"/>
              <a:t>Evaluation</a:t>
            </a:r>
            <a:r>
              <a:rPr lang="ru-RU" sz="4000" i="1" dirty="0"/>
              <a:t> </a:t>
            </a:r>
            <a:r>
              <a:rPr lang="ru-RU" sz="4000" i="1" dirty="0" err="1"/>
              <a:t>of</a:t>
            </a:r>
            <a:r>
              <a:rPr lang="ru-RU" sz="4000" i="1" dirty="0"/>
              <a:t> </a:t>
            </a:r>
            <a:r>
              <a:rPr lang="ru-RU" sz="4000" i="1" dirty="0" err="1"/>
              <a:t>Educational</a:t>
            </a:r>
            <a:r>
              <a:rPr lang="ru-RU" sz="4000" i="1" dirty="0"/>
              <a:t> </a:t>
            </a:r>
            <a:r>
              <a:rPr lang="ru-RU" sz="4000" i="1" dirty="0" err="1"/>
              <a:t>Achievement</a:t>
            </a:r>
            <a:r>
              <a:rPr lang="ru-RU" sz="4000" i="1" dirty="0"/>
              <a:t>).</a:t>
            </a:r>
          </a:p>
          <a:p>
            <a:r>
              <a:rPr lang="ru-RU" sz="4000" i="1" dirty="0"/>
              <a:t>PIRLS — международный проект «Изучение качества чтения и понимания текста» (</a:t>
            </a:r>
            <a:r>
              <a:rPr lang="ru-RU" sz="4000" i="1" dirty="0" err="1"/>
              <a:t>Progress</a:t>
            </a:r>
            <a:r>
              <a:rPr lang="ru-RU" sz="4000" i="1" dirty="0"/>
              <a:t> </a:t>
            </a:r>
            <a:r>
              <a:rPr lang="ru-RU" sz="4000" i="1" dirty="0" err="1"/>
              <a:t>in</a:t>
            </a:r>
            <a:r>
              <a:rPr lang="ru-RU" sz="4000" i="1" dirty="0"/>
              <a:t> </a:t>
            </a:r>
            <a:r>
              <a:rPr lang="ru-RU" sz="4000" i="1" dirty="0" err="1"/>
              <a:t>International</a:t>
            </a:r>
            <a:r>
              <a:rPr lang="ru-RU" sz="4000" i="1" dirty="0"/>
              <a:t> </a:t>
            </a:r>
            <a:r>
              <a:rPr lang="ru-RU" sz="4000" i="1" dirty="0" err="1"/>
              <a:t>Reading</a:t>
            </a:r>
            <a:r>
              <a:rPr lang="ru-RU" sz="4000" i="1" dirty="0"/>
              <a:t> </a:t>
            </a:r>
            <a:r>
              <a:rPr lang="ru-RU" sz="4000" i="1" dirty="0" err="1"/>
              <a:t>Literacy</a:t>
            </a:r>
            <a:r>
              <a:rPr lang="ru-RU" sz="4000" i="1" dirty="0"/>
              <a:t> </a:t>
            </a:r>
            <a:r>
              <a:rPr lang="ru-RU" sz="4000" i="1" dirty="0" err="1"/>
              <a:t>Study</a:t>
            </a:r>
            <a:r>
              <a:rPr lang="ru-RU" sz="4000" i="1" dirty="0"/>
              <a:t>), 4 класс. Организовано Международной ассоциацией по оценке образовательных достижений (IEA — </a:t>
            </a:r>
            <a:r>
              <a:rPr lang="ru-RU" sz="4000" i="1" dirty="0" err="1"/>
              <a:t>International</a:t>
            </a:r>
            <a:r>
              <a:rPr lang="ru-RU" sz="4000" i="1" dirty="0"/>
              <a:t> </a:t>
            </a:r>
            <a:r>
              <a:rPr lang="ru-RU" sz="4000" i="1" dirty="0" err="1"/>
              <a:t>Association</a:t>
            </a:r>
            <a:r>
              <a:rPr lang="ru-RU" sz="4000" i="1" dirty="0"/>
              <a:t> </a:t>
            </a:r>
            <a:r>
              <a:rPr lang="ru-RU" sz="4000" i="1" dirty="0" err="1"/>
              <a:t>for</a:t>
            </a:r>
            <a:r>
              <a:rPr lang="ru-RU" sz="4000" i="1" dirty="0"/>
              <a:t> </a:t>
            </a:r>
            <a:r>
              <a:rPr lang="ru-RU" sz="4000" i="1" dirty="0" err="1"/>
              <a:t>the</a:t>
            </a:r>
            <a:r>
              <a:rPr lang="ru-RU" sz="4000" i="1" dirty="0"/>
              <a:t> </a:t>
            </a:r>
            <a:r>
              <a:rPr lang="ru-RU" sz="4000" i="1" dirty="0" err="1"/>
              <a:t>Evaluation</a:t>
            </a:r>
            <a:r>
              <a:rPr lang="ru-RU" sz="4000" i="1" dirty="0"/>
              <a:t> </a:t>
            </a:r>
            <a:r>
              <a:rPr lang="ru-RU" sz="4000" i="1" dirty="0" err="1"/>
              <a:t>of</a:t>
            </a:r>
            <a:r>
              <a:rPr lang="ru-RU" sz="4000" i="1" dirty="0"/>
              <a:t> </a:t>
            </a:r>
            <a:r>
              <a:rPr lang="ru-RU" sz="4000" i="1" dirty="0" err="1"/>
              <a:t>Educational</a:t>
            </a:r>
            <a:r>
              <a:rPr lang="ru-RU" sz="4000" i="1" dirty="0"/>
              <a:t> </a:t>
            </a:r>
            <a:r>
              <a:rPr lang="ru-RU" sz="4000" i="1" dirty="0" err="1"/>
              <a:t>Achievement</a:t>
            </a:r>
            <a:r>
              <a:rPr lang="ru-RU" sz="4000" i="1" dirty="0"/>
              <a:t>).</a:t>
            </a:r>
          </a:p>
          <a:p>
            <a:endParaRPr lang="ru-RU" sz="4000" i="1" dirty="0"/>
          </a:p>
        </p:txBody>
      </p:sp>
      <p:sp>
        <p:nvSpPr>
          <p:cNvPr id="249" name="Номер слайда 3"/>
          <p:cNvSpPr txBox="1">
            <a:spLocks noGrp="1"/>
          </p:cNvSpPr>
          <p:nvPr>
            <p:ph type="sldNum" sz="quarter" idx="4294967295"/>
          </p:nvPr>
        </p:nvSpPr>
        <p:spPr>
          <a:xfrm>
            <a:off x="11072095" y="5880403"/>
            <a:ext cx="214717" cy="2768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500" tIns="38249" rIns="76500" bIns="38249"/>
          <a:lstStyle/>
          <a:p>
            <a:fld id="{86CB4B4D-7CA3-9044-876B-883B54F8677D}" type="slidenum">
              <a:rPr/>
              <a:pPr/>
              <a:t>11</a:t>
            </a:fld>
            <a:endParaRPr/>
          </a:p>
        </p:txBody>
      </p:sp>
    </p:spTree>
    <p:extLst>
      <p:ext uri="{BB962C8B-B14F-4D97-AF65-F5344CB8AC3E}">
        <p14:creationId xmlns:p14="http://schemas.microsoft.com/office/powerpoint/2010/main" val="328151874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797" y="286910"/>
            <a:ext cx="11449271" cy="775005"/>
          </a:xfrm>
        </p:spPr>
        <p:txBody>
          <a:bodyPr>
            <a:normAutofit fontScale="90000"/>
          </a:bodyPr>
          <a:lstStyle/>
          <a:p>
            <a:r>
              <a:rPr lang="ru-RU" dirty="0" smtClean="0"/>
              <a:t>Результаты российских учащихся  по отдельным областям содержания образования (2015-2016 годы)</a:t>
            </a:r>
            <a:endParaRPr lang="ru-RU" dirty="0"/>
          </a:p>
        </p:txBody>
      </p:sp>
      <p:sp>
        <p:nvSpPr>
          <p:cNvPr id="3" name="Объект 2"/>
          <p:cNvSpPr>
            <a:spLocks noGrp="1"/>
          </p:cNvSpPr>
          <p:nvPr>
            <p:ph idx="1"/>
          </p:nvPr>
        </p:nvSpPr>
        <p:spPr/>
        <p:txBody>
          <a:bodyPr/>
          <a:lstStyle/>
          <a:p>
            <a:endParaRPr lang="ru-RU" dirty="0"/>
          </a:p>
        </p:txBody>
      </p:sp>
      <p:pic>
        <p:nvPicPr>
          <p:cNvPr id="8" name="Рисунок 7"/>
          <p:cNvPicPr>
            <a:picLocks noChangeAspect="1"/>
          </p:cNvPicPr>
          <p:nvPr/>
        </p:nvPicPr>
        <p:blipFill rotWithShape="1">
          <a:blip r:embed="rId3" cstate="print"/>
          <a:srcRect b="21029"/>
          <a:stretch/>
        </p:blipFill>
        <p:spPr>
          <a:xfrm>
            <a:off x="395811" y="1391489"/>
            <a:ext cx="11333887" cy="3944307"/>
          </a:xfrm>
          <a:prstGeom prst="rect">
            <a:avLst/>
          </a:prstGeom>
        </p:spPr>
      </p:pic>
      <p:sp>
        <p:nvSpPr>
          <p:cNvPr id="4" name="TextBox 3"/>
          <p:cNvSpPr txBox="1"/>
          <p:nvPr/>
        </p:nvSpPr>
        <p:spPr>
          <a:xfrm>
            <a:off x="539825" y="5886452"/>
            <a:ext cx="11089232" cy="769419"/>
          </a:xfrm>
          <a:prstGeom prst="rect">
            <a:avLst/>
          </a:prstGeom>
          <a:noFill/>
        </p:spPr>
        <p:txBody>
          <a:bodyPr wrap="square" lIns="91419" tIns="45709" rIns="91419" bIns="45709" rtlCol="0">
            <a:spAutoFit/>
          </a:bodyPr>
          <a:lstStyle/>
          <a:p>
            <a:pPr algn="ctr"/>
            <a:r>
              <a:rPr lang="ru-RU" sz="4400" dirty="0"/>
              <a:t>Предметные и </a:t>
            </a:r>
            <a:r>
              <a:rPr lang="ru-RU" sz="4400" dirty="0" err="1"/>
              <a:t>метапредметные</a:t>
            </a:r>
            <a:r>
              <a:rPr lang="ru-RU" sz="4400" dirty="0"/>
              <a:t> результаты</a:t>
            </a:r>
          </a:p>
        </p:txBody>
      </p:sp>
    </p:spTree>
    <p:extLst>
      <p:ext uri="{BB962C8B-B14F-4D97-AF65-F5344CB8AC3E}">
        <p14:creationId xmlns:p14="http://schemas.microsoft.com/office/powerpoint/2010/main" val="1238964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941" y="286909"/>
            <a:ext cx="9738871" cy="775005"/>
          </a:xfrm>
        </p:spPr>
        <p:txBody>
          <a:bodyPr>
            <a:normAutofit fontScale="90000"/>
          </a:bodyPr>
          <a:lstStyle/>
          <a:p>
            <a:r>
              <a:rPr lang="ru-RU" dirty="0" smtClean="0"/>
              <a:t>Динамика результатов российских учащихся за период с 1995 по 2016 годы</a:t>
            </a:r>
            <a:endParaRPr lang="ru-RU" dirty="0"/>
          </a:p>
        </p:txBody>
      </p:sp>
      <p:pic>
        <p:nvPicPr>
          <p:cNvPr id="4" name="Рисунок 3" descr="PISA_WebBanner6-01.jpg"/>
          <p:cNvPicPr>
            <a:picLocks noChangeAspect="1"/>
          </p:cNvPicPr>
          <p:nvPr/>
        </p:nvPicPr>
        <p:blipFill>
          <a:blip r:embed="rId3" cstate="print"/>
          <a:srcRect/>
          <a:stretch>
            <a:fillRect/>
          </a:stretch>
        </p:blipFill>
        <p:spPr>
          <a:xfrm>
            <a:off x="8964762" y="6174482"/>
            <a:ext cx="2688850" cy="828000"/>
          </a:xfrm>
          <a:prstGeom prst="rect">
            <a:avLst/>
          </a:prstGeom>
        </p:spPr>
      </p:pic>
      <p:grpSp>
        <p:nvGrpSpPr>
          <p:cNvPr id="3" name="Group 9"/>
          <p:cNvGrpSpPr>
            <a:grpSpLocks/>
          </p:cNvGrpSpPr>
          <p:nvPr/>
        </p:nvGrpSpPr>
        <p:grpSpPr bwMode="auto">
          <a:xfrm>
            <a:off x="10620944" y="917898"/>
            <a:ext cx="1021582" cy="1011040"/>
            <a:chOff x="8845" y="281"/>
            <a:chExt cx="816" cy="685"/>
          </a:xfrm>
        </p:grpSpPr>
        <p:sp>
          <p:nvSpPr>
            <p:cNvPr id="126" name="Freeform 10"/>
            <p:cNvSpPr>
              <a:spLocks/>
            </p:cNvSpPr>
            <p:nvPr/>
          </p:nvSpPr>
          <p:spPr bwMode="auto">
            <a:xfrm>
              <a:off x="8845" y="281"/>
              <a:ext cx="816" cy="685"/>
            </a:xfrm>
            <a:custGeom>
              <a:avLst/>
              <a:gdLst/>
              <a:ahLst/>
              <a:cxnLst>
                <a:cxn ang="0">
                  <a:pos x="0" y="684"/>
                </a:cxn>
                <a:cxn ang="0">
                  <a:pos x="816" y="684"/>
                </a:cxn>
                <a:cxn ang="0">
                  <a:pos x="816" y="0"/>
                </a:cxn>
                <a:cxn ang="0">
                  <a:pos x="0" y="0"/>
                </a:cxn>
                <a:cxn ang="0">
                  <a:pos x="0" y="684"/>
                </a:cxn>
              </a:cxnLst>
              <a:rect l="0" t="0" r="r" b="b"/>
              <a:pathLst>
                <a:path w="816" h="685">
                  <a:moveTo>
                    <a:pt x="0" y="684"/>
                  </a:moveTo>
                  <a:lnTo>
                    <a:pt x="816" y="684"/>
                  </a:lnTo>
                  <a:lnTo>
                    <a:pt x="816" y="0"/>
                  </a:lnTo>
                  <a:lnTo>
                    <a:pt x="0" y="0"/>
                  </a:lnTo>
                  <a:lnTo>
                    <a:pt x="0" y="6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5" name="Group 11"/>
            <p:cNvGrpSpPr>
              <a:grpSpLocks/>
            </p:cNvGrpSpPr>
            <p:nvPr/>
          </p:nvGrpSpPr>
          <p:grpSpPr bwMode="auto">
            <a:xfrm>
              <a:off x="8887" y="336"/>
              <a:ext cx="727" cy="154"/>
              <a:chOff x="8887" y="336"/>
              <a:chExt cx="727" cy="154"/>
            </a:xfrm>
          </p:grpSpPr>
          <p:sp>
            <p:nvSpPr>
              <p:cNvPr id="143" name="Freeform 12"/>
              <p:cNvSpPr>
                <a:spLocks/>
              </p:cNvSpPr>
              <p:nvPr/>
            </p:nvSpPr>
            <p:spPr bwMode="auto">
              <a:xfrm>
                <a:off x="8887" y="336"/>
                <a:ext cx="727" cy="154"/>
              </a:xfrm>
              <a:custGeom>
                <a:avLst/>
                <a:gdLst/>
                <a:ahLst/>
                <a:cxnLst>
                  <a:cxn ang="0">
                    <a:pos x="89" y="20"/>
                  </a:cxn>
                  <a:cxn ang="0">
                    <a:pos x="53" y="20"/>
                  </a:cxn>
                  <a:cxn ang="0">
                    <a:pos x="53" y="29"/>
                  </a:cxn>
                  <a:cxn ang="0">
                    <a:pos x="53" y="39"/>
                  </a:cxn>
                  <a:cxn ang="0">
                    <a:pos x="53" y="118"/>
                  </a:cxn>
                  <a:cxn ang="0">
                    <a:pos x="53" y="126"/>
                  </a:cxn>
                  <a:cxn ang="0">
                    <a:pos x="52" y="131"/>
                  </a:cxn>
                  <a:cxn ang="0">
                    <a:pos x="52" y="135"/>
                  </a:cxn>
                  <a:cxn ang="0">
                    <a:pos x="51" y="137"/>
                  </a:cxn>
                  <a:cxn ang="0">
                    <a:pos x="27" y="146"/>
                  </a:cxn>
                  <a:cxn ang="0">
                    <a:pos x="27" y="149"/>
                  </a:cxn>
                  <a:cxn ang="0">
                    <a:pos x="48" y="148"/>
                  </a:cxn>
                  <a:cxn ang="0">
                    <a:pos x="67" y="148"/>
                  </a:cxn>
                  <a:cxn ang="0">
                    <a:pos x="111" y="148"/>
                  </a:cxn>
                  <a:cxn ang="0">
                    <a:pos x="114" y="146"/>
                  </a:cxn>
                  <a:cxn ang="0">
                    <a:pos x="92" y="138"/>
                  </a:cxn>
                  <a:cxn ang="0">
                    <a:pos x="90" y="137"/>
                  </a:cxn>
                  <a:cxn ang="0">
                    <a:pos x="89" y="131"/>
                  </a:cxn>
                  <a:cxn ang="0">
                    <a:pos x="88" y="118"/>
                  </a:cxn>
                  <a:cxn ang="0">
                    <a:pos x="88" y="39"/>
                  </a:cxn>
                  <a:cxn ang="0">
                    <a:pos x="88" y="29"/>
                  </a:cxn>
                  <a:cxn ang="0">
                    <a:pos x="89" y="20"/>
                  </a:cxn>
                </a:cxnLst>
                <a:rect l="0" t="0" r="r" b="b"/>
                <a:pathLst>
                  <a:path w="727" h="154">
                    <a:moveTo>
                      <a:pt x="89" y="20"/>
                    </a:moveTo>
                    <a:lnTo>
                      <a:pt x="53" y="20"/>
                    </a:lnTo>
                    <a:lnTo>
                      <a:pt x="53" y="29"/>
                    </a:lnTo>
                    <a:lnTo>
                      <a:pt x="53" y="39"/>
                    </a:lnTo>
                    <a:lnTo>
                      <a:pt x="53" y="118"/>
                    </a:lnTo>
                    <a:lnTo>
                      <a:pt x="53" y="126"/>
                    </a:lnTo>
                    <a:lnTo>
                      <a:pt x="52" y="131"/>
                    </a:lnTo>
                    <a:lnTo>
                      <a:pt x="52" y="135"/>
                    </a:lnTo>
                    <a:lnTo>
                      <a:pt x="51" y="137"/>
                    </a:lnTo>
                    <a:lnTo>
                      <a:pt x="27" y="146"/>
                    </a:lnTo>
                    <a:lnTo>
                      <a:pt x="27" y="149"/>
                    </a:lnTo>
                    <a:lnTo>
                      <a:pt x="48" y="148"/>
                    </a:lnTo>
                    <a:lnTo>
                      <a:pt x="67" y="148"/>
                    </a:lnTo>
                    <a:lnTo>
                      <a:pt x="111" y="148"/>
                    </a:lnTo>
                    <a:lnTo>
                      <a:pt x="114" y="146"/>
                    </a:lnTo>
                    <a:lnTo>
                      <a:pt x="92" y="138"/>
                    </a:lnTo>
                    <a:lnTo>
                      <a:pt x="90" y="137"/>
                    </a:lnTo>
                    <a:lnTo>
                      <a:pt x="89" y="131"/>
                    </a:lnTo>
                    <a:lnTo>
                      <a:pt x="88" y="118"/>
                    </a:lnTo>
                    <a:lnTo>
                      <a:pt x="88" y="39"/>
                    </a:lnTo>
                    <a:lnTo>
                      <a:pt x="88" y="29"/>
                    </a:lnTo>
                    <a:lnTo>
                      <a:pt x="89"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4" name="Freeform 13"/>
              <p:cNvSpPr>
                <a:spLocks/>
              </p:cNvSpPr>
              <p:nvPr/>
            </p:nvSpPr>
            <p:spPr bwMode="auto">
              <a:xfrm>
                <a:off x="8887" y="336"/>
                <a:ext cx="727" cy="154"/>
              </a:xfrm>
              <a:custGeom>
                <a:avLst/>
                <a:gdLst/>
                <a:ahLst/>
                <a:cxnLst>
                  <a:cxn ang="0">
                    <a:pos x="111" y="148"/>
                  </a:cxn>
                  <a:cxn ang="0">
                    <a:pos x="67" y="148"/>
                  </a:cxn>
                  <a:cxn ang="0">
                    <a:pos x="87" y="148"/>
                  </a:cxn>
                  <a:cxn ang="0">
                    <a:pos x="107" y="149"/>
                  </a:cxn>
                  <a:cxn ang="0">
                    <a:pos x="111" y="148"/>
                  </a:cxn>
                </a:cxnLst>
                <a:rect l="0" t="0" r="r" b="b"/>
                <a:pathLst>
                  <a:path w="727" h="154">
                    <a:moveTo>
                      <a:pt x="111" y="148"/>
                    </a:moveTo>
                    <a:lnTo>
                      <a:pt x="67" y="148"/>
                    </a:lnTo>
                    <a:lnTo>
                      <a:pt x="87" y="148"/>
                    </a:lnTo>
                    <a:lnTo>
                      <a:pt x="107" y="149"/>
                    </a:lnTo>
                    <a:lnTo>
                      <a:pt x="111" y="1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5" name="Freeform 14"/>
              <p:cNvSpPr>
                <a:spLocks/>
              </p:cNvSpPr>
              <p:nvPr/>
            </p:nvSpPr>
            <p:spPr bwMode="auto">
              <a:xfrm>
                <a:off x="8887" y="336"/>
                <a:ext cx="727" cy="154"/>
              </a:xfrm>
              <a:custGeom>
                <a:avLst/>
                <a:gdLst/>
                <a:ahLst/>
                <a:cxnLst>
                  <a:cxn ang="0">
                    <a:pos x="1" y="3"/>
                  </a:cxn>
                  <a:cxn ang="0">
                    <a:pos x="0" y="45"/>
                  </a:cxn>
                  <a:cxn ang="0">
                    <a:pos x="3" y="45"/>
                  </a:cxn>
                  <a:cxn ang="0">
                    <a:pos x="10" y="27"/>
                  </a:cxn>
                  <a:cxn ang="0">
                    <a:pos x="12" y="20"/>
                  </a:cxn>
                  <a:cxn ang="0">
                    <a:pos x="142" y="20"/>
                  </a:cxn>
                  <a:cxn ang="0">
                    <a:pos x="142" y="5"/>
                  </a:cxn>
                  <a:cxn ang="0">
                    <a:pos x="82" y="5"/>
                  </a:cxn>
                  <a:cxn ang="0">
                    <a:pos x="59" y="5"/>
                  </a:cxn>
                  <a:cxn ang="0">
                    <a:pos x="38" y="4"/>
                  </a:cxn>
                  <a:cxn ang="0">
                    <a:pos x="1" y="3"/>
                  </a:cxn>
                </a:cxnLst>
                <a:rect l="0" t="0" r="r" b="b"/>
                <a:pathLst>
                  <a:path w="727" h="154">
                    <a:moveTo>
                      <a:pt x="1" y="3"/>
                    </a:moveTo>
                    <a:lnTo>
                      <a:pt x="0" y="45"/>
                    </a:lnTo>
                    <a:lnTo>
                      <a:pt x="3" y="45"/>
                    </a:lnTo>
                    <a:lnTo>
                      <a:pt x="10" y="27"/>
                    </a:lnTo>
                    <a:lnTo>
                      <a:pt x="12" y="20"/>
                    </a:lnTo>
                    <a:lnTo>
                      <a:pt x="142" y="20"/>
                    </a:lnTo>
                    <a:lnTo>
                      <a:pt x="142" y="5"/>
                    </a:lnTo>
                    <a:lnTo>
                      <a:pt x="82" y="5"/>
                    </a:lnTo>
                    <a:lnTo>
                      <a:pt x="59" y="5"/>
                    </a:lnTo>
                    <a:lnTo>
                      <a:pt x="38" y="4"/>
                    </a:lnTo>
                    <a:lnTo>
                      <a:pt x="1"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6" name="Freeform 15"/>
              <p:cNvSpPr>
                <a:spLocks/>
              </p:cNvSpPr>
              <p:nvPr/>
            </p:nvSpPr>
            <p:spPr bwMode="auto">
              <a:xfrm>
                <a:off x="8887" y="336"/>
                <a:ext cx="727" cy="154"/>
              </a:xfrm>
              <a:custGeom>
                <a:avLst/>
                <a:gdLst/>
                <a:ahLst/>
                <a:cxnLst>
                  <a:cxn ang="0">
                    <a:pos x="142" y="20"/>
                  </a:cxn>
                  <a:cxn ang="0">
                    <a:pos x="129" y="20"/>
                  </a:cxn>
                  <a:cxn ang="0">
                    <a:pos x="132" y="27"/>
                  </a:cxn>
                  <a:cxn ang="0">
                    <a:pos x="138" y="45"/>
                  </a:cxn>
                  <a:cxn ang="0">
                    <a:pos x="142" y="45"/>
                  </a:cxn>
                  <a:cxn ang="0">
                    <a:pos x="142" y="20"/>
                  </a:cxn>
                </a:cxnLst>
                <a:rect l="0" t="0" r="r" b="b"/>
                <a:pathLst>
                  <a:path w="727" h="154">
                    <a:moveTo>
                      <a:pt x="142" y="20"/>
                    </a:moveTo>
                    <a:lnTo>
                      <a:pt x="129" y="20"/>
                    </a:lnTo>
                    <a:lnTo>
                      <a:pt x="132" y="27"/>
                    </a:lnTo>
                    <a:lnTo>
                      <a:pt x="138" y="45"/>
                    </a:lnTo>
                    <a:lnTo>
                      <a:pt x="142" y="45"/>
                    </a:lnTo>
                    <a:lnTo>
                      <a:pt x="142"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7" name="Freeform 16"/>
              <p:cNvSpPr>
                <a:spLocks/>
              </p:cNvSpPr>
              <p:nvPr/>
            </p:nvSpPr>
            <p:spPr bwMode="auto">
              <a:xfrm>
                <a:off x="8887" y="336"/>
                <a:ext cx="727" cy="154"/>
              </a:xfrm>
              <a:custGeom>
                <a:avLst/>
                <a:gdLst/>
                <a:ahLst/>
                <a:cxnLst>
                  <a:cxn ang="0">
                    <a:pos x="142" y="3"/>
                  </a:cxn>
                  <a:cxn ang="0">
                    <a:pos x="102" y="5"/>
                  </a:cxn>
                  <a:cxn ang="0">
                    <a:pos x="82" y="5"/>
                  </a:cxn>
                  <a:cxn ang="0">
                    <a:pos x="142" y="5"/>
                  </a:cxn>
                  <a:cxn ang="0">
                    <a:pos x="142" y="3"/>
                  </a:cxn>
                </a:cxnLst>
                <a:rect l="0" t="0" r="r" b="b"/>
                <a:pathLst>
                  <a:path w="727" h="154">
                    <a:moveTo>
                      <a:pt x="142" y="3"/>
                    </a:moveTo>
                    <a:lnTo>
                      <a:pt x="102" y="5"/>
                    </a:lnTo>
                    <a:lnTo>
                      <a:pt x="82" y="5"/>
                    </a:lnTo>
                    <a:lnTo>
                      <a:pt x="142" y="5"/>
                    </a:lnTo>
                    <a:lnTo>
                      <a:pt x="142"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8" name="Freeform 17"/>
              <p:cNvSpPr>
                <a:spLocks/>
              </p:cNvSpPr>
              <p:nvPr/>
            </p:nvSpPr>
            <p:spPr bwMode="auto">
              <a:xfrm>
                <a:off x="8887" y="336"/>
                <a:ext cx="727" cy="154"/>
              </a:xfrm>
              <a:custGeom>
                <a:avLst/>
                <a:gdLst/>
                <a:ahLst/>
                <a:cxnLst>
                  <a:cxn ang="0">
                    <a:pos x="152" y="3"/>
                  </a:cxn>
                  <a:cxn ang="0">
                    <a:pos x="150" y="6"/>
                  </a:cxn>
                  <a:cxn ang="0">
                    <a:pos x="174" y="16"/>
                  </a:cxn>
                  <a:cxn ang="0">
                    <a:pos x="174" y="136"/>
                  </a:cxn>
                  <a:cxn ang="0">
                    <a:pos x="150" y="146"/>
                  </a:cxn>
                  <a:cxn ang="0">
                    <a:pos x="150" y="149"/>
                  </a:cxn>
                  <a:cxn ang="0">
                    <a:pos x="170" y="148"/>
                  </a:cxn>
                  <a:cxn ang="0">
                    <a:pos x="190" y="148"/>
                  </a:cxn>
                  <a:cxn ang="0">
                    <a:pos x="231" y="148"/>
                  </a:cxn>
                  <a:cxn ang="0">
                    <a:pos x="232" y="146"/>
                  </a:cxn>
                  <a:cxn ang="0">
                    <a:pos x="216" y="139"/>
                  </a:cxn>
                  <a:cxn ang="0">
                    <a:pos x="211" y="137"/>
                  </a:cxn>
                  <a:cxn ang="0">
                    <a:pos x="209" y="122"/>
                  </a:cxn>
                  <a:cxn ang="0">
                    <a:pos x="208" y="110"/>
                  </a:cxn>
                  <a:cxn ang="0">
                    <a:pos x="208" y="16"/>
                  </a:cxn>
                  <a:cxn ang="0">
                    <a:pos x="232" y="6"/>
                  </a:cxn>
                  <a:cxn ang="0">
                    <a:pos x="232" y="5"/>
                  </a:cxn>
                  <a:cxn ang="0">
                    <a:pos x="192" y="5"/>
                  </a:cxn>
                  <a:cxn ang="0">
                    <a:pos x="172" y="4"/>
                  </a:cxn>
                  <a:cxn ang="0">
                    <a:pos x="152" y="3"/>
                  </a:cxn>
                </a:cxnLst>
                <a:rect l="0" t="0" r="r" b="b"/>
                <a:pathLst>
                  <a:path w="727" h="154">
                    <a:moveTo>
                      <a:pt x="152" y="3"/>
                    </a:moveTo>
                    <a:lnTo>
                      <a:pt x="150" y="6"/>
                    </a:lnTo>
                    <a:lnTo>
                      <a:pt x="174" y="16"/>
                    </a:lnTo>
                    <a:lnTo>
                      <a:pt x="174" y="136"/>
                    </a:lnTo>
                    <a:lnTo>
                      <a:pt x="150" y="146"/>
                    </a:lnTo>
                    <a:lnTo>
                      <a:pt x="150" y="149"/>
                    </a:lnTo>
                    <a:lnTo>
                      <a:pt x="170" y="148"/>
                    </a:lnTo>
                    <a:lnTo>
                      <a:pt x="190" y="148"/>
                    </a:lnTo>
                    <a:lnTo>
                      <a:pt x="231" y="148"/>
                    </a:lnTo>
                    <a:lnTo>
                      <a:pt x="232" y="146"/>
                    </a:lnTo>
                    <a:lnTo>
                      <a:pt x="216" y="139"/>
                    </a:lnTo>
                    <a:lnTo>
                      <a:pt x="211" y="137"/>
                    </a:lnTo>
                    <a:lnTo>
                      <a:pt x="209" y="122"/>
                    </a:lnTo>
                    <a:lnTo>
                      <a:pt x="208" y="110"/>
                    </a:lnTo>
                    <a:lnTo>
                      <a:pt x="208" y="16"/>
                    </a:lnTo>
                    <a:lnTo>
                      <a:pt x="232" y="6"/>
                    </a:lnTo>
                    <a:lnTo>
                      <a:pt x="232" y="5"/>
                    </a:lnTo>
                    <a:lnTo>
                      <a:pt x="192" y="5"/>
                    </a:lnTo>
                    <a:lnTo>
                      <a:pt x="172" y="4"/>
                    </a:lnTo>
                    <a:lnTo>
                      <a:pt x="152"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9" name="Freeform 18"/>
              <p:cNvSpPr>
                <a:spLocks/>
              </p:cNvSpPr>
              <p:nvPr/>
            </p:nvSpPr>
            <p:spPr bwMode="auto">
              <a:xfrm>
                <a:off x="8887" y="336"/>
                <a:ext cx="727" cy="154"/>
              </a:xfrm>
              <a:custGeom>
                <a:avLst/>
                <a:gdLst/>
                <a:ahLst/>
                <a:cxnLst>
                  <a:cxn ang="0">
                    <a:pos x="231" y="148"/>
                  </a:cxn>
                  <a:cxn ang="0">
                    <a:pos x="190" y="148"/>
                  </a:cxn>
                  <a:cxn ang="0">
                    <a:pos x="210" y="148"/>
                  </a:cxn>
                  <a:cxn ang="0">
                    <a:pos x="230" y="149"/>
                  </a:cxn>
                  <a:cxn ang="0">
                    <a:pos x="231" y="148"/>
                  </a:cxn>
                </a:cxnLst>
                <a:rect l="0" t="0" r="r" b="b"/>
                <a:pathLst>
                  <a:path w="727" h="154">
                    <a:moveTo>
                      <a:pt x="231" y="148"/>
                    </a:moveTo>
                    <a:lnTo>
                      <a:pt x="190" y="148"/>
                    </a:lnTo>
                    <a:lnTo>
                      <a:pt x="210" y="148"/>
                    </a:lnTo>
                    <a:lnTo>
                      <a:pt x="230" y="149"/>
                    </a:lnTo>
                    <a:lnTo>
                      <a:pt x="231" y="1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0" name="Freeform 19"/>
              <p:cNvSpPr>
                <a:spLocks/>
              </p:cNvSpPr>
              <p:nvPr/>
            </p:nvSpPr>
            <p:spPr bwMode="auto">
              <a:xfrm>
                <a:off x="8887" y="336"/>
                <a:ext cx="727" cy="154"/>
              </a:xfrm>
              <a:custGeom>
                <a:avLst/>
                <a:gdLst/>
                <a:ahLst/>
                <a:cxnLst>
                  <a:cxn ang="0">
                    <a:pos x="232" y="3"/>
                  </a:cxn>
                  <a:cxn ang="0">
                    <a:pos x="212" y="4"/>
                  </a:cxn>
                  <a:cxn ang="0">
                    <a:pos x="192" y="5"/>
                  </a:cxn>
                  <a:cxn ang="0">
                    <a:pos x="232" y="5"/>
                  </a:cxn>
                  <a:cxn ang="0">
                    <a:pos x="232" y="3"/>
                  </a:cxn>
                </a:cxnLst>
                <a:rect l="0" t="0" r="r" b="b"/>
                <a:pathLst>
                  <a:path w="727" h="154">
                    <a:moveTo>
                      <a:pt x="232" y="3"/>
                    </a:moveTo>
                    <a:lnTo>
                      <a:pt x="212" y="4"/>
                    </a:lnTo>
                    <a:lnTo>
                      <a:pt x="192" y="5"/>
                    </a:lnTo>
                    <a:lnTo>
                      <a:pt x="232" y="5"/>
                    </a:lnTo>
                    <a:lnTo>
                      <a:pt x="232"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1" name="Freeform 20"/>
              <p:cNvSpPr>
                <a:spLocks/>
              </p:cNvSpPr>
              <p:nvPr/>
            </p:nvSpPr>
            <p:spPr bwMode="auto">
              <a:xfrm>
                <a:off x="8887" y="336"/>
                <a:ext cx="727" cy="154"/>
              </a:xfrm>
              <a:custGeom>
                <a:avLst/>
                <a:gdLst/>
                <a:ahLst/>
                <a:cxnLst>
                  <a:cxn ang="0">
                    <a:pos x="248" y="3"/>
                  </a:cxn>
                  <a:cxn ang="0">
                    <a:pos x="248" y="6"/>
                  </a:cxn>
                  <a:cxn ang="0">
                    <a:pos x="271" y="16"/>
                  </a:cxn>
                  <a:cxn ang="0">
                    <a:pos x="271" y="17"/>
                  </a:cxn>
                  <a:cxn ang="0">
                    <a:pos x="272" y="26"/>
                  </a:cxn>
                  <a:cxn ang="0">
                    <a:pos x="271" y="33"/>
                  </a:cxn>
                  <a:cxn ang="0">
                    <a:pos x="270" y="48"/>
                  </a:cxn>
                  <a:cxn ang="0">
                    <a:pos x="268" y="68"/>
                  </a:cxn>
                  <a:cxn ang="0">
                    <a:pos x="264" y="92"/>
                  </a:cxn>
                  <a:cxn ang="0">
                    <a:pos x="260" y="120"/>
                  </a:cxn>
                  <a:cxn ang="0">
                    <a:pos x="258" y="136"/>
                  </a:cxn>
                  <a:cxn ang="0">
                    <a:pos x="257" y="138"/>
                  </a:cxn>
                  <a:cxn ang="0">
                    <a:pos x="253" y="140"/>
                  </a:cxn>
                  <a:cxn ang="0">
                    <a:pos x="238" y="146"/>
                  </a:cxn>
                  <a:cxn ang="0">
                    <a:pos x="238" y="149"/>
                  </a:cxn>
                  <a:cxn ang="0">
                    <a:pos x="257" y="148"/>
                  </a:cxn>
                  <a:cxn ang="0">
                    <a:pos x="300" y="148"/>
                  </a:cxn>
                  <a:cxn ang="0">
                    <a:pos x="300" y="146"/>
                  </a:cxn>
                  <a:cxn ang="0">
                    <a:pos x="284" y="140"/>
                  </a:cxn>
                  <a:cxn ang="0">
                    <a:pos x="280" y="138"/>
                  </a:cxn>
                  <a:cxn ang="0">
                    <a:pos x="278" y="137"/>
                  </a:cxn>
                  <a:cxn ang="0">
                    <a:pos x="278" y="129"/>
                  </a:cxn>
                  <a:cxn ang="0">
                    <a:pos x="279" y="118"/>
                  </a:cxn>
                  <a:cxn ang="0">
                    <a:pos x="281" y="98"/>
                  </a:cxn>
                  <a:cxn ang="0">
                    <a:pos x="283" y="75"/>
                  </a:cxn>
                  <a:cxn ang="0">
                    <a:pos x="286" y="52"/>
                  </a:cxn>
                  <a:cxn ang="0">
                    <a:pos x="288" y="43"/>
                  </a:cxn>
                  <a:cxn ang="0">
                    <a:pos x="327" y="43"/>
                  </a:cxn>
                  <a:cxn ang="0">
                    <a:pos x="322" y="34"/>
                  </a:cxn>
                  <a:cxn ang="0">
                    <a:pos x="312" y="12"/>
                  </a:cxn>
                  <a:cxn ang="0">
                    <a:pos x="303" y="5"/>
                  </a:cxn>
                  <a:cxn ang="0">
                    <a:pos x="276" y="5"/>
                  </a:cxn>
                  <a:cxn ang="0">
                    <a:pos x="248" y="3"/>
                  </a:cxn>
                </a:cxnLst>
                <a:rect l="0" t="0" r="r" b="b"/>
                <a:pathLst>
                  <a:path w="727" h="154">
                    <a:moveTo>
                      <a:pt x="248" y="3"/>
                    </a:moveTo>
                    <a:lnTo>
                      <a:pt x="248" y="6"/>
                    </a:lnTo>
                    <a:lnTo>
                      <a:pt x="271" y="16"/>
                    </a:lnTo>
                    <a:lnTo>
                      <a:pt x="271" y="17"/>
                    </a:lnTo>
                    <a:lnTo>
                      <a:pt x="272" y="26"/>
                    </a:lnTo>
                    <a:lnTo>
                      <a:pt x="271" y="33"/>
                    </a:lnTo>
                    <a:lnTo>
                      <a:pt x="270" y="48"/>
                    </a:lnTo>
                    <a:lnTo>
                      <a:pt x="268" y="68"/>
                    </a:lnTo>
                    <a:lnTo>
                      <a:pt x="264" y="92"/>
                    </a:lnTo>
                    <a:lnTo>
                      <a:pt x="260" y="120"/>
                    </a:lnTo>
                    <a:lnTo>
                      <a:pt x="258" y="136"/>
                    </a:lnTo>
                    <a:lnTo>
                      <a:pt x="257" y="138"/>
                    </a:lnTo>
                    <a:lnTo>
                      <a:pt x="253" y="140"/>
                    </a:lnTo>
                    <a:lnTo>
                      <a:pt x="238" y="146"/>
                    </a:lnTo>
                    <a:lnTo>
                      <a:pt x="238" y="149"/>
                    </a:lnTo>
                    <a:lnTo>
                      <a:pt x="257" y="148"/>
                    </a:lnTo>
                    <a:lnTo>
                      <a:pt x="300" y="148"/>
                    </a:lnTo>
                    <a:lnTo>
                      <a:pt x="300" y="146"/>
                    </a:lnTo>
                    <a:lnTo>
                      <a:pt x="284" y="140"/>
                    </a:lnTo>
                    <a:lnTo>
                      <a:pt x="280" y="138"/>
                    </a:lnTo>
                    <a:lnTo>
                      <a:pt x="278" y="137"/>
                    </a:lnTo>
                    <a:lnTo>
                      <a:pt x="278" y="129"/>
                    </a:lnTo>
                    <a:lnTo>
                      <a:pt x="279" y="118"/>
                    </a:lnTo>
                    <a:lnTo>
                      <a:pt x="281" y="98"/>
                    </a:lnTo>
                    <a:lnTo>
                      <a:pt x="283" y="75"/>
                    </a:lnTo>
                    <a:lnTo>
                      <a:pt x="286" y="52"/>
                    </a:lnTo>
                    <a:lnTo>
                      <a:pt x="288" y="43"/>
                    </a:lnTo>
                    <a:lnTo>
                      <a:pt x="327" y="43"/>
                    </a:lnTo>
                    <a:lnTo>
                      <a:pt x="322" y="34"/>
                    </a:lnTo>
                    <a:lnTo>
                      <a:pt x="312" y="12"/>
                    </a:lnTo>
                    <a:lnTo>
                      <a:pt x="303" y="5"/>
                    </a:lnTo>
                    <a:lnTo>
                      <a:pt x="276" y="5"/>
                    </a:lnTo>
                    <a:lnTo>
                      <a:pt x="248"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2" name="Freeform 21"/>
              <p:cNvSpPr>
                <a:spLocks/>
              </p:cNvSpPr>
              <p:nvPr/>
            </p:nvSpPr>
            <p:spPr bwMode="auto">
              <a:xfrm>
                <a:off x="8887" y="336"/>
                <a:ext cx="727" cy="154"/>
              </a:xfrm>
              <a:custGeom>
                <a:avLst/>
                <a:gdLst/>
                <a:ahLst/>
                <a:cxnLst>
                  <a:cxn ang="0">
                    <a:pos x="300" y="148"/>
                  </a:cxn>
                  <a:cxn ang="0">
                    <a:pos x="279" y="148"/>
                  </a:cxn>
                  <a:cxn ang="0">
                    <a:pos x="300" y="149"/>
                  </a:cxn>
                  <a:cxn ang="0">
                    <a:pos x="300" y="148"/>
                  </a:cxn>
                </a:cxnLst>
                <a:rect l="0" t="0" r="r" b="b"/>
                <a:pathLst>
                  <a:path w="727" h="154">
                    <a:moveTo>
                      <a:pt x="300" y="148"/>
                    </a:moveTo>
                    <a:lnTo>
                      <a:pt x="279" y="148"/>
                    </a:lnTo>
                    <a:lnTo>
                      <a:pt x="300" y="149"/>
                    </a:lnTo>
                    <a:lnTo>
                      <a:pt x="300" y="1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3" name="Freeform 22"/>
              <p:cNvSpPr>
                <a:spLocks/>
              </p:cNvSpPr>
              <p:nvPr/>
            </p:nvSpPr>
            <p:spPr bwMode="auto">
              <a:xfrm>
                <a:off x="8887" y="336"/>
                <a:ext cx="727" cy="154"/>
              </a:xfrm>
              <a:custGeom>
                <a:avLst/>
                <a:gdLst/>
                <a:ahLst/>
                <a:cxnLst>
                  <a:cxn ang="0">
                    <a:pos x="327" y="43"/>
                  </a:cxn>
                  <a:cxn ang="0">
                    <a:pos x="288" y="43"/>
                  </a:cxn>
                  <a:cxn ang="0">
                    <a:pos x="296" y="62"/>
                  </a:cxn>
                  <a:cxn ang="0">
                    <a:pos x="304" y="80"/>
                  </a:cxn>
                  <a:cxn ang="0">
                    <a:pos x="312" y="98"/>
                  </a:cxn>
                  <a:cxn ang="0">
                    <a:pos x="320" y="116"/>
                  </a:cxn>
                  <a:cxn ang="0">
                    <a:pos x="328" y="135"/>
                  </a:cxn>
                  <a:cxn ang="0">
                    <a:pos x="344" y="149"/>
                  </a:cxn>
                  <a:cxn ang="0">
                    <a:pos x="351" y="131"/>
                  </a:cxn>
                  <a:cxn ang="0">
                    <a:pos x="359" y="112"/>
                  </a:cxn>
                  <a:cxn ang="0">
                    <a:pos x="367" y="94"/>
                  </a:cxn>
                  <a:cxn ang="0">
                    <a:pos x="375" y="77"/>
                  </a:cxn>
                  <a:cxn ang="0">
                    <a:pos x="357" y="77"/>
                  </a:cxn>
                  <a:cxn ang="0">
                    <a:pos x="345" y="69"/>
                  </a:cxn>
                  <a:cxn ang="0">
                    <a:pos x="333" y="54"/>
                  </a:cxn>
                  <a:cxn ang="0">
                    <a:pos x="327" y="43"/>
                  </a:cxn>
                </a:cxnLst>
                <a:rect l="0" t="0" r="r" b="b"/>
                <a:pathLst>
                  <a:path w="727" h="154">
                    <a:moveTo>
                      <a:pt x="327" y="43"/>
                    </a:moveTo>
                    <a:lnTo>
                      <a:pt x="288" y="43"/>
                    </a:lnTo>
                    <a:lnTo>
                      <a:pt x="296" y="62"/>
                    </a:lnTo>
                    <a:lnTo>
                      <a:pt x="304" y="80"/>
                    </a:lnTo>
                    <a:lnTo>
                      <a:pt x="312" y="98"/>
                    </a:lnTo>
                    <a:lnTo>
                      <a:pt x="320" y="116"/>
                    </a:lnTo>
                    <a:lnTo>
                      <a:pt x="328" y="135"/>
                    </a:lnTo>
                    <a:lnTo>
                      <a:pt x="344" y="149"/>
                    </a:lnTo>
                    <a:lnTo>
                      <a:pt x="351" y="131"/>
                    </a:lnTo>
                    <a:lnTo>
                      <a:pt x="359" y="112"/>
                    </a:lnTo>
                    <a:lnTo>
                      <a:pt x="367" y="94"/>
                    </a:lnTo>
                    <a:lnTo>
                      <a:pt x="375" y="77"/>
                    </a:lnTo>
                    <a:lnTo>
                      <a:pt x="357" y="77"/>
                    </a:lnTo>
                    <a:lnTo>
                      <a:pt x="345" y="69"/>
                    </a:lnTo>
                    <a:lnTo>
                      <a:pt x="333" y="54"/>
                    </a:lnTo>
                    <a:lnTo>
                      <a:pt x="327" y="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4" name="Freeform 23"/>
              <p:cNvSpPr>
                <a:spLocks/>
              </p:cNvSpPr>
              <p:nvPr/>
            </p:nvSpPr>
            <p:spPr bwMode="auto">
              <a:xfrm>
                <a:off x="8887" y="336"/>
                <a:ext cx="727" cy="154"/>
              </a:xfrm>
              <a:custGeom>
                <a:avLst/>
                <a:gdLst/>
                <a:ahLst/>
                <a:cxnLst>
                  <a:cxn ang="0">
                    <a:pos x="427" y="39"/>
                  </a:cxn>
                  <a:cxn ang="0">
                    <a:pos x="392" y="39"/>
                  </a:cxn>
                  <a:cxn ang="0">
                    <a:pos x="395" y="62"/>
                  </a:cxn>
                  <a:cxn ang="0">
                    <a:pos x="397" y="83"/>
                  </a:cxn>
                  <a:cxn ang="0">
                    <a:pos x="400" y="106"/>
                  </a:cxn>
                  <a:cxn ang="0">
                    <a:pos x="401" y="125"/>
                  </a:cxn>
                  <a:cxn ang="0">
                    <a:pos x="402" y="136"/>
                  </a:cxn>
                  <a:cxn ang="0">
                    <a:pos x="400" y="138"/>
                  </a:cxn>
                  <a:cxn ang="0">
                    <a:pos x="397" y="139"/>
                  </a:cxn>
                  <a:cxn ang="0">
                    <a:pos x="379" y="146"/>
                  </a:cxn>
                  <a:cxn ang="0">
                    <a:pos x="379" y="149"/>
                  </a:cxn>
                  <a:cxn ang="0">
                    <a:pos x="404" y="148"/>
                  </a:cxn>
                  <a:cxn ang="0">
                    <a:pos x="459" y="148"/>
                  </a:cxn>
                  <a:cxn ang="0">
                    <a:pos x="461" y="146"/>
                  </a:cxn>
                  <a:cxn ang="0">
                    <a:pos x="444" y="139"/>
                  </a:cxn>
                  <a:cxn ang="0">
                    <a:pos x="440" y="137"/>
                  </a:cxn>
                  <a:cxn ang="0">
                    <a:pos x="440" y="136"/>
                  </a:cxn>
                  <a:cxn ang="0">
                    <a:pos x="439" y="136"/>
                  </a:cxn>
                  <a:cxn ang="0">
                    <a:pos x="438" y="129"/>
                  </a:cxn>
                  <a:cxn ang="0">
                    <a:pos x="435" y="106"/>
                  </a:cxn>
                  <a:cxn ang="0">
                    <a:pos x="431" y="82"/>
                  </a:cxn>
                  <a:cxn ang="0">
                    <a:pos x="429" y="60"/>
                  </a:cxn>
                  <a:cxn ang="0">
                    <a:pos x="427" y="41"/>
                  </a:cxn>
                  <a:cxn ang="0">
                    <a:pos x="427" y="39"/>
                  </a:cxn>
                </a:cxnLst>
                <a:rect l="0" t="0" r="r" b="b"/>
                <a:pathLst>
                  <a:path w="727" h="154">
                    <a:moveTo>
                      <a:pt x="427" y="39"/>
                    </a:moveTo>
                    <a:lnTo>
                      <a:pt x="392" y="39"/>
                    </a:lnTo>
                    <a:lnTo>
                      <a:pt x="395" y="62"/>
                    </a:lnTo>
                    <a:lnTo>
                      <a:pt x="397" y="83"/>
                    </a:lnTo>
                    <a:lnTo>
                      <a:pt x="400" y="106"/>
                    </a:lnTo>
                    <a:lnTo>
                      <a:pt x="401" y="125"/>
                    </a:lnTo>
                    <a:lnTo>
                      <a:pt x="402" y="136"/>
                    </a:lnTo>
                    <a:lnTo>
                      <a:pt x="400" y="138"/>
                    </a:lnTo>
                    <a:lnTo>
                      <a:pt x="397" y="139"/>
                    </a:lnTo>
                    <a:lnTo>
                      <a:pt x="379" y="146"/>
                    </a:lnTo>
                    <a:lnTo>
                      <a:pt x="379" y="149"/>
                    </a:lnTo>
                    <a:lnTo>
                      <a:pt x="404" y="148"/>
                    </a:lnTo>
                    <a:lnTo>
                      <a:pt x="459" y="148"/>
                    </a:lnTo>
                    <a:lnTo>
                      <a:pt x="461" y="146"/>
                    </a:lnTo>
                    <a:lnTo>
                      <a:pt x="444" y="139"/>
                    </a:lnTo>
                    <a:lnTo>
                      <a:pt x="440" y="137"/>
                    </a:lnTo>
                    <a:lnTo>
                      <a:pt x="440" y="136"/>
                    </a:lnTo>
                    <a:lnTo>
                      <a:pt x="439" y="136"/>
                    </a:lnTo>
                    <a:lnTo>
                      <a:pt x="438" y="129"/>
                    </a:lnTo>
                    <a:lnTo>
                      <a:pt x="435" y="106"/>
                    </a:lnTo>
                    <a:lnTo>
                      <a:pt x="431" y="82"/>
                    </a:lnTo>
                    <a:lnTo>
                      <a:pt x="429" y="60"/>
                    </a:lnTo>
                    <a:lnTo>
                      <a:pt x="427" y="41"/>
                    </a:lnTo>
                    <a:lnTo>
                      <a:pt x="427" y="3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5" name="Freeform 24"/>
              <p:cNvSpPr>
                <a:spLocks/>
              </p:cNvSpPr>
              <p:nvPr/>
            </p:nvSpPr>
            <p:spPr bwMode="auto">
              <a:xfrm>
                <a:off x="8887" y="336"/>
                <a:ext cx="727" cy="154"/>
              </a:xfrm>
              <a:custGeom>
                <a:avLst/>
                <a:gdLst/>
                <a:ahLst/>
                <a:cxnLst>
                  <a:cxn ang="0">
                    <a:pos x="459" y="148"/>
                  </a:cxn>
                  <a:cxn ang="0">
                    <a:pos x="417" y="148"/>
                  </a:cxn>
                  <a:cxn ang="0">
                    <a:pos x="437" y="148"/>
                  </a:cxn>
                  <a:cxn ang="0">
                    <a:pos x="457" y="149"/>
                  </a:cxn>
                  <a:cxn ang="0">
                    <a:pos x="459" y="148"/>
                  </a:cxn>
                </a:cxnLst>
                <a:rect l="0" t="0" r="r" b="b"/>
                <a:pathLst>
                  <a:path w="727" h="154">
                    <a:moveTo>
                      <a:pt x="459" y="148"/>
                    </a:moveTo>
                    <a:lnTo>
                      <a:pt x="417" y="148"/>
                    </a:lnTo>
                    <a:lnTo>
                      <a:pt x="437" y="148"/>
                    </a:lnTo>
                    <a:lnTo>
                      <a:pt x="457" y="149"/>
                    </a:lnTo>
                    <a:lnTo>
                      <a:pt x="459" y="1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6" name="Freeform 25"/>
              <p:cNvSpPr>
                <a:spLocks/>
              </p:cNvSpPr>
              <p:nvPr/>
            </p:nvSpPr>
            <p:spPr bwMode="auto">
              <a:xfrm>
                <a:off x="8887" y="336"/>
                <a:ext cx="727" cy="154"/>
              </a:xfrm>
              <a:custGeom>
                <a:avLst/>
                <a:gdLst/>
                <a:ahLst/>
                <a:cxnLst>
                  <a:cxn ang="0">
                    <a:pos x="389" y="3"/>
                  </a:cxn>
                  <a:cxn ang="0">
                    <a:pos x="381" y="23"/>
                  </a:cxn>
                  <a:cxn ang="0">
                    <a:pos x="373" y="41"/>
                  </a:cxn>
                  <a:cxn ang="0">
                    <a:pos x="365" y="59"/>
                  </a:cxn>
                  <a:cxn ang="0">
                    <a:pos x="357" y="77"/>
                  </a:cxn>
                  <a:cxn ang="0">
                    <a:pos x="375" y="77"/>
                  </a:cxn>
                  <a:cxn ang="0">
                    <a:pos x="392" y="39"/>
                  </a:cxn>
                  <a:cxn ang="0">
                    <a:pos x="392" y="39"/>
                  </a:cxn>
                  <a:cxn ang="0">
                    <a:pos x="427" y="39"/>
                  </a:cxn>
                  <a:cxn ang="0">
                    <a:pos x="426" y="26"/>
                  </a:cxn>
                  <a:cxn ang="0">
                    <a:pos x="426" y="17"/>
                  </a:cxn>
                  <a:cxn ang="0">
                    <a:pos x="426" y="15"/>
                  </a:cxn>
                  <a:cxn ang="0">
                    <a:pos x="429" y="14"/>
                  </a:cxn>
                  <a:cxn ang="0">
                    <a:pos x="448" y="6"/>
                  </a:cxn>
                  <a:cxn ang="0">
                    <a:pos x="448" y="5"/>
                  </a:cxn>
                  <a:cxn ang="0">
                    <a:pos x="406" y="5"/>
                  </a:cxn>
                  <a:cxn ang="0">
                    <a:pos x="396" y="4"/>
                  </a:cxn>
                  <a:cxn ang="0">
                    <a:pos x="389" y="3"/>
                  </a:cxn>
                </a:cxnLst>
                <a:rect l="0" t="0" r="r" b="b"/>
                <a:pathLst>
                  <a:path w="727" h="154">
                    <a:moveTo>
                      <a:pt x="389" y="3"/>
                    </a:moveTo>
                    <a:lnTo>
                      <a:pt x="381" y="23"/>
                    </a:lnTo>
                    <a:lnTo>
                      <a:pt x="373" y="41"/>
                    </a:lnTo>
                    <a:lnTo>
                      <a:pt x="365" y="59"/>
                    </a:lnTo>
                    <a:lnTo>
                      <a:pt x="357" y="77"/>
                    </a:lnTo>
                    <a:lnTo>
                      <a:pt x="375" y="77"/>
                    </a:lnTo>
                    <a:lnTo>
                      <a:pt x="392" y="39"/>
                    </a:lnTo>
                    <a:lnTo>
                      <a:pt x="427" y="39"/>
                    </a:lnTo>
                    <a:lnTo>
                      <a:pt x="426" y="26"/>
                    </a:lnTo>
                    <a:lnTo>
                      <a:pt x="426" y="17"/>
                    </a:lnTo>
                    <a:lnTo>
                      <a:pt x="426" y="15"/>
                    </a:lnTo>
                    <a:lnTo>
                      <a:pt x="429" y="14"/>
                    </a:lnTo>
                    <a:lnTo>
                      <a:pt x="448" y="6"/>
                    </a:lnTo>
                    <a:lnTo>
                      <a:pt x="448" y="5"/>
                    </a:lnTo>
                    <a:lnTo>
                      <a:pt x="406" y="5"/>
                    </a:lnTo>
                    <a:lnTo>
                      <a:pt x="396" y="4"/>
                    </a:lnTo>
                    <a:lnTo>
                      <a:pt x="389"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7" name="Freeform 26"/>
              <p:cNvSpPr>
                <a:spLocks/>
              </p:cNvSpPr>
              <p:nvPr/>
            </p:nvSpPr>
            <p:spPr bwMode="auto">
              <a:xfrm>
                <a:off x="8887" y="336"/>
                <a:ext cx="727" cy="154"/>
              </a:xfrm>
              <a:custGeom>
                <a:avLst/>
                <a:gdLst/>
                <a:ahLst/>
                <a:cxnLst>
                  <a:cxn ang="0">
                    <a:pos x="302" y="4"/>
                  </a:cxn>
                  <a:cxn ang="0">
                    <a:pos x="291" y="5"/>
                  </a:cxn>
                  <a:cxn ang="0">
                    <a:pos x="303" y="5"/>
                  </a:cxn>
                  <a:cxn ang="0">
                    <a:pos x="302" y="4"/>
                  </a:cxn>
                </a:cxnLst>
                <a:rect l="0" t="0" r="r" b="b"/>
                <a:pathLst>
                  <a:path w="727" h="154">
                    <a:moveTo>
                      <a:pt x="302" y="4"/>
                    </a:moveTo>
                    <a:lnTo>
                      <a:pt x="291" y="5"/>
                    </a:lnTo>
                    <a:lnTo>
                      <a:pt x="303" y="5"/>
                    </a:lnTo>
                    <a:lnTo>
                      <a:pt x="302"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8" name="Freeform 27"/>
              <p:cNvSpPr>
                <a:spLocks/>
              </p:cNvSpPr>
              <p:nvPr/>
            </p:nvSpPr>
            <p:spPr bwMode="auto">
              <a:xfrm>
                <a:off x="8887" y="336"/>
                <a:ext cx="727" cy="154"/>
              </a:xfrm>
              <a:custGeom>
                <a:avLst/>
                <a:gdLst/>
                <a:ahLst/>
                <a:cxnLst>
                  <a:cxn ang="0">
                    <a:pos x="448" y="3"/>
                  </a:cxn>
                  <a:cxn ang="0">
                    <a:pos x="423" y="5"/>
                  </a:cxn>
                  <a:cxn ang="0">
                    <a:pos x="448" y="5"/>
                  </a:cxn>
                  <a:cxn ang="0">
                    <a:pos x="448" y="3"/>
                  </a:cxn>
                </a:cxnLst>
                <a:rect l="0" t="0" r="r" b="b"/>
                <a:pathLst>
                  <a:path w="727" h="154">
                    <a:moveTo>
                      <a:pt x="448" y="3"/>
                    </a:moveTo>
                    <a:lnTo>
                      <a:pt x="423" y="5"/>
                    </a:lnTo>
                    <a:lnTo>
                      <a:pt x="448" y="5"/>
                    </a:lnTo>
                    <a:lnTo>
                      <a:pt x="448"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59" name="Freeform 28"/>
              <p:cNvSpPr>
                <a:spLocks/>
              </p:cNvSpPr>
              <p:nvPr/>
            </p:nvSpPr>
            <p:spPr bwMode="auto">
              <a:xfrm>
                <a:off x="8887" y="336"/>
                <a:ext cx="727" cy="154"/>
              </a:xfrm>
              <a:custGeom>
                <a:avLst/>
                <a:gdLst/>
                <a:ahLst/>
                <a:cxnLst>
                  <a:cxn ang="0">
                    <a:pos x="484" y="106"/>
                  </a:cxn>
                  <a:cxn ang="0">
                    <a:pos x="480" y="106"/>
                  </a:cxn>
                  <a:cxn ang="0">
                    <a:pos x="479" y="146"/>
                  </a:cxn>
                  <a:cxn ang="0">
                    <a:pos x="492" y="150"/>
                  </a:cxn>
                  <a:cxn ang="0">
                    <a:pos x="514" y="153"/>
                  </a:cxn>
                  <a:cxn ang="0">
                    <a:pos x="538" y="151"/>
                  </a:cxn>
                  <a:cxn ang="0">
                    <a:pos x="560" y="145"/>
                  </a:cxn>
                  <a:cxn ang="0">
                    <a:pos x="567" y="141"/>
                  </a:cxn>
                  <a:cxn ang="0">
                    <a:pos x="511" y="141"/>
                  </a:cxn>
                  <a:cxn ang="0">
                    <a:pos x="496" y="137"/>
                  </a:cxn>
                  <a:cxn ang="0">
                    <a:pos x="494" y="132"/>
                  </a:cxn>
                  <a:cxn ang="0">
                    <a:pos x="484" y="106"/>
                  </a:cxn>
                </a:cxnLst>
                <a:rect l="0" t="0" r="r" b="b"/>
                <a:pathLst>
                  <a:path w="727" h="154">
                    <a:moveTo>
                      <a:pt x="484" y="106"/>
                    </a:moveTo>
                    <a:lnTo>
                      <a:pt x="480" y="106"/>
                    </a:lnTo>
                    <a:lnTo>
                      <a:pt x="479" y="146"/>
                    </a:lnTo>
                    <a:lnTo>
                      <a:pt x="492" y="150"/>
                    </a:lnTo>
                    <a:lnTo>
                      <a:pt x="514" y="153"/>
                    </a:lnTo>
                    <a:lnTo>
                      <a:pt x="538" y="151"/>
                    </a:lnTo>
                    <a:lnTo>
                      <a:pt x="560" y="145"/>
                    </a:lnTo>
                    <a:lnTo>
                      <a:pt x="567" y="141"/>
                    </a:lnTo>
                    <a:lnTo>
                      <a:pt x="511" y="141"/>
                    </a:lnTo>
                    <a:lnTo>
                      <a:pt x="496" y="137"/>
                    </a:lnTo>
                    <a:lnTo>
                      <a:pt x="494" y="132"/>
                    </a:lnTo>
                    <a:lnTo>
                      <a:pt x="484" y="10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0" name="Freeform 29"/>
              <p:cNvSpPr>
                <a:spLocks/>
              </p:cNvSpPr>
              <p:nvPr/>
            </p:nvSpPr>
            <p:spPr bwMode="auto">
              <a:xfrm>
                <a:off x="8887" y="336"/>
                <a:ext cx="727" cy="154"/>
              </a:xfrm>
              <a:custGeom>
                <a:avLst/>
                <a:gdLst/>
                <a:ahLst/>
                <a:cxnLst>
                  <a:cxn ang="0">
                    <a:pos x="553" y="0"/>
                  </a:cxn>
                  <a:cxn ang="0">
                    <a:pos x="543" y="0"/>
                  </a:cxn>
                  <a:cxn ang="0">
                    <a:pos x="517" y="2"/>
                  </a:cxn>
                  <a:cxn ang="0">
                    <a:pos x="497" y="10"/>
                  </a:cxn>
                  <a:cxn ang="0">
                    <a:pos x="483" y="25"/>
                  </a:cxn>
                  <a:cxn ang="0">
                    <a:pos x="485" y="50"/>
                  </a:cxn>
                  <a:cxn ang="0">
                    <a:pos x="495" y="68"/>
                  </a:cxn>
                  <a:cxn ang="0">
                    <a:pos x="510" y="80"/>
                  </a:cxn>
                  <a:cxn ang="0">
                    <a:pos x="525" y="90"/>
                  </a:cxn>
                  <a:cxn ang="0">
                    <a:pos x="539" y="99"/>
                  </a:cxn>
                  <a:cxn ang="0">
                    <a:pos x="547" y="109"/>
                  </a:cxn>
                  <a:cxn ang="0">
                    <a:pos x="541" y="132"/>
                  </a:cxn>
                  <a:cxn ang="0">
                    <a:pos x="524" y="140"/>
                  </a:cxn>
                  <a:cxn ang="0">
                    <a:pos x="511" y="141"/>
                  </a:cxn>
                  <a:cxn ang="0">
                    <a:pos x="567" y="141"/>
                  </a:cxn>
                  <a:cxn ang="0">
                    <a:pos x="578" y="134"/>
                  </a:cxn>
                  <a:cxn ang="0">
                    <a:pos x="587" y="116"/>
                  </a:cxn>
                  <a:cxn ang="0">
                    <a:pos x="582" y="93"/>
                  </a:cxn>
                  <a:cxn ang="0">
                    <a:pos x="570" y="78"/>
                  </a:cxn>
                  <a:cxn ang="0">
                    <a:pos x="554" y="68"/>
                  </a:cxn>
                  <a:cxn ang="0">
                    <a:pos x="538" y="59"/>
                  </a:cxn>
                  <a:cxn ang="0">
                    <a:pos x="524" y="50"/>
                  </a:cxn>
                  <a:cxn ang="0">
                    <a:pos x="517" y="38"/>
                  </a:cxn>
                  <a:cxn ang="0">
                    <a:pos x="517" y="19"/>
                  </a:cxn>
                  <a:cxn ang="0">
                    <a:pos x="530" y="12"/>
                  </a:cxn>
                  <a:cxn ang="0">
                    <a:pos x="581" y="12"/>
                  </a:cxn>
                  <a:cxn ang="0">
                    <a:pos x="581" y="5"/>
                  </a:cxn>
                  <a:cxn ang="0">
                    <a:pos x="567" y="2"/>
                  </a:cxn>
                  <a:cxn ang="0">
                    <a:pos x="553" y="0"/>
                  </a:cxn>
                </a:cxnLst>
                <a:rect l="0" t="0" r="r" b="b"/>
                <a:pathLst>
                  <a:path w="727" h="154">
                    <a:moveTo>
                      <a:pt x="553" y="0"/>
                    </a:moveTo>
                    <a:lnTo>
                      <a:pt x="543" y="0"/>
                    </a:lnTo>
                    <a:lnTo>
                      <a:pt x="517" y="2"/>
                    </a:lnTo>
                    <a:lnTo>
                      <a:pt x="497" y="10"/>
                    </a:lnTo>
                    <a:lnTo>
                      <a:pt x="483" y="25"/>
                    </a:lnTo>
                    <a:lnTo>
                      <a:pt x="485" y="50"/>
                    </a:lnTo>
                    <a:lnTo>
                      <a:pt x="495" y="68"/>
                    </a:lnTo>
                    <a:lnTo>
                      <a:pt x="510" y="80"/>
                    </a:lnTo>
                    <a:lnTo>
                      <a:pt x="525" y="90"/>
                    </a:lnTo>
                    <a:lnTo>
                      <a:pt x="539" y="99"/>
                    </a:lnTo>
                    <a:lnTo>
                      <a:pt x="547" y="109"/>
                    </a:lnTo>
                    <a:lnTo>
                      <a:pt x="541" y="132"/>
                    </a:lnTo>
                    <a:lnTo>
                      <a:pt x="524" y="140"/>
                    </a:lnTo>
                    <a:lnTo>
                      <a:pt x="511" y="141"/>
                    </a:lnTo>
                    <a:lnTo>
                      <a:pt x="567" y="141"/>
                    </a:lnTo>
                    <a:lnTo>
                      <a:pt x="578" y="134"/>
                    </a:lnTo>
                    <a:lnTo>
                      <a:pt x="587" y="116"/>
                    </a:lnTo>
                    <a:lnTo>
                      <a:pt x="582" y="93"/>
                    </a:lnTo>
                    <a:lnTo>
                      <a:pt x="570" y="78"/>
                    </a:lnTo>
                    <a:lnTo>
                      <a:pt x="554" y="68"/>
                    </a:lnTo>
                    <a:lnTo>
                      <a:pt x="538" y="59"/>
                    </a:lnTo>
                    <a:lnTo>
                      <a:pt x="524" y="50"/>
                    </a:lnTo>
                    <a:lnTo>
                      <a:pt x="517" y="38"/>
                    </a:lnTo>
                    <a:lnTo>
                      <a:pt x="517" y="19"/>
                    </a:lnTo>
                    <a:lnTo>
                      <a:pt x="530" y="12"/>
                    </a:lnTo>
                    <a:lnTo>
                      <a:pt x="581" y="12"/>
                    </a:lnTo>
                    <a:lnTo>
                      <a:pt x="581" y="5"/>
                    </a:lnTo>
                    <a:lnTo>
                      <a:pt x="567" y="2"/>
                    </a:lnTo>
                    <a:lnTo>
                      <a:pt x="55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1" name="Freeform 30"/>
              <p:cNvSpPr>
                <a:spLocks/>
              </p:cNvSpPr>
              <p:nvPr/>
            </p:nvSpPr>
            <p:spPr bwMode="auto">
              <a:xfrm>
                <a:off x="8887" y="336"/>
                <a:ext cx="727" cy="154"/>
              </a:xfrm>
              <a:custGeom>
                <a:avLst/>
                <a:gdLst/>
                <a:ahLst/>
                <a:cxnLst>
                  <a:cxn ang="0">
                    <a:pos x="581" y="12"/>
                  </a:cxn>
                  <a:cxn ang="0">
                    <a:pos x="555" y="12"/>
                  </a:cxn>
                  <a:cxn ang="0">
                    <a:pos x="565" y="15"/>
                  </a:cxn>
                  <a:cxn ang="0">
                    <a:pos x="576" y="44"/>
                  </a:cxn>
                  <a:cxn ang="0">
                    <a:pos x="580" y="44"/>
                  </a:cxn>
                  <a:cxn ang="0">
                    <a:pos x="581" y="12"/>
                  </a:cxn>
                </a:cxnLst>
                <a:rect l="0" t="0" r="r" b="b"/>
                <a:pathLst>
                  <a:path w="727" h="154">
                    <a:moveTo>
                      <a:pt x="581" y="12"/>
                    </a:moveTo>
                    <a:lnTo>
                      <a:pt x="555" y="12"/>
                    </a:lnTo>
                    <a:lnTo>
                      <a:pt x="565" y="15"/>
                    </a:lnTo>
                    <a:lnTo>
                      <a:pt x="576" y="44"/>
                    </a:lnTo>
                    <a:lnTo>
                      <a:pt x="580" y="44"/>
                    </a:lnTo>
                    <a:lnTo>
                      <a:pt x="581"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2" name="Freeform 31"/>
              <p:cNvSpPr>
                <a:spLocks/>
              </p:cNvSpPr>
              <p:nvPr/>
            </p:nvSpPr>
            <p:spPr bwMode="auto">
              <a:xfrm>
                <a:off x="8887" y="336"/>
                <a:ext cx="727" cy="154"/>
              </a:xfrm>
              <a:custGeom>
                <a:avLst/>
                <a:gdLst/>
                <a:ahLst/>
                <a:cxnLst>
                  <a:cxn ang="0">
                    <a:pos x="624" y="106"/>
                  </a:cxn>
                  <a:cxn ang="0">
                    <a:pos x="620" y="106"/>
                  </a:cxn>
                  <a:cxn ang="0">
                    <a:pos x="618" y="146"/>
                  </a:cxn>
                  <a:cxn ang="0">
                    <a:pos x="631" y="150"/>
                  </a:cxn>
                  <a:cxn ang="0">
                    <a:pos x="653" y="153"/>
                  </a:cxn>
                  <a:cxn ang="0">
                    <a:pos x="677" y="151"/>
                  </a:cxn>
                  <a:cxn ang="0">
                    <a:pos x="700" y="145"/>
                  </a:cxn>
                  <a:cxn ang="0">
                    <a:pos x="706" y="141"/>
                  </a:cxn>
                  <a:cxn ang="0">
                    <a:pos x="650" y="141"/>
                  </a:cxn>
                  <a:cxn ang="0">
                    <a:pos x="635" y="137"/>
                  </a:cxn>
                  <a:cxn ang="0">
                    <a:pos x="633" y="132"/>
                  </a:cxn>
                  <a:cxn ang="0">
                    <a:pos x="624" y="106"/>
                  </a:cxn>
                </a:cxnLst>
                <a:rect l="0" t="0" r="r" b="b"/>
                <a:pathLst>
                  <a:path w="727" h="154">
                    <a:moveTo>
                      <a:pt x="624" y="106"/>
                    </a:moveTo>
                    <a:lnTo>
                      <a:pt x="620" y="106"/>
                    </a:lnTo>
                    <a:lnTo>
                      <a:pt x="618" y="146"/>
                    </a:lnTo>
                    <a:lnTo>
                      <a:pt x="631" y="150"/>
                    </a:lnTo>
                    <a:lnTo>
                      <a:pt x="653" y="153"/>
                    </a:lnTo>
                    <a:lnTo>
                      <a:pt x="677" y="151"/>
                    </a:lnTo>
                    <a:lnTo>
                      <a:pt x="700" y="145"/>
                    </a:lnTo>
                    <a:lnTo>
                      <a:pt x="706" y="141"/>
                    </a:lnTo>
                    <a:lnTo>
                      <a:pt x="650" y="141"/>
                    </a:lnTo>
                    <a:lnTo>
                      <a:pt x="635" y="137"/>
                    </a:lnTo>
                    <a:lnTo>
                      <a:pt x="633" y="132"/>
                    </a:lnTo>
                    <a:lnTo>
                      <a:pt x="624" y="10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3" name="Freeform 32"/>
              <p:cNvSpPr>
                <a:spLocks/>
              </p:cNvSpPr>
              <p:nvPr/>
            </p:nvSpPr>
            <p:spPr bwMode="auto">
              <a:xfrm>
                <a:off x="8887" y="336"/>
                <a:ext cx="727" cy="154"/>
              </a:xfrm>
              <a:custGeom>
                <a:avLst/>
                <a:gdLst/>
                <a:ahLst/>
                <a:cxnLst>
                  <a:cxn ang="0">
                    <a:pos x="692" y="0"/>
                  </a:cxn>
                  <a:cxn ang="0">
                    <a:pos x="682" y="0"/>
                  </a:cxn>
                  <a:cxn ang="0">
                    <a:pos x="656" y="2"/>
                  </a:cxn>
                  <a:cxn ang="0">
                    <a:pos x="636" y="10"/>
                  </a:cxn>
                  <a:cxn ang="0">
                    <a:pos x="622" y="25"/>
                  </a:cxn>
                  <a:cxn ang="0">
                    <a:pos x="625" y="50"/>
                  </a:cxn>
                  <a:cxn ang="0">
                    <a:pos x="635" y="68"/>
                  </a:cxn>
                  <a:cxn ang="0">
                    <a:pos x="649" y="80"/>
                  </a:cxn>
                  <a:cxn ang="0">
                    <a:pos x="664" y="90"/>
                  </a:cxn>
                  <a:cxn ang="0">
                    <a:pos x="678" y="99"/>
                  </a:cxn>
                  <a:cxn ang="0">
                    <a:pos x="687" y="109"/>
                  </a:cxn>
                  <a:cxn ang="0">
                    <a:pos x="681" y="132"/>
                  </a:cxn>
                  <a:cxn ang="0">
                    <a:pos x="663" y="140"/>
                  </a:cxn>
                  <a:cxn ang="0">
                    <a:pos x="650" y="141"/>
                  </a:cxn>
                  <a:cxn ang="0">
                    <a:pos x="706" y="141"/>
                  </a:cxn>
                  <a:cxn ang="0">
                    <a:pos x="717" y="134"/>
                  </a:cxn>
                  <a:cxn ang="0">
                    <a:pos x="726" y="116"/>
                  </a:cxn>
                  <a:cxn ang="0">
                    <a:pos x="722" y="93"/>
                  </a:cxn>
                  <a:cxn ang="0">
                    <a:pos x="709" y="78"/>
                  </a:cxn>
                  <a:cxn ang="0">
                    <a:pos x="693" y="68"/>
                  </a:cxn>
                  <a:cxn ang="0">
                    <a:pos x="677" y="59"/>
                  </a:cxn>
                  <a:cxn ang="0">
                    <a:pos x="663" y="50"/>
                  </a:cxn>
                  <a:cxn ang="0">
                    <a:pos x="656" y="38"/>
                  </a:cxn>
                  <a:cxn ang="0">
                    <a:pos x="656" y="19"/>
                  </a:cxn>
                  <a:cxn ang="0">
                    <a:pos x="669" y="12"/>
                  </a:cxn>
                  <a:cxn ang="0">
                    <a:pos x="720" y="12"/>
                  </a:cxn>
                  <a:cxn ang="0">
                    <a:pos x="720" y="5"/>
                  </a:cxn>
                  <a:cxn ang="0">
                    <a:pos x="706" y="2"/>
                  </a:cxn>
                  <a:cxn ang="0">
                    <a:pos x="692" y="0"/>
                  </a:cxn>
                </a:cxnLst>
                <a:rect l="0" t="0" r="r" b="b"/>
                <a:pathLst>
                  <a:path w="727" h="154">
                    <a:moveTo>
                      <a:pt x="692" y="0"/>
                    </a:moveTo>
                    <a:lnTo>
                      <a:pt x="682" y="0"/>
                    </a:lnTo>
                    <a:lnTo>
                      <a:pt x="656" y="2"/>
                    </a:lnTo>
                    <a:lnTo>
                      <a:pt x="636" y="10"/>
                    </a:lnTo>
                    <a:lnTo>
                      <a:pt x="622" y="25"/>
                    </a:lnTo>
                    <a:lnTo>
                      <a:pt x="625" y="50"/>
                    </a:lnTo>
                    <a:lnTo>
                      <a:pt x="635" y="68"/>
                    </a:lnTo>
                    <a:lnTo>
                      <a:pt x="649" y="80"/>
                    </a:lnTo>
                    <a:lnTo>
                      <a:pt x="664" y="90"/>
                    </a:lnTo>
                    <a:lnTo>
                      <a:pt x="678" y="99"/>
                    </a:lnTo>
                    <a:lnTo>
                      <a:pt x="687" y="109"/>
                    </a:lnTo>
                    <a:lnTo>
                      <a:pt x="681" y="132"/>
                    </a:lnTo>
                    <a:lnTo>
                      <a:pt x="663" y="140"/>
                    </a:lnTo>
                    <a:lnTo>
                      <a:pt x="650" y="141"/>
                    </a:lnTo>
                    <a:lnTo>
                      <a:pt x="706" y="141"/>
                    </a:lnTo>
                    <a:lnTo>
                      <a:pt x="717" y="134"/>
                    </a:lnTo>
                    <a:lnTo>
                      <a:pt x="726" y="116"/>
                    </a:lnTo>
                    <a:lnTo>
                      <a:pt x="722" y="93"/>
                    </a:lnTo>
                    <a:lnTo>
                      <a:pt x="709" y="78"/>
                    </a:lnTo>
                    <a:lnTo>
                      <a:pt x="693" y="68"/>
                    </a:lnTo>
                    <a:lnTo>
                      <a:pt x="677" y="59"/>
                    </a:lnTo>
                    <a:lnTo>
                      <a:pt x="663" y="50"/>
                    </a:lnTo>
                    <a:lnTo>
                      <a:pt x="656" y="38"/>
                    </a:lnTo>
                    <a:lnTo>
                      <a:pt x="656" y="19"/>
                    </a:lnTo>
                    <a:lnTo>
                      <a:pt x="669" y="12"/>
                    </a:lnTo>
                    <a:lnTo>
                      <a:pt x="720" y="12"/>
                    </a:lnTo>
                    <a:lnTo>
                      <a:pt x="720" y="5"/>
                    </a:lnTo>
                    <a:lnTo>
                      <a:pt x="706" y="2"/>
                    </a:lnTo>
                    <a:lnTo>
                      <a:pt x="69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64" name="Freeform 33"/>
              <p:cNvSpPr>
                <a:spLocks/>
              </p:cNvSpPr>
              <p:nvPr/>
            </p:nvSpPr>
            <p:spPr bwMode="auto">
              <a:xfrm>
                <a:off x="8887" y="336"/>
                <a:ext cx="727" cy="154"/>
              </a:xfrm>
              <a:custGeom>
                <a:avLst/>
                <a:gdLst/>
                <a:ahLst/>
                <a:cxnLst>
                  <a:cxn ang="0">
                    <a:pos x="720" y="12"/>
                  </a:cxn>
                  <a:cxn ang="0">
                    <a:pos x="694" y="12"/>
                  </a:cxn>
                  <a:cxn ang="0">
                    <a:pos x="704" y="15"/>
                  </a:cxn>
                  <a:cxn ang="0">
                    <a:pos x="705" y="18"/>
                  </a:cxn>
                  <a:cxn ang="0">
                    <a:pos x="715" y="44"/>
                  </a:cxn>
                  <a:cxn ang="0">
                    <a:pos x="719" y="44"/>
                  </a:cxn>
                  <a:cxn ang="0">
                    <a:pos x="720" y="12"/>
                  </a:cxn>
                </a:cxnLst>
                <a:rect l="0" t="0" r="r" b="b"/>
                <a:pathLst>
                  <a:path w="727" h="154">
                    <a:moveTo>
                      <a:pt x="720" y="12"/>
                    </a:moveTo>
                    <a:lnTo>
                      <a:pt x="694" y="12"/>
                    </a:lnTo>
                    <a:lnTo>
                      <a:pt x="704" y="15"/>
                    </a:lnTo>
                    <a:lnTo>
                      <a:pt x="705" y="18"/>
                    </a:lnTo>
                    <a:lnTo>
                      <a:pt x="715" y="44"/>
                    </a:lnTo>
                    <a:lnTo>
                      <a:pt x="719" y="44"/>
                    </a:lnTo>
                    <a:lnTo>
                      <a:pt x="720"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 name="Group 34"/>
            <p:cNvGrpSpPr>
              <a:grpSpLocks/>
            </p:cNvGrpSpPr>
            <p:nvPr/>
          </p:nvGrpSpPr>
          <p:grpSpPr bwMode="auto">
            <a:xfrm>
              <a:off x="8886" y="662"/>
              <a:ext cx="725" cy="254"/>
              <a:chOff x="8886" y="662"/>
              <a:chExt cx="725" cy="254"/>
            </a:xfrm>
          </p:grpSpPr>
          <p:sp>
            <p:nvSpPr>
              <p:cNvPr id="130" name="Freeform 35"/>
              <p:cNvSpPr>
                <a:spLocks/>
              </p:cNvSpPr>
              <p:nvPr/>
            </p:nvSpPr>
            <p:spPr bwMode="auto">
              <a:xfrm>
                <a:off x="8886" y="662"/>
                <a:ext cx="725" cy="254"/>
              </a:xfrm>
              <a:custGeom>
                <a:avLst/>
                <a:gdLst/>
                <a:ahLst/>
                <a:cxnLst>
                  <a:cxn ang="0">
                    <a:pos x="156" y="37"/>
                  </a:cxn>
                  <a:cxn ang="0">
                    <a:pos x="45" y="37"/>
                  </a:cxn>
                  <a:cxn ang="0">
                    <a:pos x="74" y="39"/>
                  </a:cxn>
                  <a:cxn ang="0">
                    <a:pos x="94" y="48"/>
                  </a:cxn>
                  <a:cxn ang="0">
                    <a:pos x="104" y="63"/>
                  </a:cxn>
                  <a:cxn ang="0">
                    <a:pos x="102" y="84"/>
                  </a:cxn>
                  <a:cxn ang="0">
                    <a:pos x="97" y="105"/>
                  </a:cxn>
                  <a:cxn ang="0">
                    <a:pos x="88" y="124"/>
                  </a:cxn>
                  <a:cxn ang="0">
                    <a:pos x="77" y="142"/>
                  </a:cxn>
                  <a:cxn ang="0">
                    <a:pos x="64" y="159"/>
                  </a:cxn>
                  <a:cxn ang="0">
                    <a:pos x="50" y="175"/>
                  </a:cxn>
                  <a:cxn ang="0">
                    <a:pos x="35" y="190"/>
                  </a:cxn>
                  <a:cxn ang="0">
                    <a:pos x="21" y="203"/>
                  </a:cxn>
                  <a:cxn ang="0">
                    <a:pos x="8" y="216"/>
                  </a:cxn>
                  <a:cxn ang="0">
                    <a:pos x="0" y="250"/>
                  </a:cxn>
                  <a:cxn ang="0">
                    <a:pos x="17" y="249"/>
                  </a:cxn>
                  <a:cxn ang="0">
                    <a:pos x="37" y="248"/>
                  </a:cxn>
                  <a:cxn ang="0">
                    <a:pos x="58" y="247"/>
                  </a:cxn>
                  <a:cxn ang="0">
                    <a:pos x="79" y="247"/>
                  </a:cxn>
                  <a:cxn ang="0">
                    <a:pos x="162" y="247"/>
                  </a:cxn>
                  <a:cxn ang="0">
                    <a:pos x="171" y="227"/>
                  </a:cxn>
                  <a:cxn ang="0">
                    <a:pos x="172" y="211"/>
                  </a:cxn>
                  <a:cxn ang="0">
                    <a:pos x="172" y="204"/>
                  </a:cxn>
                  <a:cxn ang="0">
                    <a:pos x="59" y="204"/>
                  </a:cxn>
                  <a:cxn ang="0">
                    <a:pos x="59" y="203"/>
                  </a:cxn>
                  <a:cxn ang="0">
                    <a:pos x="73" y="191"/>
                  </a:cxn>
                  <a:cxn ang="0">
                    <a:pos x="89" y="178"/>
                  </a:cxn>
                  <a:cxn ang="0">
                    <a:pos x="106" y="164"/>
                  </a:cxn>
                  <a:cxn ang="0">
                    <a:pos x="122" y="149"/>
                  </a:cxn>
                  <a:cxn ang="0">
                    <a:pos x="137" y="133"/>
                  </a:cxn>
                  <a:cxn ang="0">
                    <a:pos x="150" y="116"/>
                  </a:cxn>
                  <a:cxn ang="0">
                    <a:pos x="159" y="98"/>
                  </a:cxn>
                  <a:cxn ang="0">
                    <a:pos x="165" y="80"/>
                  </a:cxn>
                  <a:cxn ang="0">
                    <a:pos x="162" y="53"/>
                  </a:cxn>
                  <a:cxn ang="0">
                    <a:pos x="156" y="37"/>
                  </a:cxn>
                </a:cxnLst>
                <a:rect l="0" t="0" r="r" b="b"/>
                <a:pathLst>
                  <a:path w="725" h="254">
                    <a:moveTo>
                      <a:pt x="156" y="37"/>
                    </a:moveTo>
                    <a:lnTo>
                      <a:pt x="45" y="37"/>
                    </a:lnTo>
                    <a:lnTo>
                      <a:pt x="74" y="39"/>
                    </a:lnTo>
                    <a:lnTo>
                      <a:pt x="94" y="48"/>
                    </a:lnTo>
                    <a:lnTo>
                      <a:pt x="104" y="63"/>
                    </a:lnTo>
                    <a:lnTo>
                      <a:pt x="102" y="84"/>
                    </a:lnTo>
                    <a:lnTo>
                      <a:pt x="97" y="105"/>
                    </a:lnTo>
                    <a:lnTo>
                      <a:pt x="88" y="124"/>
                    </a:lnTo>
                    <a:lnTo>
                      <a:pt x="77" y="142"/>
                    </a:lnTo>
                    <a:lnTo>
                      <a:pt x="64" y="159"/>
                    </a:lnTo>
                    <a:lnTo>
                      <a:pt x="50" y="175"/>
                    </a:lnTo>
                    <a:lnTo>
                      <a:pt x="35" y="190"/>
                    </a:lnTo>
                    <a:lnTo>
                      <a:pt x="21" y="203"/>
                    </a:lnTo>
                    <a:lnTo>
                      <a:pt x="8" y="216"/>
                    </a:lnTo>
                    <a:lnTo>
                      <a:pt x="0" y="250"/>
                    </a:lnTo>
                    <a:lnTo>
                      <a:pt x="17" y="249"/>
                    </a:lnTo>
                    <a:lnTo>
                      <a:pt x="37" y="248"/>
                    </a:lnTo>
                    <a:lnTo>
                      <a:pt x="58" y="247"/>
                    </a:lnTo>
                    <a:lnTo>
                      <a:pt x="79" y="247"/>
                    </a:lnTo>
                    <a:lnTo>
                      <a:pt x="162" y="247"/>
                    </a:lnTo>
                    <a:lnTo>
                      <a:pt x="171" y="227"/>
                    </a:lnTo>
                    <a:lnTo>
                      <a:pt x="172" y="211"/>
                    </a:lnTo>
                    <a:lnTo>
                      <a:pt x="172" y="204"/>
                    </a:lnTo>
                    <a:lnTo>
                      <a:pt x="59" y="204"/>
                    </a:lnTo>
                    <a:lnTo>
                      <a:pt x="59" y="203"/>
                    </a:lnTo>
                    <a:lnTo>
                      <a:pt x="73" y="191"/>
                    </a:lnTo>
                    <a:lnTo>
                      <a:pt x="89" y="178"/>
                    </a:lnTo>
                    <a:lnTo>
                      <a:pt x="106" y="164"/>
                    </a:lnTo>
                    <a:lnTo>
                      <a:pt x="122" y="149"/>
                    </a:lnTo>
                    <a:lnTo>
                      <a:pt x="137" y="133"/>
                    </a:lnTo>
                    <a:lnTo>
                      <a:pt x="150" y="116"/>
                    </a:lnTo>
                    <a:lnTo>
                      <a:pt x="159" y="98"/>
                    </a:lnTo>
                    <a:lnTo>
                      <a:pt x="165" y="80"/>
                    </a:lnTo>
                    <a:lnTo>
                      <a:pt x="162" y="53"/>
                    </a:lnTo>
                    <a:lnTo>
                      <a:pt x="156"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1" name="Freeform 36"/>
              <p:cNvSpPr>
                <a:spLocks/>
              </p:cNvSpPr>
              <p:nvPr/>
            </p:nvSpPr>
            <p:spPr bwMode="auto">
              <a:xfrm>
                <a:off x="8886" y="662"/>
                <a:ext cx="725" cy="254"/>
              </a:xfrm>
              <a:custGeom>
                <a:avLst/>
                <a:gdLst/>
                <a:ahLst/>
                <a:cxnLst>
                  <a:cxn ang="0">
                    <a:pos x="162" y="247"/>
                  </a:cxn>
                  <a:cxn ang="0">
                    <a:pos x="79" y="247"/>
                  </a:cxn>
                  <a:cxn ang="0">
                    <a:pos x="103" y="247"/>
                  </a:cxn>
                  <a:cxn ang="0">
                    <a:pos x="124" y="247"/>
                  </a:cxn>
                  <a:cxn ang="0">
                    <a:pos x="143" y="248"/>
                  </a:cxn>
                  <a:cxn ang="0">
                    <a:pos x="161" y="249"/>
                  </a:cxn>
                  <a:cxn ang="0">
                    <a:pos x="162" y="247"/>
                  </a:cxn>
                </a:cxnLst>
                <a:rect l="0" t="0" r="r" b="b"/>
                <a:pathLst>
                  <a:path w="725" h="254">
                    <a:moveTo>
                      <a:pt x="162" y="247"/>
                    </a:moveTo>
                    <a:lnTo>
                      <a:pt x="79" y="247"/>
                    </a:lnTo>
                    <a:lnTo>
                      <a:pt x="103" y="247"/>
                    </a:lnTo>
                    <a:lnTo>
                      <a:pt x="124" y="247"/>
                    </a:lnTo>
                    <a:lnTo>
                      <a:pt x="143" y="248"/>
                    </a:lnTo>
                    <a:lnTo>
                      <a:pt x="161" y="249"/>
                    </a:lnTo>
                    <a:lnTo>
                      <a:pt x="162" y="2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2" name="Freeform 37"/>
              <p:cNvSpPr>
                <a:spLocks/>
              </p:cNvSpPr>
              <p:nvPr/>
            </p:nvSpPr>
            <p:spPr bwMode="auto">
              <a:xfrm>
                <a:off x="8886" y="662"/>
                <a:ext cx="725" cy="254"/>
              </a:xfrm>
              <a:custGeom>
                <a:avLst/>
                <a:gdLst/>
                <a:ahLst/>
                <a:cxnLst>
                  <a:cxn ang="0">
                    <a:pos x="168" y="165"/>
                  </a:cxn>
                  <a:cxn ang="0">
                    <a:pos x="151" y="196"/>
                  </a:cxn>
                  <a:cxn ang="0">
                    <a:pos x="149" y="200"/>
                  </a:cxn>
                  <a:cxn ang="0">
                    <a:pos x="144" y="201"/>
                  </a:cxn>
                  <a:cxn ang="0">
                    <a:pos x="140" y="201"/>
                  </a:cxn>
                  <a:cxn ang="0">
                    <a:pos x="59" y="204"/>
                  </a:cxn>
                  <a:cxn ang="0">
                    <a:pos x="172" y="204"/>
                  </a:cxn>
                  <a:cxn ang="0">
                    <a:pos x="172" y="195"/>
                  </a:cxn>
                  <a:cxn ang="0">
                    <a:pos x="173" y="173"/>
                  </a:cxn>
                  <a:cxn ang="0">
                    <a:pos x="168" y="165"/>
                  </a:cxn>
                </a:cxnLst>
                <a:rect l="0" t="0" r="r" b="b"/>
                <a:pathLst>
                  <a:path w="725" h="254">
                    <a:moveTo>
                      <a:pt x="168" y="165"/>
                    </a:moveTo>
                    <a:lnTo>
                      <a:pt x="151" y="196"/>
                    </a:lnTo>
                    <a:lnTo>
                      <a:pt x="149" y="200"/>
                    </a:lnTo>
                    <a:lnTo>
                      <a:pt x="144" y="201"/>
                    </a:lnTo>
                    <a:lnTo>
                      <a:pt x="140" y="201"/>
                    </a:lnTo>
                    <a:lnTo>
                      <a:pt x="59" y="204"/>
                    </a:lnTo>
                    <a:lnTo>
                      <a:pt x="172" y="204"/>
                    </a:lnTo>
                    <a:lnTo>
                      <a:pt x="172" y="195"/>
                    </a:lnTo>
                    <a:lnTo>
                      <a:pt x="173" y="173"/>
                    </a:lnTo>
                    <a:lnTo>
                      <a:pt x="168" y="1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3" name="Freeform 38"/>
              <p:cNvSpPr>
                <a:spLocks/>
              </p:cNvSpPr>
              <p:nvPr/>
            </p:nvSpPr>
            <p:spPr bwMode="auto">
              <a:xfrm>
                <a:off x="8886" y="662"/>
                <a:ext cx="725" cy="254"/>
              </a:xfrm>
              <a:custGeom>
                <a:avLst/>
                <a:gdLst/>
                <a:ahLst/>
                <a:cxnLst>
                  <a:cxn ang="0">
                    <a:pos x="102" y="0"/>
                  </a:cxn>
                  <a:cxn ang="0">
                    <a:pos x="77" y="2"/>
                  </a:cxn>
                  <a:cxn ang="0">
                    <a:pos x="56" y="6"/>
                  </a:cxn>
                  <a:cxn ang="0">
                    <a:pos x="37" y="14"/>
                  </a:cxn>
                  <a:cxn ang="0">
                    <a:pos x="22" y="24"/>
                  </a:cxn>
                  <a:cxn ang="0">
                    <a:pos x="8" y="37"/>
                  </a:cxn>
                  <a:cxn ang="0">
                    <a:pos x="11" y="58"/>
                  </a:cxn>
                  <a:cxn ang="0">
                    <a:pos x="27" y="45"/>
                  </a:cxn>
                  <a:cxn ang="0">
                    <a:pos x="45" y="37"/>
                  </a:cxn>
                  <a:cxn ang="0">
                    <a:pos x="156" y="37"/>
                  </a:cxn>
                  <a:cxn ang="0">
                    <a:pos x="154" y="31"/>
                  </a:cxn>
                  <a:cxn ang="0">
                    <a:pos x="140" y="16"/>
                  </a:cxn>
                  <a:cxn ang="0">
                    <a:pos x="122" y="6"/>
                  </a:cxn>
                  <a:cxn ang="0">
                    <a:pos x="102" y="0"/>
                  </a:cxn>
                </a:cxnLst>
                <a:rect l="0" t="0" r="r" b="b"/>
                <a:pathLst>
                  <a:path w="725" h="254">
                    <a:moveTo>
                      <a:pt x="102" y="0"/>
                    </a:moveTo>
                    <a:lnTo>
                      <a:pt x="77" y="2"/>
                    </a:lnTo>
                    <a:lnTo>
                      <a:pt x="56" y="6"/>
                    </a:lnTo>
                    <a:lnTo>
                      <a:pt x="37" y="14"/>
                    </a:lnTo>
                    <a:lnTo>
                      <a:pt x="22" y="24"/>
                    </a:lnTo>
                    <a:lnTo>
                      <a:pt x="8" y="37"/>
                    </a:lnTo>
                    <a:lnTo>
                      <a:pt x="11" y="58"/>
                    </a:lnTo>
                    <a:lnTo>
                      <a:pt x="27" y="45"/>
                    </a:lnTo>
                    <a:lnTo>
                      <a:pt x="45" y="37"/>
                    </a:lnTo>
                    <a:lnTo>
                      <a:pt x="156" y="37"/>
                    </a:lnTo>
                    <a:lnTo>
                      <a:pt x="154" y="31"/>
                    </a:lnTo>
                    <a:lnTo>
                      <a:pt x="140" y="16"/>
                    </a:lnTo>
                    <a:lnTo>
                      <a:pt x="122" y="6"/>
                    </a:lnTo>
                    <a:lnTo>
                      <a:pt x="10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4" name="Freeform 39"/>
              <p:cNvSpPr>
                <a:spLocks/>
              </p:cNvSpPr>
              <p:nvPr/>
            </p:nvSpPr>
            <p:spPr bwMode="auto">
              <a:xfrm>
                <a:off x="8886" y="662"/>
                <a:ext cx="725" cy="254"/>
              </a:xfrm>
              <a:custGeom>
                <a:avLst/>
                <a:gdLst/>
                <a:ahLst/>
                <a:cxnLst>
                  <a:cxn ang="0">
                    <a:pos x="296" y="0"/>
                  </a:cxn>
                  <a:cxn ang="0">
                    <a:pos x="272" y="3"/>
                  </a:cxn>
                  <a:cxn ang="0">
                    <a:pos x="252" y="11"/>
                  </a:cxn>
                  <a:cxn ang="0">
                    <a:pos x="236" y="24"/>
                  </a:cxn>
                  <a:cxn ang="0">
                    <a:pos x="222" y="41"/>
                  </a:cxn>
                  <a:cxn ang="0">
                    <a:pos x="212" y="61"/>
                  </a:cxn>
                  <a:cxn ang="0">
                    <a:pos x="204" y="82"/>
                  </a:cxn>
                  <a:cxn ang="0">
                    <a:pos x="200" y="104"/>
                  </a:cxn>
                  <a:cxn ang="0">
                    <a:pos x="198" y="127"/>
                  </a:cxn>
                  <a:cxn ang="0">
                    <a:pos x="198" y="134"/>
                  </a:cxn>
                  <a:cxn ang="0">
                    <a:pos x="199" y="155"/>
                  </a:cxn>
                  <a:cxn ang="0">
                    <a:pos x="204" y="177"/>
                  </a:cxn>
                  <a:cxn ang="0">
                    <a:pos x="211" y="199"/>
                  </a:cxn>
                  <a:cxn ang="0">
                    <a:pos x="222" y="218"/>
                  </a:cxn>
                  <a:cxn ang="0">
                    <a:pos x="237" y="234"/>
                  </a:cxn>
                  <a:cxn ang="0">
                    <a:pos x="255" y="245"/>
                  </a:cxn>
                  <a:cxn ang="0">
                    <a:pos x="276" y="252"/>
                  </a:cxn>
                  <a:cxn ang="0">
                    <a:pos x="302" y="249"/>
                  </a:cxn>
                  <a:cxn ang="0">
                    <a:pos x="324" y="241"/>
                  </a:cxn>
                  <a:cxn ang="0">
                    <a:pos x="338" y="231"/>
                  </a:cxn>
                  <a:cxn ang="0">
                    <a:pos x="303" y="231"/>
                  </a:cxn>
                  <a:cxn ang="0">
                    <a:pos x="285" y="226"/>
                  </a:cxn>
                  <a:cxn ang="0">
                    <a:pos x="272" y="212"/>
                  </a:cxn>
                  <a:cxn ang="0">
                    <a:pos x="263" y="191"/>
                  </a:cxn>
                  <a:cxn ang="0">
                    <a:pos x="257" y="167"/>
                  </a:cxn>
                  <a:cxn ang="0">
                    <a:pos x="255" y="142"/>
                  </a:cxn>
                  <a:cxn ang="0">
                    <a:pos x="254" y="120"/>
                  </a:cxn>
                  <a:cxn ang="0">
                    <a:pos x="254" y="103"/>
                  </a:cxn>
                  <a:cxn ang="0">
                    <a:pos x="254" y="86"/>
                  </a:cxn>
                  <a:cxn ang="0">
                    <a:pos x="254" y="82"/>
                  </a:cxn>
                  <a:cxn ang="0">
                    <a:pos x="256" y="59"/>
                  </a:cxn>
                  <a:cxn ang="0">
                    <a:pos x="264" y="36"/>
                  </a:cxn>
                  <a:cxn ang="0">
                    <a:pos x="277" y="22"/>
                  </a:cxn>
                  <a:cxn ang="0">
                    <a:pos x="350" y="22"/>
                  </a:cxn>
                  <a:cxn ang="0">
                    <a:pos x="336" y="10"/>
                  </a:cxn>
                  <a:cxn ang="0">
                    <a:pos x="317" y="2"/>
                  </a:cxn>
                  <a:cxn ang="0">
                    <a:pos x="296" y="0"/>
                  </a:cxn>
                </a:cxnLst>
                <a:rect l="0" t="0" r="r" b="b"/>
                <a:pathLst>
                  <a:path w="725" h="254">
                    <a:moveTo>
                      <a:pt x="296" y="0"/>
                    </a:moveTo>
                    <a:lnTo>
                      <a:pt x="272" y="3"/>
                    </a:lnTo>
                    <a:lnTo>
                      <a:pt x="252" y="11"/>
                    </a:lnTo>
                    <a:lnTo>
                      <a:pt x="236" y="24"/>
                    </a:lnTo>
                    <a:lnTo>
                      <a:pt x="222" y="41"/>
                    </a:lnTo>
                    <a:lnTo>
                      <a:pt x="212" y="61"/>
                    </a:lnTo>
                    <a:lnTo>
                      <a:pt x="204" y="82"/>
                    </a:lnTo>
                    <a:lnTo>
                      <a:pt x="200" y="104"/>
                    </a:lnTo>
                    <a:lnTo>
                      <a:pt x="198" y="127"/>
                    </a:lnTo>
                    <a:lnTo>
                      <a:pt x="198" y="134"/>
                    </a:lnTo>
                    <a:lnTo>
                      <a:pt x="199" y="155"/>
                    </a:lnTo>
                    <a:lnTo>
                      <a:pt x="204" y="177"/>
                    </a:lnTo>
                    <a:lnTo>
                      <a:pt x="211" y="199"/>
                    </a:lnTo>
                    <a:lnTo>
                      <a:pt x="222" y="218"/>
                    </a:lnTo>
                    <a:lnTo>
                      <a:pt x="237" y="234"/>
                    </a:lnTo>
                    <a:lnTo>
                      <a:pt x="255" y="245"/>
                    </a:lnTo>
                    <a:lnTo>
                      <a:pt x="276" y="252"/>
                    </a:lnTo>
                    <a:lnTo>
                      <a:pt x="302" y="249"/>
                    </a:lnTo>
                    <a:lnTo>
                      <a:pt x="324" y="241"/>
                    </a:lnTo>
                    <a:lnTo>
                      <a:pt x="338" y="231"/>
                    </a:lnTo>
                    <a:lnTo>
                      <a:pt x="303" y="231"/>
                    </a:lnTo>
                    <a:lnTo>
                      <a:pt x="285" y="226"/>
                    </a:lnTo>
                    <a:lnTo>
                      <a:pt x="272" y="212"/>
                    </a:lnTo>
                    <a:lnTo>
                      <a:pt x="263" y="191"/>
                    </a:lnTo>
                    <a:lnTo>
                      <a:pt x="257" y="167"/>
                    </a:lnTo>
                    <a:lnTo>
                      <a:pt x="255" y="142"/>
                    </a:lnTo>
                    <a:lnTo>
                      <a:pt x="254" y="120"/>
                    </a:lnTo>
                    <a:lnTo>
                      <a:pt x="254" y="103"/>
                    </a:lnTo>
                    <a:lnTo>
                      <a:pt x="254" y="86"/>
                    </a:lnTo>
                    <a:lnTo>
                      <a:pt x="254" y="82"/>
                    </a:lnTo>
                    <a:lnTo>
                      <a:pt x="256" y="59"/>
                    </a:lnTo>
                    <a:lnTo>
                      <a:pt x="264" y="36"/>
                    </a:lnTo>
                    <a:lnTo>
                      <a:pt x="277" y="22"/>
                    </a:lnTo>
                    <a:lnTo>
                      <a:pt x="350" y="22"/>
                    </a:lnTo>
                    <a:lnTo>
                      <a:pt x="336" y="10"/>
                    </a:lnTo>
                    <a:lnTo>
                      <a:pt x="317" y="2"/>
                    </a:lnTo>
                    <a:lnTo>
                      <a:pt x="29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5" name="Freeform 40"/>
              <p:cNvSpPr>
                <a:spLocks/>
              </p:cNvSpPr>
              <p:nvPr/>
            </p:nvSpPr>
            <p:spPr bwMode="auto">
              <a:xfrm>
                <a:off x="8886" y="662"/>
                <a:ext cx="725" cy="254"/>
              </a:xfrm>
              <a:custGeom>
                <a:avLst/>
                <a:gdLst/>
                <a:ahLst/>
                <a:cxnLst>
                  <a:cxn ang="0">
                    <a:pos x="350" y="22"/>
                  </a:cxn>
                  <a:cxn ang="0">
                    <a:pos x="277" y="22"/>
                  </a:cxn>
                  <a:cxn ang="0">
                    <a:pos x="296" y="27"/>
                  </a:cxn>
                  <a:cxn ang="0">
                    <a:pos x="310" y="41"/>
                  </a:cxn>
                  <a:cxn ang="0">
                    <a:pos x="319" y="62"/>
                  </a:cxn>
                  <a:cxn ang="0">
                    <a:pos x="325" y="86"/>
                  </a:cxn>
                  <a:cxn ang="0">
                    <a:pos x="328" y="111"/>
                  </a:cxn>
                  <a:cxn ang="0">
                    <a:pos x="330" y="134"/>
                  </a:cxn>
                  <a:cxn ang="0">
                    <a:pos x="330" y="142"/>
                  </a:cxn>
                  <a:cxn ang="0">
                    <a:pos x="330" y="155"/>
                  </a:cxn>
                  <a:cxn ang="0">
                    <a:pos x="329" y="179"/>
                  </a:cxn>
                  <a:cxn ang="0">
                    <a:pos x="325" y="203"/>
                  </a:cxn>
                  <a:cxn ang="0">
                    <a:pos x="317" y="222"/>
                  </a:cxn>
                  <a:cxn ang="0">
                    <a:pos x="303" y="231"/>
                  </a:cxn>
                  <a:cxn ang="0">
                    <a:pos x="338" y="231"/>
                  </a:cxn>
                  <a:cxn ang="0">
                    <a:pos x="342" y="229"/>
                  </a:cxn>
                  <a:cxn ang="0">
                    <a:pos x="357" y="213"/>
                  </a:cxn>
                  <a:cxn ang="0">
                    <a:pos x="368" y="194"/>
                  </a:cxn>
                  <a:cxn ang="0">
                    <a:pos x="376" y="174"/>
                  </a:cxn>
                  <a:cxn ang="0">
                    <a:pos x="382" y="153"/>
                  </a:cxn>
                  <a:cxn ang="0">
                    <a:pos x="385" y="132"/>
                  </a:cxn>
                  <a:cxn ang="0">
                    <a:pos x="384" y="106"/>
                  </a:cxn>
                  <a:cxn ang="0">
                    <a:pos x="380" y="81"/>
                  </a:cxn>
                  <a:cxn ang="0">
                    <a:pos x="373" y="59"/>
                  </a:cxn>
                  <a:cxn ang="0">
                    <a:pos x="364" y="39"/>
                  </a:cxn>
                  <a:cxn ang="0">
                    <a:pos x="351" y="23"/>
                  </a:cxn>
                  <a:cxn ang="0">
                    <a:pos x="350" y="22"/>
                  </a:cxn>
                </a:cxnLst>
                <a:rect l="0" t="0" r="r" b="b"/>
                <a:pathLst>
                  <a:path w="725" h="254">
                    <a:moveTo>
                      <a:pt x="350" y="22"/>
                    </a:moveTo>
                    <a:lnTo>
                      <a:pt x="277" y="22"/>
                    </a:lnTo>
                    <a:lnTo>
                      <a:pt x="296" y="27"/>
                    </a:lnTo>
                    <a:lnTo>
                      <a:pt x="310" y="41"/>
                    </a:lnTo>
                    <a:lnTo>
                      <a:pt x="319" y="62"/>
                    </a:lnTo>
                    <a:lnTo>
                      <a:pt x="325" y="86"/>
                    </a:lnTo>
                    <a:lnTo>
                      <a:pt x="328" y="111"/>
                    </a:lnTo>
                    <a:lnTo>
                      <a:pt x="330" y="134"/>
                    </a:lnTo>
                    <a:lnTo>
                      <a:pt x="330" y="142"/>
                    </a:lnTo>
                    <a:lnTo>
                      <a:pt x="330" y="155"/>
                    </a:lnTo>
                    <a:lnTo>
                      <a:pt x="329" y="179"/>
                    </a:lnTo>
                    <a:lnTo>
                      <a:pt x="325" y="203"/>
                    </a:lnTo>
                    <a:lnTo>
                      <a:pt x="317" y="222"/>
                    </a:lnTo>
                    <a:lnTo>
                      <a:pt x="303" y="231"/>
                    </a:lnTo>
                    <a:lnTo>
                      <a:pt x="338" y="231"/>
                    </a:lnTo>
                    <a:lnTo>
                      <a:pt x="342" y="229"/>
                    </a:lnTo>
                    <a:lnTo>
                      <a:pt x="357" y="213"/>
                    </a:lnTo>
                    <a:lnTo>
                      <a:pt x="368" y="194"/>
                    </a:lnTo>
                    <a:lnTo>
                      <a:pt x="376" y="174"/>
                    </a:lnTo>
                    <a:lnTo>
                      <a:pt x="382" y="153"/>
                    </a:lnTo>
                    <a:lnTo>
                      <a:pt x="385" y="132"/>
                    </a:lnTo>
                    <a:lnTo>
                      <a:pt x="384" y="106"/>
                    </a:lnTo>
                    <a:lnTo>
                      <a:pt x="380" y="81"/>
                    </a:lnTo>
                    <a:lnTo>
                      <a:pt x="373" y="59"/>
                    </a:lnTo>
                    <a:lnTo>
                      <a:pt x="364" y="39"/>
                    </a:lnTo>
                    <a:lnTo>
                      <a:pt x="351" y="23"/>
                    </a:lnTo>
                    <a:lnTo>
                      <a:pt x="350"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6" name="Freeform 41"/>
              <p:cNvSpPr>
                <a:spLocks/>
              </p:cNvSpPr>
              <p:nvPr/>
            </p:nvSpPr>
            <p:spPr bwMode="auto">
              <a:xfrm>
                <a:off x="8886" y="662"/>
                <a:ext cx="725" cy="254"/>
              </a:xfrm>
              <a:custGeom>
                <a:avLst/>
                <a:gdLst/>
                <a:ahLst/>
                <a:cxnLst>
                  <a:cxn ang="0">
                    <a:pos x="466" y="5"/>
                  </a:cxn>
                  <a:cxn ang="0">
                    <a:pos x="403" y="6"/>
                  </a:cxn>
                  <a:cxn ang="0">
                    <a:pos x="403" y="11"/>
                  </a:cxn>
                  <a:cxn ang="0">
                    <a:pos x="442" y="27"/>
                  </a:cxn>
                  <a:cxn ang="0">
                    <a:pos x="447" y="29"/>
                  </a:cxn>
                  <a:cxn ang="0">
                    <a:pos x="447" y="34"/>
                  </a:cxn>
                  <a:cxn ang="0">
                    <a:pos x="447" y="39"/>
                  </a:cxn>
                  <a:cxn ang="0">
                    <a:pos x="448" y="59"/>
                  </a:cxn>
                  <a:cxn ang="0">
                    <a:pos x="448" y="79"/>
                  </a:cxn>
                  <a:cxn ang="0">
                    <a:pos x="449" y="89"/>
                  </a:cxn>
                  <a:cxn ang="0">
                    <a:pos x="449" y="151"/>
                  </a:cxn>
                  <a:cxn ang="0">
                    <a:pos x="449" y="171"/>
                  </a:cxn>
                  <a:cxn ang="0">
                    <a:pos x="448" y="191"/>
                  </a:cxn>
                  <a:cxn ang="0">
                    <a:pos x="448" y="222"/>
                  </a:cxn>
                  <a:cxn ang="0">
                    <a:pos x="403" y="244"/>
                  </a:cxn>
                  <a:cxn ang="0">
                    <a:pos x="403" y="250"/>
                  </a:cxn>
                  <a:cxn ang="0">
                    <a:pos x="443" y="247"/>
                  </a:cxn>
                  <a:cxn ang="0">
                    <a:pos x="463" y="247"/>
                  </a:cxn>
                  <a:cxn ang="0">
                    <a:pos x="547" y="247"/>
                  </a:cxn>
                  <a:cxn ang="0">
                    <a:pos x="550" y="244"/>
                  </a:cxn>
                  <a:cxn ang="0">
                    <a:pos x="507" y="223"/>
                  </a:cxn>
                  <a:cxn ang="0">
                    <a:pos x="505" y="219"/>
                  </a:cxn>
                  <a:cxn ang="0">
                    <a:pos x="505" y="211"/>
                  </a:cxn>
                  <a:cxn ang="0">
                    <a:pos x="504" y="191"/>
                  </a:cxn>
                  <a:cxn ang="0">
                    <a:pos x="503" y="171"/>
                  </a:cxn>
                  <a:cxn ang="0">
                    <a:pos x="503" y="151"/>
                  </a:cxn>
                  <a:cxn ang="0">
                    <a:pos x="503" y="141"/>
                  </a:cxn>
                  <a:cxn ang="0">
                    <a:pos x="503" y="99"/>
                  </a:cxn>
                  <a:cxn ang="0">
                    <a:pos x="503" y="79"/>
                  </a:cxn>
                  <a:cxn ang="0">
                    <a:pos x="503" y="69"/>
                  </a:cxn>
                  <a:cxn ang="0">
                    <a:pos x="503" y="49"/>
                  </a:cxn>
                  <a:cxn ang="0">
                    <a:pos x="504" y="27"/>
                  </a:cxn>
                  <a:cxn ang="0">
                    <a:pos x="504" y="10"/>
                  </a:cxn>
                  <a:cxn ang="0">
                    <a:pos x="488" y="7"/>
                  </a:cxn>
                  <a:cxn ang="0">
                    <a:pos x="466" y="5"/>
                  </a:cxn>
                </a:cxnLst>
                <a:rect l="0" t="0" r="r" b="b"/>
                <a:pathLst>
                  <a:path w="725" h="254">
                    <a:moveTo>
                      <a:pt x="466" y="5"/>
                    </a:moveTo>
                    <a:lnTo>
                      <a:pt x="403" y="6"/>
                    </a:lnTo>
                    <a:lnTo>
                      <a:pt x="403" y="11"/>
                    </a:lnTo>
                    <a:lnTo>
                      <a:pt x="442" y="27"/>
                    </a:lnTo>
                    <a:lnTo>
                      <a:pt x="447" y="29"/>
                    </a:lnTo>
                    <a:lnTo>
                      <a:pt x="447" y="34"/>
                    </a:lnTo>
                    <a:lnTo>
                      <a:pt x="447" y="39"/>
                    </a:lnTo>
                    <a:lnTo>
                      <a:pt x="448" y="59"/>
                    </a:lnTo>
                    <a:lnTo>
                      <a:pt x="448" y="79"/>
                    </a:lnTo>
                    <a:lnTo>
                      <a:pt x="449" y="89"/>
                    </a:lnTo>
                    <a:lnTo>
                      <a:pt x="449" y="151"/>
                    </a:lnTo>
                    <a:lnTo>
                      <a:pt x="449" y="171"/>
                    </a:lnTo>
                    <a:lnTo>
                      <a:pt x="448" y="191"/>
                    </a:lnTo>
                    <a:lnTo>
                      <a:pt x="448" y="222"/>
                    </a:lnTo>
                    <a:lnTo>
                      <a:pt x="403" y="244"/>
                    </a:lnTo>
                    <a:lnTo>
                      <a:pt x="403" y="250"/>
                    </a:lnTo>
                    <a:lnTo>
                      <a:pt x="443" y="247"/>
                    </a:lnTo>
                    <a:lnTo>
                      <a:pt x="463" y="247"/>
                    </a:lnTo>
                    <a:lnTo>
                      <a:pt x="547" y="247"/>
                    </a:lnTo>
                    <a:lnTo>
                      <a:pt x="550" y="244"/>
                    </a:lnTo>
                    <a:lnTo>
                      <a:pt x="507" y="223"/>
                    </a:lnTo>
                    <a:lnTo>
                      <a:pt x="505" y="219"/>
                    </a:lnTo>
                    <a:lnTo>
                      <a:pt x="505" y="211"/>
                    </a:lnTo>
                    <a:lnTo>
                      <a:pt x="504" y="191"/>
                    </a:lnTo>
                    <a:lnTo>
                      <a:pt x="503" y="171"/>
                    </a:lnTo>
                    <a:lnTo>
                      <a:pt x="503" y="151"/>
                    </a:lnTo>
                    <a:lnTo>
                      <a:pt x="503" y="141"/>
                    </a:lnTo>
                    <a:lnTo>
                      <a:pt x="503" y="99"/>
                    </a:lnTo>
                    <a:lnTo>
                      <a:pt x="503" y="79"/>
                    </a:lnTo>
                    <a:lnTo>
                      <a:pt x="503" y="69"/>
                    </a:lnTo>
                    <a:lnTo>
                      <a:pt x="503" y="49"/>
                    </a:lnTo>
                    <a:lnTo>
                      <a:pt x="504" y="27"/>
                    </a:lnTo>
                    <a:lnTo>
                      <a:pt x="504" y="10"/>
                    </a:lnTo>
                    <a:lnTo>
                      <a:pt x="488" y="7"/>
                    </a:lnTo>
                    <a:lnTo>
                      <a:pt x="466"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7" name="Freeform 42"/>
              <p:cNvSpPr>
                <a:spLocks/>
              </p:cNvSpPr>
              <p:nvPr/>
            </p:nvSpPr>
            <p:spPr bwMode="auto">
              <a:xfrm>
                <a:off x="8886" y="662"/>
                <a:ext cx="725" cy="254"/>
              </a:xfrm>
              <a:custGeom>
                <a:avLst/>
                <a:gdLst/>
                <a:ahLst/>
                <a:cxnLst>
                  <a:cxn ang="0">
                    <a:pos x="547" y="247"/>
                  </a:cxn>
                  <a:cxn ang="0">
                    <a:pos x="463" y="247"/>
                  </a:cxn>
                  <a:cxn ang="0">
                    <a:pos x="489" y="247"/>
                  </a:cxn>
                  <a:cxn ang="0">
                    <a:pos x="510" y="247"/>
                  </a:cxn>
                  <a:cxn ang="0">
                    <a:pos x="528" y="248"/>
                  </a:cxn>
                  <a:cxn ang="0">
                    <a:pos x="545" y="249"/>
                  </a:cxn>
                  <a:cxn ang="0">
                    <a:pos x="547" y="247"/>
                  </a:cxn>
                </a:cxnLst>
                <a:rect l="0" t="0" r="r" b="b"/>
                <a:pathLst>
                  <a:path w="725" h="254">
                    <a:moveTo>
                      <a:pt x="547" y="247"/>
                    </a:moveTo>
                    <a:lnTo>
                      <a:pt x="463" y="247"/>
                    </a:lnTo>
                    <a:lnTo>
                      <a:pt x="489" y="247"/>
                    </a:lnTo>
                    <a:lnTo>
                      <a:pt x="510" y="247"/>
                    </a:lnTo>
                    <a:lnTo>
                      <a:pt x="528" y="248"/>
                    </a:lnTo>
                    <a:lnTo>
                      <a:pt x="545" y="249"/>
                    </a:lnTo>
                    <a:lnTo>
                      <a:pt x="547" y="2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8" name="Freeform 43"/>
              <p:cNvSpPr>
                <a:spLocks/>
              </p:cNvSpPr>
              <p:nvPr/>
            </p:nvSpPr>
            <p:spPr bwMode="auto">
              <a:xfrm>
                <a:off x="8886" y="662"/>
                <a:ext cx="725" cy="254"/>
              </a:xfrm>
              <a:custGeom>
                <a:avLst/>
                <a:gdLst/>
                <a:ahLst/>
                <a:cxnLst>
                  <a:cxn ang="0">
                    <a:pos x="712" y="115"/>
                  </a:cxn>
                  <a:cxn ang="0">
                    <a:pos x="598" y="115"/>
                  </a:cxn>
                  <a:cxn ang="0">
                    <a:pos x="621" y="117"/>
                  </a:cxn>
                  <a:cxn ang="0">
                    <a:pos x="642" y="124"/>
                  </a:cxn>
                  <a:cxn ang="0">
                    <a:pos x="658" y="138"/>
                  </a:cxn>
                  <a:cxn ang="0">
                    <a:pos x="665" y="160"/>
                  </a:cxn>
                  <a:cxn ang="0">
                    <a:pos x="660" y="181"/>
                  </a:cxn>
                  <a:cxn ang="0">
                    <a:pos x="649" y="199"/>
                  </a:cxn>
                  <a:cxn ang="0">
                    <a:pos x="633" y="213"/>
                  </a:cxn>
                  <a:cxn ang="0">
                    <a:pos x="613" y="224"/>
                  </a:cxn>
                  <a:cxn ang="0">
                    <a:pos x="592" y="232"/>
                  </a:cxn>
                  <a:cxn ang="0">
                    <a:pos x="571" y="236"/>
                  </a:cxn>
                  <a:cxn ang="0">
                    <a:pos x="567" y="253"/>
                  </a:cxn>
                  <a:cxn ang="0">
                    <a:pos x="587" y="250"/>
                  </a:cxn>
                  <a:cxn ang="0">
                    <a:pos x="609" y="247"/>
                  </a:cxn>
                  <a:cxn ang="0">
                    <a:pos x="632" y="242"/>
                  </a:cxn>
                  <a:cxn ang="0">
                    <a:pos x="654" y="235"/>
                  </a:cxn>
                  <a:cxn ang="0">
                    <a:pos x="674" y="226"/>
                  </a:cxn>
                  <a:cxn ang="0">
                    <a:pos x="693" y="214"/>
                  </a:cxn>
                  <a:cxn ang="0">
                    <a:pos x="708" y="200"/>
                  </a:cxn>
                  <a:cxn ang="0">
                    <a:pos x="719" y="182"/>
                  </a:cxn>
                  <a:cxn ang="0">
                    <a:pos x="724" y="160"/>
                  </a:cxn>
                  <a:cxn ang="0">
                    <a:pos x="721" y="134"/>
                  </a:cxn>
                  <a:cxn ang="0">
                    <a:pos x="712" y="115"/>
                  </a:cxn>
                </a:cxnLst>
                <a:rect l="0" t="0" r="r" b="b"/>
                <a:pathLst>
                  <a:path w="725" h="254">
                    <a:moveTo>
                      <a:pt x="712" y="115"/>
                    </a:moveTo>
                    <a:lnTo>
                      <a:pt x="598" y="115"/>
                    </a:lnTo>
                    <a:lnTo>
                      <a:pt x="621" y="117"/>
                    </a:lnTo>
                    <a:lnTo>
                      <a:pt x="642" y="124"/>
                    </a:lnTo>
                    <a:lnTo>
                      <a:pt x="658" y="138"/>
                    </a:lnTo>
                    <a:lnTo>
                      <a:pt x="665" y="160"/>
                    </a:lnTo>
                    <a:lnTo>
                      <a:pt x="660" y="181"/>
                    </a:lnTo>
                    <a:lnTo>
                      <a:pt x="649" y="199"/>
                    </a:lnTo>
                    <a:lnTo>
                      <a:pt x="633" y="213"/>
                    </a:lnTo>
                    <a:lnTo>
                      <a:pt x="613" y="224"/>
                    </a:lnTo>
                    <a:lnTo>
                      <a:pt x="592" y="232"/>
                    </a:lnTo>
                    <a:lnTo>
                      <a:pt x="571" y="236"/>
                    </a:lnTo>
                    <a:lnTo>
                      <a:pt x="567" y="253"/>
                    </a:lnTo>
                    <a:lnTo>
                      <a:pt x="587" y="250"/>
                    </a:lnTo>
                    <a:lnTo>
                      <a:pt x="609" y="247"/>
                    </a:lnTo>
                    <a:lnTo>
                      <a:pt x="632" y="242"/>
                    </a:lnTo>
                    <a:lnTo>
                      <a:pt x="654" y="235"/>
                    </a:lnTo>
                    <a:lnTo>
                      <a:pt x="674" y="226"/>
                    </a:lnTo>
                    <a:lnTo>
                      <a:pt x="693" y="214"/>
                    </a:lnTo>
                    <a:lnTo>
                      <a:pt x="708" y="200"/>
                    </a:lnTo>
                    <a:lnTo>
                      <a:pt x="719" y="182"/>
                    </a:lnTo>
                    <a:lnTo>
                      <a:pt x="724" y="160"/>
                    </a:lnTo>
                    <a:lnTo>
                      <a:pt x="721" y="134"/>
                    </a:lnTo>
                    <a:lnTo>
                      <a:pt x="712" y="1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39" name="Freeform 44"/>
              <p:cNvSpPr>
                <a:spLocks/>
              </p:cNvSpPr>
              <p:nvPr/>
            </p:nvSpPr>
            <p:spPr bwMode="auto">
              <a:xfrm>
                <a:off x="8886" y="662"/>
                <a:ext cx="725" cy="254"/>
              </a:xfrm>
              <a:custGeom>
                <a:avLst/>
                <a:gdLst/>
                <a:ahLst/>
                <a:cxnLst>
                  <a:cxn ang="0">
                    <a:pos x="598" y="3"/>
                  </a:cxn>
                  <a:cxn ang="0">
                    <a:pos x="592" y="23"/>
                  </a:cxn>
                  <a:cxn ang="0">
                    <a:pos x="587" y="42"/>
                  </a:cxn>
                  <a:cxn ang="0">
                    <a:pos x="582" y="62"/>
                  </a:cxn>
                  <a:cxn ang="0">
                    <a:pos x="578" y="82"/>
                  </a:cxn>
                  <a:cxn ang="0">
                    <a:pos x="574" y="101"/>
                  </a:cxn>
                  <a:cxn ang="0">
                    <a:pos x="580" y="116"/>
                  </a:cxn>
                  <a:cxn ang="0">
                    <a:pos x="589" y="115"/>
                  </a:cxn>
                  <a:cxn ang="0">
                    <a:pos x="712" y="115"/>
                  </a:cxn>
                  <a:cxn ang="0">
                    <a:pos x="711" y="113"/>
                  </a:cxn>
                  <a:cxn ang="0">
                    <a:pos x="697" y="98"/>
                  </a:cxn>
                  <a:cxn ang="0">
                    <a:pos x="678" y="88"/>
                  </a:cxn>
                  <a:cxn ang="0">
                    <a:pos x="658" y="82"/>
                  </a:cxn>
                  <a:cxn ang="0">
                    <a:pos x="648" y="81"/>
                  </a:cxn>
                  <a:cxn ang="0">
                    <a:pos x="605" y="81"/>
                  </a:cxn>
                  <a:cxn ang="0">
                    <a:pos x="612" y="49"/>
                  </a:cxn>
                  <a:cxn ang="0">
                    <a:pos x="722" y="49"/>
                  </a:cxn>
                  <a:cxn ang="0">
                    <a:pos x="722" y="6"/>
                  </a:cxn>
                  <a:cxn ang="0">
                    <a:pos x="662" y="6"/>
                  </a:cxn>
                  <a:cxn ang="0">
                    <a:pos x="638" y="5"/>
                  </a:cxn>
                  <a:cxn ang="0">
                    <a:pos x="616" y="4"/>
                  </a:cxn>
                  <a:cxn ang="0">
                    <a:pos x="598" y="3"/>
                  </a:cxn>
                </a:cxnLst>
                <a:rect l="0" t="0" r="r" b="b"/>
                <a:pathLst>
                  <a:path w="725" h="254">
                    <a:moveTo>
                      <a:pt x="598" y="3"/>
                    </a:moveTo>
                    <a:lnTo>
                      <a:pt x="592" y="23"/>
                    </a:lnTo>
                    <a:lnTo>
                      <a:pt x="587" y="42"/>
                    </a:lnTo>
                    <a:lnTo>
                      <a:pt x="582" y="62"/>
                    </a:lnTo>
                    <a:lnTo>
                      <a:pt x="578" y="82"/>
                    </a:lnTo>
                    <a:lnTo>
                      <a:pt x="574" y="101"/>
                    </a:lnTo>
                    <a:lnTo>
                      <a:pt x="580" y="116"/>
                    </a:lnTo>
                    <a:lnTo>
                      <a:pt x="589" y="115"/>
                    </a:lnTo>
                    <a:lnTo>
                      <a:pt x="712" y="115"/>
                    </a:lnTo>
                    <a:lnTo>
                      <a:pt x="711" y="113"/>
                    </a:lnTo>
                    <a:lnTo>
                      <a:pt x="697" y="98"/>
                    </a:lnTo>
                    <a:lnTo>
                      <a:pt x="678" y="88"/>
                    </a:lnTo>
                    <a:lnTo>
                      <a:pt x="658" y="82"/>
                    </a:lnTo>
                    <a:lnTo>
                      <a:pt x="648" y="81"/>
                    </a:lnTo>
                    <a:lnTo>
                      <a:pt x="605" y="81"/>
                    </a:lnTo>
                    <a:lnTo>
                      <a:pt x="612" y="49"/>
                    </a:lnTo>
                    <a:lnTo>
                      <a:pt x="722" y="49"/>
                    </a:lnTo>
                    <a:lnTo>
                      <a:pt x="722" y="6"/>
                    </a:lnTo>
                    <a:lnTo>
                      <a:pt x="662" y="6"/>
                    </a:lnTo>
                    <a:lnTo>
                      <a:pt x="638" y="5"/>
                    </a:lnTo>
                    <a:lnTo>
                      <a:pt x="616" y="4"/>
                    </a:lnTo>
                    <a:lnTo>
                      <a:pt x="598"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0" name="Freeform 45"/>
              <p:cNvSpPr>
                <a:spLocks/>
              </p:cNvSpPr>
              <p:nvPr/>
            </p:nvSpPr>
            <p:spPr bwMode="auto">
              <a:xfrm>
                <a:off x="8886" y="662"/>
                <a:ext cx="725" cy="254"/>
              </a:xfrm>
              <a:custGeom>
                <a:avLst/>
                <a:gdLst/>
                <a:ahLst/>
                <a:cxnLst>
                  <a:cxn ang="0">
                    <a:pos x="621" y="79"/>
                  </a:cxn>
                  <a:cxn ang="0">
                    <a:pos x="605" y="81"/>
                  </a:cxn>
                  <a:cxn ang="0">
                    <a:pos x="648" y="81"/>
                  </a:cxn>
                  <a:cxn ang="0">
                    <a:pos x="636" y="80"/>
                  </a:cxn>
                  <a:cxn ang="0">
                    <a:pos x="621" y="79"/>
                  </a:cxn>
                </a:cxnLst>
                <a:rect l="0" t="0" r="r" b="b"/>
                <a:pathLst>
                  <a:path w="725" h="254">
                    <a:moveTo>
                      <a:pt x="621" y="79"/>
                    </a:moveTo>
                    <a:lnTo>
                      <a:pt x="605" y="81"/>
                    </a:lnTo>
                    <a:lnTo>
                      <a:pt x="648" y="81"/>
                    </a:lnTo>
                    <a:lnTo>
                      <a:pt x="636" y="80"/>
                    </a:lnTo>
                    <a:lnTo>
                      <a:pt x="621" y="7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1" name="Freeform 46"/>
              <p:cNvSpPr>
                <a:spLocks/>
              </p:cNvSpPr>
              <p:nvPr/>
            </p:nvSpPr>
            <p:spPr bwMode="auto">
              <a:xfrm>
                <a:off x="8886" y="662"/>
                <a:ext cx="725" cy="254"/>
              </a:xfrm>
              <a:custGeom>
                <a:avLst/>
                <a:gdLst/>
                <a:ahLst/>
                <a:cxnLst>
                  <a:cxn ang="0">
                    <a:pos x="722" y="49"/>
                  </a:cxn>
                  <a:cxn ang="0">
                    <a:pos x="713" y="49"/>
                  </a:cxn>
                  <a:cxn ang="0">
                    <a:pos x="716" y="52"/>
                  </a:cxn>
                  <a:cxn ang="0">
                    <a:pos x="716" y="58"/>
                  </a:cxn>
                  <a:cxn ang="0">
                    <a:pos x="722" y="58"/>
                  </a:cxn>
                  <a:cxn ang="0">
                    <a:pos x="722" y="49"/>
                  </a:cxn>
                </a:cxnLst>
                <a:rect l="0" t="0" r="r" b="b"/>
                <a:pathLst>
                  <a:path w="725" h="254">
                    <a:moveTo>
                      <a:pt x="722" y="49"/>
                    </a:moveTo>
                    <a:lnTo>
                      <a:pt x="713" y="49"/>
                    </a:lnTo>
                    <a:lnTo>
                      <a:pt x="716" y="52"/>
                    </a:lnTo>
                    <a:lnTo>
                      <a:pt x="716" y="58"/>
                    </a:lnTo>
                    <a:lnTo>
                      <a:pt x="722" y="58"/>
                    </a:lnTo>
                    <a:lnTo>
                      <a:pt x="722" y="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42" name="Freeform 47"/>
              <p:cNvSpPr>
                <a:spLocks/>
              </p:cNvSpPr>
              <p:nvPr/>
            </p:nvSpPr>
            <p:spPr bwMode="auto">
              <a:xfrm>
                <a:off x="8886" y="662"/>
                <a:ext cx="725" cy="254"/>
              </a:xfrm>
              <a:custGeom>
                <a:avLst/>
                <a:gdLst/>
                <a:ahLst/>
                <a:cxnLst>
                  <a:cxn ang="0">
                    <a:pos x="722" y="3"/>
                  </a:cxn>
                  <a:cxn ang="0">
                    <a:pos x="704" y="4"/>
                  </a:cxn>
                  <a:cxn ang="0">
                    <a:pos x="683" y="5"/>
                  </a:cxn>
                  <a:cxn ang="0">
                    <a:pos x="662" y="6"/>
                  </a:cxn>
                  <a:cxn ang="0">
                    <a:pos x="722" y="6"/>
                  </a:cxn>
                  <a:cxn ang="0">
                    <a:pos x="722" y="3"/>
                  </a:cxn>
                </a:cxnLst>
                <a:rect l="0" t="0" r="r" b="b"/>
                <a:pathLst>
                  <a:path w="725" h="254">
                    <a:moveTo>
                      <a:pt x="722" y="3"/>
                    </a:moveTo>
                    <a:lnTo>
                      <a:pt x="704" y="4"/>
                    </a:lnTo>
                    <a:lnTo>
                      <a:pt x="683" y="5"/>
                    </a:lnTo>
                    <a:lnTo>
                      <a:pt x="662" y="6"/>
                    </a:lnTo>
                    <a:lnTo>
                      <a:pt x="722" y="6"/>
                    </a:lnTo>
                    <a:lnTo>
                      <a:pt x="722"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129" name="Freeform 48"/>
            <p:cNvSpPr>
              <a:spLocks/>
            </p:cNvSpPr>
            <p:nvPr/>
          </p:nvSpPr>
          <p:spPr bwMode="auto">
            <a:xfrm>
              <a:off x="8903" y="574"/>
              <a:ext cx="748" cy="49"/>
            </a:xfrm>
            <a:custGeom>
              <a:avLst/>
              <a:gdLst/>
              <a:ahLst/>
              <a:cxnLst>
                <a:cxn ang="0">
                  <a:pos x="0" y="0"/>
                </a:cxn>
                <a:cxn ang="0">
                  <a:pos x="742" y="0"/>
                </a:cxn>
              </a:cxnLst>
              <a:rect l="0" t="0" r="r" b="b"/>
              <a:pathLst>
                <a:path w="743" h="20">
                  <a:moveTo>
                    <a:pt x="0" y="0"/>
                  </a:moveTo>
                  <a:lnTo>
                    <a:pt x="742" y="0"/>
                  </a:lnTo>
                </a:path>
              </a:pathLst>
            </a:custGeom>
            <a:noFill/>
            <a:ln w="44449">
              <a:solidFill>
                <a:srgbClr val="008BB0"/>
              </a:solidFill>
              <a:round/>
              <a:headEnd/>
              <a:tailEnd/>
            </a:ln>
          </p:spPr>
          <p:txBody>
            <a:bodyPr vert="horz" wrap="square" lIns="91440" tIns="45720" rIns="91440" bIns="45720" numCol="1" anchor="t" anchorCtr="0" compatLnSpc="1">
              <a:prstTxWarp prst="textNoShape">
                <a:avLst/>
              </a:prstTxWarp>
            </a:bodyPr>
            <a:lstStyle/>
            <a:p>
              <a:endParaRPr lang="ru-RU"/>
            </a:p>
          </p:txBody>
        </p:sp>
      </p:grpSp>
      <p:pic>
        <p:nvPicPr>
          <p:cNvPr id="45" name="Содержимое 44"/>
          <p:cNvPicPr>
            <a:picLocks noGrp="1"/>
          </p:cNvPicPr>
          <p:nvPr>
            <p:ph idx="1"/>
          </p:nvPr>
        </p:nvPicPr>
        <p:blipFill>
          <a:blip r:embed="rId4" cstate="print"/>
          <a:stretch>
            <a:fillRect/>
          </a:stretch>
        </p:blipFill>
        <p:spPr bwMode="auto">
          <a:xfrm>
            <a:off x="323803" y="2358061"/>
            <a:ext cx="11377264" cy="2808312"/>
          </a:xfrm>
          <a:prstGeom prst="rect">
            <a:avLst/>
          </a:prstGeom>
          <a:solidFill>
            <a:schemeClr val="bg1"/>
          </a:solidFill>
          <a:ln>
            <a:noFill/>
          </a:ln>
        </p:spPr>
      </p:pic>
      <p:pic>
        <p:nvPicPr>
          <p:cNvPr id="46" name="Picture 3"/>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179789" y="6318501"/>
            <a:ext cx="1762463" cy="540000"/>
          </a:xfrm>
          <a:prstGeom prst="rect">
            <a:avLst/>
          </a:prstGeom>
          <a:noFill/>
          <a:ln>
            <a:noFill/>
          </a:ln>
        </p:spPr>
      </p:pic>
      <p:pic>
        <p:nvPicPr>
          <p:cNvPr id="1026" name="Picture 2"/>
          <p:cNvPicPr>
            <a:picLocks noChangeAspect="1" noChangeArrowheads="1"/>
          </p:cNvPicPr>
          <p:nvPr/>
        </p:nvPicPr>
        <p:blipFill>
          <a:blip r:embed="rId6" cstate="print"/>
          <a:srcRect/>
          <a:stretch>
            <a:fillRect/>
          </a:stretch>
        </p:blipFill>
        <p:spPr bwMode="auto">
          <a:xfrm>
            <a:off x="251795" y="2358058"/>
            <a:ext cx="3368055" cy="2808311"/>
          </a:xfrm>
          <a:prstGeom prst="rect">
            <a:avLst/>
          </a:prstGeom>
          <a:noFill/>
          <a:ln w="9525">
            <a:noFill/>
            <a:miter lim="800000"/>
            <a:headEnd/>
            <a:tailEnd/>
          </a:ln>
        </p:spPr>
      </p:pic>
      <p:pic>
        <p:nvPicPr>
          <p:cNvPr id="48" name="Рисунок 47"/>
          <p:cNvPicPr>
            <a:picLocks noChangeAspect="1"/>
          </p:cNvPicPr>
          <p:nvPr/>
        </p:nvPicPr>
        <p:blipFill>
          <a:blip r:embed="rId7" cstate="print"/>
          <a:stretch>
            <a:fillRect/>
          </a:stretch>
        </p:blipFill>
        <p:spPr>
          <a:xfrm>
            <a:off x="251794" y="965661"/>
            <a:ext cx="1403920" cy="1296144"/>
          </a:xfrm>
          <a:prstGeom prst="rect">
            <a:avLst/>
          </a:prstGeom>
        </p:spPr>
      </p:pic>
      <p:pic>
        <p:nvPicPr>
          <p:cNvPr id="49" name="Picture 2"/>
          <p:cNvPicPr>
            <a:picLocks noChangeAspect="1" noChangeArrowheads="1"/>
          </p:cNvPicPr>
          <p:nvPr/>
        </p:nvPicPr>
        <p:blipFill>
          <a:blip r:embed="rId6" cstate="print"/>
          <a:srcRect/>
          <a:stretch>
            <a:fillRect/>
          </a:stretch>
        </p:blipFill>
        <p:spPr bwMode="auto">
          <a:xfrm>
            <a:off x="323801" y="2430069"/>
            <a:ext cx="3368055" cy="2808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Стрелка вправо 21"/>
          <p:cNvSpPr/>
          <p:nvPr/>
        </p:nvSpPr>
        <p:spPr>
          <a:xfrm>
            <a:off x="5191942" y="673493"/>
            <a:ext cx="6688908" cy="5416202"/>
          </a:xfrm>
          <a:prstGeom prst="rightArrow">
            <a:avLst>
              <a:gd name="adj1" fmla="val 100000"/>
              <a:gd name="adj2" fmla="val 0"/>
            </a:avLst>
          </a:prstGeom>
          <a:solidFill>
            <a:srgbClr val="045A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rtlCol="0" anchor="ctr"/>
          <a:lstStyle/>
          <a:p>
            <a:pPr algn="ctr"/>
            <a:endParaRPr lang="ru-RU"/>
          </a:p>
        </p:txBody>
      </p:sp>
      <p:sp>
        <p:nvSpPr>
          <p:cNvPr id="18" name="Стрелка вправо 17"/>
          <p:cNvSpPr/>
          <p:nvPr/>
        </p:nvSpPr>
        <p:spPr>
          <a:xfrm>
            <a:off x="3000664" y="2203069"/>
            <a:ext cx="2659085" cy="1843013"/>
          </a:xfrm>
          <a:prstGeom prst="rightArrow">
            <a:avLst>
              <a:gd name="adj1" fmla="val 100000"/>
              <a:gd name="adj2" fmla="val 45890"/>
            </a:avLst>
          </a:prstGeom>
          <a:solidFill>
            <a:srgbClr val="FD720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rtlCol="0" anchor="ctr"/>
          <a:lstStyle/>
          <a:p>
            <a:pPr algn="ctr"/>
            <a:endParaRPr lang="ru-RU"/>
          </a:p>
        </p:txBody>
      </p:sp>
      <p:sp>
        <p:nvSpPr>
          <p:cNvPr id="23" name="TextBox 22"/>
          <p:cNvSpPr txBox="1"/>
          <p:nvPr/>
        </p:nvSpPr>
        <p:spPr>
          <a:xfrm>
            <a:off x="5220346" y="1061917"/>
            <a:ext cx="6362107" cy="4738018"/>
          </a:xfrm>
          <a:prstGeom prst="rect">
            <a:avLst/>
          </a:prstGeom>
          <a:noFill/>
        </p:spPr>
        <p:txBody>
          <a:bodyPr wrap="square" lIns="121861" tIns="60931" rIns="121861" bIns="60931" rtlCol="0">
            <a:spAutoFit/>
          </a:bodyPr>
          <a:lstStyle/>
          <a:p>
            <a:pPr marL="1107421" indent="-499494">
              <a:buFontTx/>
              <a:buAutoNum type="arabicPeriod"/>
              <a:defRPr/>
            </a:pPr>
            <a:r>
              <a:rPr lang="ru-RU" dirty="0" smtClean="0">
                <a:solidFill>
                  <a:schemeClr val="bg1"/>
                </a:solidFill>
              </a:rPr>
              <a:t>Усиление внимания к формированию функциональной грамотности</a:t>
            </a:r>
          </a:p>
          <a:p>
            <a:pPr marL="1107421" indent="-499494">
              <a:buFontTx/>
              <a:buAutoNum type="arabicPeriod"/>
              <a:defRPr/>
            </a:pPr>
            <a:r>
              <a:rPr lang="ru-RU" dirty="0" smtClean="0">
                <a:solidFill>
                  <a:schemeClr val="bg1"/>
                </a:solidFill>
              </a:rPr>
              <a:t>Повышение уровня познавательной самостоятельности учащихся</a:t>
            </a:r>
          </a:p>
          <a:p>
            <a:pPr marL="1106229" indent="-498358">
              <a:defRPr/>
            </a:pPr>
            <a:r>
              <a:rPr lang="ru-RU" dirty="0" smtClean="0">
                <a:solidFill>
                  <a:schemeClr val="bg1"/>
                </a:solidFill>
              </a:rPr>
              <a:t>3.    Формирование </a:t>
            </a:r>
            <a:r>
              <a:rPr lang="ru-RU" dirty="0" err="1" smtClean="0">
                <a:solidFill>
                  <a:schemeClr val="bg1"/>
                </a:solidFill>
              </a:rPr>
              <a:t>метапредметных</a:t>
            </a:r>
            <a:r>
              <a:rPr lang="ru-RU" dirty="0" smtClean="0">
                <a:solidFill>
                  <a:schemeClr val="bg1"/>
                </a:solidFill>
              </a:rPr>
              <a:t> результатов </a:t>
            </a:r>
          </a:p>
          <a:p>
            <a:pPr marL="1107421" indent="-499494">
              <a:defRPr/>
            </a:pPr>
            <a:r>
              <a:rPr lang="ru-RU" dirty="0" smtClean="0">
                <a:solidFill>
                  <a:schemeClr val="bg1"/>
                </a:solidFill>
              </a:rPr>
              <a:t>4</a:t>
            </a:r>
            <a:r>
              <a:rPr lang="en-US" dirty="0" smtClean="0">
                <a:solidFill>
                  <a:schemeClr val="bg1"/>
                </a:solidFill>
              </a:rPr>
              <a:t>. </a:t>
            </a:r>
            <a:r>
              <a:rPr lang="ru-RU" dirty="0" smtClean="0">
                <a:solidFill>
                  <a:schemeClr val="bg1"/>
                </a:solidFill>
              </a:rPr>
              <a:t>   Повышение интереса учащихся к изучению математики и естественнонаучных предметов</a:t>
            </a:r>
          </a:p>
          <a:p>
            <a:pPr marL="1107421" indent="-499494">
              <a:defRPr/>
            </a:pPr>
            <a:r>
              <a:rPr lang="en-US" dirty="0" smtClean="0">
                <a:solidFill>
                  <a:schemeClr val="bg1"/>
                </a:solidFill>
              </a:rPr>
              <a:t>5</a:t>
            </a:r>
            <a:r>
              <a:rPr lang="ru-RU" dirty="0" smtClean="0">
                <a:solidFill>
                  <a:schemeClr val="bg1"/>
                </a:solidFill>
              </a:rPr>
              <a:t>.    Повышение эффективности работы с одаренными и успешными учащимися</a:t>
            </a:r>
          </a:p>
          <a:p>
            <a:pPr marL="1107421" indent="-499494">
              <a:defRPr/>
            </a:pPr>
            <a:r>
              <a:rPr lang="en-US" dirty="0" smtClean="0">
                <a:solidFill>
                  <a:schemeClr val="bg1"/>
                </a:solidFill>
              </a:rPr>
              <a:t>6</a:t>
            </a:r>
            <a:r>
              <a:rPr lang="ru-RU" dirty="0" smtClean="0">
                <a:solidFill>
                  <a:schemeClr val="bg1"/>
                </a:solidFill>
              </a:rPr>
              <a:t>.   Повышение эффективности инвестиций в образование</a:t>
            </a:r>
          </a:p>
          <a:p>
            <a:pPr marL="1107421" indent="-499494">
              <a:defRPr/>
            </a:pPr>
            <a:r>
              <a:rPr lang="en-US" dirty="0" smtClean="0">
                <a:solidFill>
                  <a:schemeClr val="bg1"/>
                </a:solidFill>
              </a:rPr>
              <a:t>7</a:t>
            </a:r>
            <a:r>
              <a:rPr lang="ru-RU" dirty="0" smtClean="0">
                <a:solidFill>
                  <a:schemeClr val="bg1"/>
                </a:solidFill>
              </a:rPr>
              <a:t>.   Улучшение образовательной среды в школе</a:t>
            </a:r>
          </a:p>
        </p:txBody>
      </p:sp>
      <p:sp>
        <p:nvSpPr>
          <p:cNvPr id="27" name="Стрелка вправо 26"/>
          <p:cNvSpPr/>
          <p:nvPr/>
        </p:nvSpPr>
        <p:spPr>
          <a:xfrm>
            <a:off x="899868" y="1637981"/>
            <a:ext cx="4328399" cy="2808401"/>
          </a:xfrm>
          <a:prstGeom prst="rightArrow">
            <a:avLst>
              <a:gd name="adj1" fmla="val 100000"/>
              <a:gd name="adj2" fmla="val 0"/>
            </a:avLst>
          </a:prstGeom>
          <a:solidFill>
            <a:srgbClr val="FD720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rtlCol="0" anchor="ctr"/>
          <a:lstStyle/>
          <a:p>
            <a:pPr algn="ctr"/>
            <a:endParaRPr lang="ru-RU"/>
          </a:p>
        </p:txBody>
      </p:sp>
      <p:sp>
        <p:nvSpPr>
          <p:cNvPr id="28" name="TextBox 27"/>
          <p:cNvSpPr txBox="1"/>
          <p:nvPr/>
        </p:nvSpPr>
        <p:spPr>
          <a:xfrm>
            <a:off x="981728" y="1776793"/>
            <a:ext cx="5568529" cy="2585265"/>
          </a:xfrm>
          <a:prstGeom prst="rect">
            <a:avLst/>
          </a:prstGeom>
          <a:noFill/>
        </p:spPr>
        <p:txBody>
          <a:bodyPr wrap="square" lIns="121861" tIns="60931" rIns="121861" bIns="60931" rtlCol="0">
            <a:spAutoFit/>
          </a:bodyPr>
          <a:lstStyle/>
          <a:p>
            <a:r>
              <a:rPr lang="ru-RU" sz="3200" dirty="0">
                <a:solidFill>
                  <a:schemeClr val="bg1"/>
                </a:solidFill>
                <a:latin typeface="Gotham Pro Black" pitchFamily="50" charset="0"/>
                <a:cs typeface="Gotham Pro Black" pitchFamily="50" charset="0"/>
              </a:rPr>
              <a:t>Направления</a:t>
            </a:r>
          </a:p>
          <a:p>
            <a:r>
              <a:rPr lang="ru-RU" sz="3200" dirty="0">
                <a:solidFill>
                  <a:schemeClr val="bg1"/>
                </a:solidFill>
                <a:latin typeface="Gotham Pro Black" pitchFamily="50" charset="0"/>
                <a:cs typeface="Gotham Pro Black" pitchFamily="50" charset="0"/>
              </a:rPr>
              <a:t>совершенствования</a:t>
            </a:r>
          </a:p>
          <a:p>
            <a:r>
              <a:rPr lang="ru-RU" sz="3200" dirty="0">
                <a:solidFill>
                  <a:schemeClr val="bg1"/>
                </a:solidFill>
                <a:latin typeface="Gotham Pro Black" pitchFamily="50" charset="0"/>
                <a:cs typeface="Gotham Pro Black" pitchFamily="50" charset="0"/>
              </a:rPr>
              <a:t>общего </a:t>
            </a:r>
          </a:p>
          <a:p>
            <a:r>
              <a:rPr lang="ru-RU" sz="3200" dirty="0">
                <a:solidFill>
                  <a:schemeClr val="bg1"/>
                </a:solidFill>
                <a:latin typeface="Gotham Pro Black" pitchFamily="50" charset="0"/>
                <a:cs typeface="Gotham Pro Black" pitchFamily="50" charset="0"/>
              </a:rPr>
              <a:t>образования </a:t>
            </a:r>
          </a:p>
          <a:p>
            <a:r>
              <a:rPr lang="ru-RU" sz="3200" dirty="0">
                <a:solidFill>
                  <a:schemeClr val="bg1"/>
                </a:solidFill>
                <a:latin typeface="Gotham Pro Black" pitchFamily="50" charset="0"/>
                <a:cs typeface="Gotham Pro Black" pitchFamily="50" charset="0"/>
              </a:rPr>
              <a:t>в России</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t>Механизмы повышения качества общего образования в России</a:t>
            </a:r>
            <a:endParaRPr lang="ru-RU" dirty="0"/>
          </a:p>
        </p:txBody>
      </p:sp>
      <p:sp>
        <p:nvSpPr>
          <p:cNvPr id="57347" name="Содержимое 2"/>
          <p:cNvSpPr>
            <a:spLocks noGrp="1"/>
          </p:cNvSpPr>
          <p:nvPr>
            <p:ph idx="1"/>
          </p:nvPr>
        </p:nvSpPr>
        <p:spPr>
          <a:xfrm>
            <a:off x="251794" y="1277939"/>
            <a:ext cx="11629058" cy="5121918"/>
          </a:xfrm>
        </p:spPr>
        <p:txBody>
          <a:bodyPr>
            <a:noAutofit/>
          </a:bodyPr>
          <a:lstStyle/>
          <a:p>
            <a:pPr marL="611985" indent="-611985">
              <a:buFontTx/>
              <a:buAutoNum type="arabicPeriod"/>
            </a:pPr>
            <a:r>
              <a:rPr lang="ru-RU" sz="2400" dirty="0">
                <a:latin typeface="+mj-lt"/>
              </a:rPr>
              <a:t>Обновление учебных и методических материалов с учетом переориентации системы образования на новые результаты, связанные с «навыками 21 века», – функциональной грамотностью учащихся и развитием позитивных установок, мотивации обучения и стратегий поведения учащихся в различных ситуациях, готовности жить в эпоху перемен</a:t>
            </a:r>
          </a:p>
          <a:p>
            <a:pPr marL="611985" indent="-611985">
              <a:buFontTx/>
              <a:buAutoNum type="arabicPeriod"/>
            </a:pPr>
            <a:r>
              <a:rPr lang="ru-RU" sz="2400" dirty="0">
                <a:latin typeface="+mj-lt"/>
              </a:rPr>
              <a:t>Целенаправленное повышение квалификации учителей через систему подготовки, переподготовки и повышения квалификации учителей, в которых требуется кардинальное обновление содержания и методов обучения, направленное на повышение качества и эффективности работы учителей</a:t>
            </a:r>
          </a:p>
          <a:p>
            <a:pPr marL="611985" indent="-611985">
              <a:buFontTx/>
              <a:buAutoNum type="arabicPeriod"/>
            </a:pPr>
            <a:r>
              <a:rPr lang="ru-RU" sz="2400" dirty="0">
                <a:latin typeface="+mj-lt"/>
              </a:rPr>
              <a:t>Введение комплексного мониторинга образовательных достижений учащихся и качества образования с использованием современных измерителей для комплексной оценки предметных, </a:t>
            </a:r>
            <a:r>
              <a:rPr lang="ru-RU" sz="2400" dirty="0" err="1">
                <a:latin typeface="+mj-lt"/>
              </a:rPr>
              <a:t>метапредметных</a:t>
            </a:r>
            <a:r>
              <a:rPr lang="ru-RU" sz="2400" dirty="0">
                <a:latin typeface="+mj-lt"/>
              </a:rPr>
              <a:t> и личностных результатов</a:t>
            </a:r>
          </a:p>
          <a:p>
            <a:pPr marL="611985" indent="-611985">
              <a:buFontTx/>
              <a:buAutoNum type="arabicPeriod"/>
            </a:pPr>
            <a:r>
              <a:rPr lang="ru-RU" sz="2400" dirty="0">
                <a:latin typeface="+mj-lt"/>
              </a:rPr>
              <a:t>Широкое информирование профессионального сообщества и общественности о результатах и инструментарии международных исследований </a:t>
            </a:r>
          </a:p>
          <a:p>
            <a:pPr marL="611985" indent="-611985">
              <a:buNone/>
            </a:pPr>
            <a:endParaRPr lang="ru-RU" sz="2400" dirty="0">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0"/>
            <a:ext cx="10692765" cy="1061915"/>
          </a:xfrm>
        </p:spPr>
        <p:txBody>
          <a:bodyPr>
            <a:normAutofit fontScale="90000"/>
          </a:bodyPr>
          <a:lstStyle/>
          <a:p>
            <a:pPr>
              <a:lnSpc>
                <a:spcPct val="80000"/>
              </a:lnSpc>
              <a:defRPr/>
            </a:pPr>
            <a:r>
              <a:rPr lang="ru-RU" dirty="0" smtClean="0"/>
              <a:t>Содержательная и </a:t>
            </a:r>
            <a:r>
              <a:rPr lang="ru-RU" dirty="0" err="1" smtClean="0"/>
              <a:t>критериальная</a:t>
            </a:r>
            <a:r>
              <a:rPr lang="ru-RU" dirty="0" smtClean="0"/>
              <a:t> основа совершенствования и оценки качества образования</a:t>
            </a:r>
            <a:endParaRPr lang="ru-RU" dirty="0"/>
          </a:p>
        </p:txBody>
      </p:sp>
      <p:pic>
        <p:nvPicPr>
          <p:cNvPr id="14339" name="Picture 2"/>
          <p:cNvPicPr>
            <a:picLocks noGrp="1" noChangeAspect="1" noChangeArrowheads="1"/>
          </p:cNvPicPr>
          <p:nvPr>
            <p:ph idx="1"/>
          </p:nvPr>
        </p:nvPicPr>
        <p:blipFill>
          <a:blip r:embed="rId3" cstate="print"/>
          <a:srcRect/>
          <a:stretch>
            <a:fillRect/>
          </a:stretch>
        </p:blipFill>
        <p:spPr>
          <a:xfrm>
            <a:off x="6372473" y="1061917"/>
            <a:ext cx="5040560" cy="3312368"/>
          </a:xfrm>
        </p:spPr>
      </p:pic>
      <p:pic>
        <p:nvPicPr>
          <p:cNvPr id="6" name="Рисунок 5"/>
          <p:cNvPicPr/>
          <p:nvPr/>
        </p:nvPicPr>
        <p:blipFill>
          <a:blip r:embed="rId4" cstate="print"/>
          <a:srcRect/>
          <a:stretch>
            <a:fillRect/>
          </a:stretch>
        </p:blipFill>
        <p:spPr bwMode="auto">
          <a:xfrm>
            <a:off x="5724403" y="4734322"/>
            <a:ext cx="5345430" cy="2101771"/>
          </a:xfrm>
          <a:prstGeom prst="rect">
            <a:avLst/>
          </a:prstGeom>
          <a:noFill/>
          <a:ln w="9525">
            <a:noFill/>
            <a:miter lim="800000"/>
            <a:headEnd/>
            <a:tailEnd/>
          </a:ln>
        </p:spPr>
      </p:pic>
      <p:sp>
        <p:nvSpPr>
          <p:cNvPr id="8" name="Прямоугольник 7"/>
          <p:cNvSpPr/>
          <p:nvPr/>
        </p:nvSpPr>
        <p:spPr>
          <a:xfrm>
            <a:off x="323803" y="4950348"/>
            <a:ext cx="4824536" cy="1938970"/>
          </a:xfrm>
          <a:prstGeom prst="rect">
            <a:avLst/>
          </a:prstGeom>
        </p:spPr>
        <p:txBody>
          <a:bodyPr wrap="square" lIns="91419" tIns="45709" rIns="91419" bIns="45709">
            <a:spAutoFit/>
          </a:bodyPr>
          <a:lstStyle/>
          <a:p>
            <a:r>
              <a:rPr lang="ru-RU" sz="2400" b="1" i="1" dirty="0">
                <a:solidFill>
                  <a:srgbClr val="002060"/>
                </a:solidFill>
                <a:cs typeface="Arial" panose="020B0604020202020204" pitchFamily="34" charset="0"/>
              </a:rPr>
              <a:t>Через оценку качества образования система образования настраивается на новые результаты</a:t>
            </a:r>
            <a:r>
              <a:rPr lang="en-US" sz="2400" b="1" i="1" dirty="0">
                <a:solidFill>
                  <a:srgbClr val="002060"/>
                </a:solidFill>
                <a:cs typeface="Arial" panose="020B0604020202020204" pitchFamily="34" charset="0"/>
              </a:rPr>
              <a:t>.</a:t>
            </a:r>
            <a:r>
              <a:rPr lang="ru-RU" sz="2400" b="1" i="1" dirty="0">
                <a:solidFill>
                  <a:srgbClr val="002060"/>
                </a:solidFill>
                <a:cs typeface="Arial" panose="020B0604020202020204" pitchFamily="34" charset="0"/>
              </a:rPr>
              <a:t/>
            </a:r>
            <a:br>
              <a:rPr lang="ru-RU" sz="2400" b="1" i="1" dirty="0">
                <a:solidFill>
                  <a:srgbClr val="002060"/>
                </a:solidFill>
                <a:cs typeface="Arial" panose="020B0604020202020204" pitchFamily="34" charset="0"/>
              </a:rPr>
            </a:br>
            <a:endParaRPr lang="ru-RU" sz="2400" b="1" dirty="0"/>
          </a:p>
        </p:txBody>
      </p:sp>
      <p:sp>
        <p:nvSpPr>
          <p:cNvPr id="7" name="TextBox 6"/>
          <p:cNvSpPr txBox="1"/>
          <p:nvPr/>
        </p:nvSpPr>
        <p:spPr>
          <a:xfrm>
            <a:off x="7452593" y="4374283"/>
            <a:ext cx="1584176" cy="415476"/>
          </a:xfrm>
          <a:prstGeom prst="rect">
            <a:avLst/>
          </a:prstGeom>
          <a:noFill/>
        </p:spPr>
        <p:txBody>
          <a:bodyPr wrap="square" lIns="91419" tIns="45709" rIns="91419" bIns="45709" rtlCol="0">
            <a:spAutoFit/>
          </a:bodyPr>
          <a:lstStyle/>
          <a:p>
            <a:r>
              <a:rPr lang="ru-RU" dirty="0" smtClean="0"/>
              <a:t>ОЭСР 2030</a:t>
            </a:r>
            <a:endParaRPr lang="ru-RU" dirty="0"/>
          </a:p>
        </p:txBody>
      </p:sp>
      <p:pic>
        <p:nvPicPr>
          <p:cNvPr id="273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04" y="944841"/>
            <a:ext cx="5400599"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0"/>
            <a:ext cx="10692765" cy="1061915"/>
          </a:xfrm>
        </p:spPr>
        <p:txBody>
          <a:bodyPr>
            <a:normAutofit fontScale="90000"/>
          </a:bodyPr>
          <a:lstStyle/>
          <a:p>
            <a:pPr>
              <a:lnSpc>
                <a:spcPct val="80000"/>
              </a:lnSpc>
              <a:defRPr/>
            </a:pPr>
            <a:r>
              <a:rPr lang="ru-RU" dirty="0" smtClean="0"/>
              <a:t>Содержательная и </a:t>
            </a:r>
            <a:r>
              <a:rPr lang="ru-RU" dirty="0" err="1" smtClean="0"/>
              <a:t>критериальная</a:t>
            </a:r>
            <a:r>
              <a:rPr lang="ru-RU" dirty="0" smtClean="0"/>
              <a:t> основа совершенствования и оценки качества образования</a:t>
            </a:r>
            <a:endParaRPr lang="ru-RU" dirty="0"/>
          </a:p>
        </p:txBody>
      </p:sp>
      <p:pic>
        <p:nvPicPr>
          <p:cNvPr id="14339" name="Picture 2"/>
          <p:cNvPicPr>
            <a:picLocks noGrp="1" noChangeAspect="1" noChangeArrowheads="1"/>
          </p:cNvPicPr>
          <p:nvPr>
            <p:ph idx="1"/>
          </p:nvPr>
        </p:nvPicPr>
        <p:blipFill>
          <a:blip r:embed="rId3" cstate="print"/>
          <a:srcRect/>
          <a:stretch>
            <a:fillRect/>
          </a:stretch>
        </p:blipFill>
        <p:spPr>
          <a:xfrm>
            <a:off x="0" y="-152"/>
            <a:ext cx="11880850" cy="7807416"/>
          </a:xfrm>
        </p:spPr>
      </p:pic>
    </p:spTree>
    <p:extLst>
      <p:ext uri="{BB962C8B-B14F-4D97-AF65-F5344CB8AC3E}">
        <p14:creationId xmlns:p14="http://schemas.microsoft.com/office/powerpoint/2010/main" val="2201366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0"/>
            <a:ext cx="10692765" cy="1061915"/>
          </a:xfrm>
        </p:spPr>
        <p:txBody>
          <a:bodyPr>
            <a:normAutofit fontScale="90000"/>
          </a:bodyPr>
          <a:lstStyle/>
          <a:p>
            <a:pPr>
              <a:lnSpc>
                <a:spcPct val="80000"/>
              </a:lnSpc>
              <a:defRPr/>
            </a:pPr>
            <a:r>
              <a:rPr lang="ru-RU" dirty="0" smtClean="0"/>
              <a:t>Содержательная и </a:t>
            </a:r>
            <a:r>
              <a:rPr lang="ru-RU" dirty="0" err="1" smtClean="0"/>
              <a:t>критериальная</a:t>
            </a:r>
            <a:r>
              <a:rPr lang="ru-RU" dirty="0" smtClean="0"/>
              <a:t> основа совершенствования и оценки качества образования</a:t>
            </a:r>
            <a:endParaRPr lang="ru-RU" dirty="0"/>
          </a:p>
        </p:txBody>
      </p:sp>
      <p:pic>
        <p:nvPicPr>
          <p:cNvPr id="14339" name="Picture 2"/>
          <p:cNvPicPr>
            <a:picLocks noGrp="1" noChangeAspect="1" noChangeArrowheads="1"/>
          </p:cNvPicPr>
          <p:nvPr>
            <p:ph idx="1"/>
          </p:nvPr>
        </p:nvPicPr>
        <p:blipFill>
          <a:blip r:embed="rId3" cstate="print"/>
          <a:srcRect/>
          <a:stretch>
            <a:fillRect/>
          </a:stretch>
        </p:blipFill>
        <p:spPr>
          <a:xfrm>
            <a:off x="6372473" y="1061917"/>
            <a:ext cx="5040560" cy="3312368"/>
          </a:xfrm>
        </p:spPr>
      </p:pic>
      <p:sp>
        <p:nvSpPr>
          <p:cNvPr id="8" name="Прямоугольник 7"/>
          <p:cNvSpPr/>
          <p:nvPr/>
        </p:nvSpPr>
        <p:spPr>
          <a:xfrm>
            <a:off x="323803" y="4950348"/>
            <a:ext cx="4824536" cy="1938970"/>
          </a:xfrm>
          <a:prstGeom prst="rect">
            <a:avLst/>
          </a:prstGeom>
        </p:spPr>
        <p:txBody>
          <a:bodyPr wrap="square" lIns="91419" tIns="45709" rIns="91419" bIns="45709">
            <a:spAutoFit/>
          </a:bodyPr>
          <a:lstStyle/>
          <a:p>
            <a:r>
              <a:rPr lang="ru-RU" sz="2400" b="1" i="1" dirty="0">
                <a:solidFill>
                  <a:srgbClr val="002060"/>
                </a:solidFill>
                <a:cs typeface="Arial" panose="020B0604020202020204" pitchFamily="34" charset="0"/>
              </a:rPr>
              <a:t>Через оценку качества образования система образования настраивается на новые результаты</a:t>
            </a:r>
            <a:r>
              <a:rPr lang="en-US" sz="2400" b="1" i="1" dirty="0">
                <a:solidFill>
                  <a:srgbClr val="002060"/>
                </a:solidFill>
                <a:cs typeface="Arial" panose="020B0604020202020204" pitchFamily="34" charset="0"/>
              </a:rPr>
              <a:t>.</a:t>
            </a:r>
            <a:r>
              <a:rPr lang="ru-RU" sz="2400" b="1" i="1" dirty="0">
                <a:solidFill>
                  <a:srgbClr val="002060"/>
                </a:solidFill>
                <a:cs typeface="Arial" panose="020B0604020202020204" pitchFamily="34" charset="0"/>
              </a:rPr>
              <a:t/>
            </a:r>
            <a:br>
              <a:rPr lang="ru-RU" sz="2400" b="1" i="1" dirty="0">
                <a:solidFill>
                  <a:srgbClr val="002060"/>
                </a:solidFill>
                <a:cs typeface="Arial" panose="020B0604020202020204" pitchFamily="34" charset="0"/>
              </a:rPr>
            </a:br>
            <a:endParaRPr lang="ru-RU" sz="2400" b="1" dirty="0"/>
          </a:p>
        </p:txBody>
      </p:sp>
      <p:sp>
        <p:nvSpPr>
          <p:cNvPr id="7" name="TextBox 6"/>
          <p:cNvSpPr txBox="1"/>
          <p:nvPr/>
        </p:nvSpPr>
        <p:spPr>
          <a:xfrm>
            <a:off x="7452593" y="4374283"/>
            <a:ext cx="1584176" cy="415476"/>
          </a:xfrm>
          <a:prstGeom prst="rect">
            <a:avLst/>
          </a:prstGeom>
          <a:noFill/>
        </p:spPr>
        <p:txBody>
          <a:bodyPr wrap="square" lIns="91419" tIns="45709" rIns="91419" bIns="45709" rtlCol="0">
            <a:spAutoFit/>
          </a:bodyPr>
          <a:lstStyle/>
          <a:p>
            <a:r>
              <a:rPr lang="ru-RU" dirty="0" smtClean="0"/>
              <a:t>ОЭСР 2030</a:t>
            </a:r>
            <a:endParaRPr lang="ru-RU" dirty="0"/>
          </a:p>
        </p:txBody>
      </p:sp>
      <p:pic>
        <p:nvPicPr>
          <p:cNvPr id="273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04" y="944841"/>
            <a:ext cx="5400599"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p:cNvPicPr/>
          <p:nvPr/>
        </p:nvPicPr>
        <p:blipFill>
          <a:blip r:embed="rId5" cstate="print"/>
          <a:srcRect/>
          <a:stretch>
            <a:fillRect/>
          </a:stretch>
        </p:blipFill>
        <p:spPr bwMode="auto">
          <a:xfrm>
            <a:off x="0" y="0"/>
            <a:ext cx="11880850" cy="7164388"/>
          </a:xfrm>
          <a:prstGeom prst="rect">
            <a:avLst/>
          </a:prstGeom>
          <a:noFill/>
          <a:ln w="9525">
            <a:noFill/>
            <a:miter lim="800000"/>
            <a:headEnd/>
            <a:tailEnd/>
          </a:ln>
        </p:spPr>
      </p:pic>
    </p:spTree>
    <p:extLst>
      <p:ext uri="{BB962C8B-B14F-4D97-AF65-F5344CB8AC3E}">
        <p14:creationId xmlns:p14="http://schemas.microsoft.com/office/powerpoint/2010/main" val="500776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t>Главные детерминанты качества школьного образования</a:t>
            </a:r>
            <a:endParaRPr lang="ru-RU" dirty="0"/>
          </a:p>
        </p:txBody>
      </p:sp>
      <p:sp>
        <p:nvSpPr>
          <p:cNvPr id="18435" name="Содержимое 2"/>
          <p:cNvSpPr>
            <a:spLocks noGrp="1"/>
          </p:cNvSpPr>
          <p:nvPr>
            <p:ph idx="1"/>
          </p:nvPr>
        </p:nvSpPr>
        <p:spPr/>
        <p:txBody>
          <a:bodyPr/>
          <a:lstStyle/>
          <a:p>
            <a:pPr>
              <a:defRPr/>
            </a:pPr>
            <a:r>
              <a:rPr lang="ru-RU" dirty="0" smtClean="0"/>
              <a:t>Качество школьного образования в основном определяется качеством профессиональной подготовки педагогов</a:t>
            </a:r>
          </a:p>
          <a:p>
            <a:pPr marL="725147" indent="-725147" algn="r">
              <a:lnSpc>
                <a:spcPct val="80000"/>
              </a:lnSpc>
              <a:spcBef>
                <a:spcPts val="0"/>
              </a:spcBef>
              <a:buNone/>
              <a:defRPr/>
            </a:pPr>
            <a:r>
              <a:rPr lang="ru-RU" i="1" dirty="0" smtClean="0"/>
              <a:t>(по результатам </a:t>
            </a:r>
            <a:r>
              <a:rPr lang="en-US" i="1" dirty="0" smtClean="0"/>
              <a:t>PISA)</a:t>
            </a:r>
            <a:endParaRPr lang="ru-RU" i="1" dirty="0" smtClean="0"/>
          </a:p>
          <a:p>
            <a:pPr marL="725147" indent="-725147">
              <a:lnSpc>
                <a:spcPct val="80000"/>
              </a:lnSpc>
              <a:defRPr/>
            </a:pPr>
            <a:endParaRPr lang="ru-RU" sz="1700" dirty="0"/>
          </a:p>
          <a:p>
            <a:pPr marL="725147" indent="-725147">
              <a:lnSpc>
                <a:spcPct val="80000"/>
              </a:lnSpc>
              <a:defRPr/>
            </a:pPr>
            <a:r>
              <a:rPr lang="ru-RU" dirty="0" smtClean="0"/>
              <a:t>Качество </a:t>
            </a:r>
            <a:r>
              <a:rPr lang="ru-RU" dirty="0" smtClean="0">
                <a:solidFill>
                  <a:schemeClr val="tx2"/>
                </a:solidFill>
              </a:rPr>
              <a:t>образовательных достижений школьников в основном определяется качеством учебных заданий, предлагаемых им педагогами</a:t>
            </a:r>
            <a:endParaRPr lang="en-US" dirty="0" smtClean="0">
              <a:solidFill>
                <a:schemeClr val="tx2"/>
              </a:solidFill>
            </a:endParaRPr>
          </a:p>
          <a:p>
            <a:pPr marL="725147" indent="-725147" algn="r">
              <a:lnSpc>
                <a:spcPct val="80000"/>
              </a:lnSpc>
              <a:spcBef>
                <a:spcPts val="0"/>
              </a:spcBef>
              <a:buNone/>
              <a:defRPr/>
            </a:pPr>
            <a:r>
              <a:rPr lang="ru-RU" i="1" dirty="0" smtClean="0"/>
              <a:t>(по результатам </a:t>
            </a:r>
            <a:r>
              <a:rPr lang="en-US" i="1" dirty="0" smtClean="0"/>
              <a:t>ITL</a:t>
            </a:r>
            <a:r>
              <a:rPr lang="ru-RU" i="1" dirty="0" smtClean="0"/>
              <a:t>, </a:t>
            </a:r>
            <a:r>
              <a:rPr lang="en-US" i="1" dirty="0" smtClean="0"/>
              <a:t>PISA</a:t>
            </a:r>
            <a:r>
              <a:rPr lang="ru-RU" i="1" dirty="0" smtClean="0"/>
              <a:t>)</a:t>
            </a:r>
            <a:endParaRPr lang="ru-RU"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a:t>
            </a:r>
            <a:endParaRPr lang="ru-RU" dirty="0">
              <a:solidFill>
                <a:srgbClr val="FF0000"/>
              </a:solidFill>
            </a:endParaRPr>
          </a:p>
        </p:txBody>
      </p:sp>
      <p:sp>
        <p:nvSpPr>
          <p:cNvPr id="3" name="Содержимое 2"/>
          <p:cNvSpPr>
            <a:spLocks noGrp="1"/>
          </p:cNvSpPr>
          <p:nvPr>
            <p:ph idx="1"/>
          </p:nvPr>
        </p:nvSpPr>
        <p:spPr>
          <a:xfrm>
            <a:off x="594045" y="1277939"/>
            <a:ext cx="10692765" cy="5121920"/>
          </a:xfrm>
        </p:spPr>
        <p:txBody>
          <a:bodyPr>
            <a:normAutofit/>
          </a:bodyPr>
          <a:lstStyle/>
          <a:p>
            <a:pPr marL="457092" indent="-457092" algn="just">
              <a:buAutoNum type="arabicPeriod"/>
            </a:pPr>
            <a:r>
              <a:rPr lang="ru-RU" sz="3500" b="1" dirty="0" smtClean="0">
                <a:solidFill>
                  <a:srgbClr val="002060"/>
                </a:solidFill>
                <a:cs typeface="Arial" pitchFamily="34" charset="0"/>
              </a:rPr>
              <a:t>Функциональная </a:t>
            </a:r>
            <a:r>
              <a:rPr lang="ru-RU" sz="3500" b="1" dirty="0">
                <a:solidFill>
                  <a:srgbClr val="002060"/>
                </a:solidFill>
                <a:cs typeface="Arial" pitchFamily="34" charset="0"/>
              </a:rPr>
              <a:t>грамотность. Что стоит за этим понятием и почему проблему формирования функциональной грамотности связывают с исследованием </a:t>
            </a:r>
            <a:r>
              <a:rPr lang="ru-RU" sz="3500" b="1" dirty="0" smtClean="0">
                <a:solidFill>
                  <a:srgbClr val="002060"/>
                </a:solidFill>
                <a:cs typeface="Arial" pitchFamily="34" charset="0"/>
              </a:rPr>
              <a:t>PISA?</a:t>
            </a:r>
            <a:endParaRPr lang="ru-RU" sz="3500" b="1" dirty="0">
              <a:solidFill>
                <a:srgbClr val="002060"/>
              </a:solidFill>
              <a:cs typeface="Arial" pitchFamily="34" charset="0"/>
            </a:endParaRPr>
          </a:p>
          <a:p>
            <a:pPr marL="457092" indent="-457092" algn="just">
              <a:buFont typeface="Arial" pitchFamily="34" charset="0"/>
              <a:buAutoNum type="arabicPeriod"/>
            </a:pPr>
            <a:r>
              <a:rPr lang="ru-RU" sz="3500" b="1" dirty="0">
                <a:solidFill>
                  <a:srgbClr val="002060"/>
                </a:solidFill>
              </a:rPr>
              <a:t>Оценка качества образования на основе практики международных </a:t>
            </a:r>
            <a:r>
              <a:rPr lang="ru-RU" sz="3500" b="1" dirty="0" smtClean="0">
                <a:solidFill>
                  <a:srgbClr val="002060"/>
                </a:solidFill>
              </a:rPr>
              <a:t>исследований.</a:t>
            </a:r>
            <a:endParaRPr lang="ru-RU" sz="3500" b="1" dirty="0">
              <a:solidFill>
                <a:srgbClr val="002060"/>
              </a:solidFill>
            </a:endParaRPr>
          </a:p>
          <a:p>
            <a:pPr marL="457092" indent="-457092" algn="just">
              <a:buFont typeface="Arial" pitchFamily="34" charset="0"/>
              <a:buAutoNum type="arabicPeriod"/>
            </a:pPr>
            <a:r>
              <a:rPr lang="ru-RU" sz="3500" b="1" dirty="0">
                <a:solidFill>
                  <a:srgbClr val="002060"/>
                </a:solidFill>
              </a:rPr>
              <a:t>Инновационный проект Министерства просвещения РФ «Мониторинг формирования и оценки функциональной грамотности</a:t>
            </a:r>
            <a:r>
              <a:rPr lang="ru-RU" sz="3500" b="1" dirty="0" smtClean="0">
                <a:solidFill>
                  <a:srgbClr val="002060"/>
                </a:solidFill>
              </a:rPr>
              <a:t>».</a:t>
            </a:r>
            <a:endParaRPr lang="ru-RU" sz="3500" b="1" dirty="0">
              <a:solidFill>
                <a:srgbClr val="002060"/>
              </a:solidFill>
            </a:endParaRPr>
          </a:p>
        </p:txBody>
      </p:sp>
    </p:spTree>
    <p:extLst>
      <p:ext uri="{BB962C8B-B14F-4D97-AF65-F5344CB8AC3E}">
        <p14:creationId xmlns:p14="http://schemas.microsoft.com/office/powerpoint/2010/main" val="994824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ctr">
              <a:buNone/>
            </a:pPr>
            <a:r>
              <a:rPr lang="ru-RU" dirty="0" smtClean="0"/>
              <a:t>Оценка качества образования на основе практики международных исследований</a:t>
            </a:r>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792057" y="0"/>
            <a:ext cx="10395744" cy="1114460"/>
          </a:xfrm>
        </p:spPr>
        <p:txBody>
          <a:bodyPr>
            <a:normAutofit fontScale="90000"/>
          </a:bodyPr>
          <a:lstStyle/>
          <a:p>
            <a:pPr>
              <a:defRPr/>
            </a:pPr>
            <a:r>
              <a:rPr lang="ru-RU" dirty="0" smtClean="0"/>
              <a:t>Начало нового цикла исследования </a:t>
            </a:r>
            <a:r>
              <a:rPr lang="en-US" dirty="0" smtClean="0"/>
              <a:t>PISA </a:t>
            </a:r>
            <a:r>
              <a:rPr lang="ru-RU" dirty="0" smtClean="0"/>
              <a:t>-2021</a:t>
            </a:r>
          </a:p>
        </p:txBody>
      </p:sp>
      <p:sp>
        <p:nvSpPr>
          <p:cNvPr id="13315" name="Содержимое 2"/>
          <p:cNvSpPr>
            <a:spLocks noGrp="1"/>
          </p:cNvSpPr>
          <p:nvPr>
            <p:ph idx="1"/>
          </p:nvPr>
        </p:nvSpPr>
        <p:spPr>
          <a:xfrm>
            <a:off x="198014" y="1134361"/>
            <a:ext cx="11682836" cy="5333489"/>
          </a:xfrm>
        </p:spPr>
        <p:txBody>
          <a:bodyPr>
            <a:noAutofit/>
          </a:bodyPr>
          <a:lstStyle/>
          <a:p>
            <a:pPr marL="422176" lvl="1" indent="-15871">
              <a:buFont typeface="Arial" pitchFamily="34" charset="0"/>
              <a:buChar char="•"/>
              <a:defRPr/>
            </a:pPr>
            <a:r>
              <a:rPr lang="ru-RU" dirty="0" smtClean="0"/>
              <a:t>   Сохранение основных направлений (математическая, естественнонаучная, читательская и финансовая грамотности); приоритетная область – математическая грамотность</a:t>
            </a:r>
          </a:p>
          <a:p>
            <a:pPr marL="422176" lvl="1" indent="-15871">
              <a:buFont typeface="Arial" pitchFamily="34" charset="0"/>
              <a:buChar char="•"/>
              <a:defRPr/>
            </a:pPr>
            <a:r>
              <a:rPr lang="ru-RU" dirty="0" smtClean="0"/>
              <a:t>      Совершенствование концепции оценки математической грамотности</a:t>
            </a:r>
          </a:p>
          <a:p>
            <a:pPr marL="422176" lvl="1" indent="-15871">
              <a:buFont typeface="Arial" pitchFamily="34" charset="0"/>
              <a:buChar char="•"/>
              <a:defRPr/>
            </a:pPr>
            <a:r>
              <a:rPr lang="ru-RU" dirty="0" smtClean="0"/>
              <a:t>   Введение нового направления – </a:t>
            </a:r>
            <a:r>
              <a:rPr lang="ru-RU" dirty="0" err="1" smtClean="0"/>
              <a:t>креативное</a:t>
            </a:r>
            <a:r>
              <a:rPr lang="ru-RU" dirty="0" smtClean="0"/>
              <a:t> мышление</a:t>
            </a:r>
          </a:p>
          <a:p>
            <a:pPr marL="422176" lvl="1" indent="-15871">
              <a:buFont typeface="Arial" pitchFamily="34" charset="0"/>
              <a:buChar char="•"/>
              <a:defRPr/>
            </a:pPr>
            <a:r>
              <a:rPr lang="ru-RU" dirty="0" smtClean="0"/>
              <a:t>   Введение новой области – оценка личного    благополучия учащихся  и  учителей</a:t>
            </a:r>
          </a:p>
          <a:p>
            <a:pPr marL="422176" lvl="1" indent="-15871">
              <a:buFont typeface="Arial" pitchFamily="34" charset="0"/>
              <a:buChar char="•"/>
              <a:defRPr/>
            </a:pPr>
            <a:r>
              <a:rPr lang="ru-RU" dirty="0" smtClean="0"/>
              <a:t> Развитие технологии адаптивного тестирования для оценки математической грамотности</a:t>
            </a:r>
          </a:p>
          <a:p>
            <a:pPr marL="103879" lvl="1" indent="305969">
              <a:buFont typeface="Arial" pitchFamily="34" charset="0"/>
              <a:buChar char="•"/>
              <a:defRPr/>
            </a:pPr>
            <a:endParaRPr lang="ru-RU" sz="2400" dirty="0"/>
          </a:p>
          <a:p>
            <a:pPr marL="103879" lvl="1" indent="305969">
              <a:buFont typeface="Arial" pitchFamily="34" charset="0"/>
              <a:buChar char="•"/>
              <a:defRPr/>
            </a:pPr>
            <a:endParaRPr lang="ru-RU" sz="2400" dirty="0"/>
          </a:p>
          <a:p>
            <a:pPr lvl="1">
              <a:defRPr/>
            </a:pPr>
            <a:endParaRPr lang="ru-RU" sz="2400" dirty="0"/>
          </a:p>
        </p:txBody>
      </p:sp>
      <p:pic>
        <p:nvPicPr>
          <p:cNvPr id="13316" name="Picture 8" descr="logo_en"/>
          <p:cNvPicPr>
            <a:picLocks noChangeAspect="1" noChangeArrowheads="1"/>
          </p:cNvPicPr>
          <p:nvPr/>
        </p:nvPicPr>
        <p:blipFill>
          <a:blip r:embed="rId3" cstate="print"/>
          <a:srcRect/>
          <a:stretch>
            <a:fillRect/>
          </a:stretch>
        </p:blipFill>
        <p:spPr bwMode="auto">
          <a:xfrm>
            <a:off x="9343798" y="6288744"/>
            <a:ext cx="2537057" cy="7263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Объект 2"/>
          <p:cNvSpPr txBox="1">
            <a:spLocks noGrp="1"/>
          </p:cNvSpPr>
          <p:nvPr>
            <p:ph type="body" sz="half" idx="1"/>
          </p:nvPr>
        </p:nvSpPr>
        <p:spPr>
          <a:xfrm>
            <a:off x="585896" y="2646093"/>
            <a:ext cx="11140885" cy="1908248"/>
          </a:xfrm>
          <a:prstGeom prst="rect">
            <a:avLst/>
          </a:prstGeom>
        </p:spPr>
        <p:txBody>
          <a:bodyPr>
            <a:normAutofit fontScale="62500" lnSpcReduction="20000"/>
          </a:bodyPr>
          <a:lstStyle>
            <a:lvl1pPr marL="0" indent="0" algn="ctr" defTabSz="1222451">
              <a:spcBef>
                <a:spcPts val="0"/>
              </a:spcBef>
              <a:buSzTx/>
              <a:buNone/>
              <a:defRPr sz="4512" b="1"/>
            </a:lvl1pPr>
          </a:lstStyle>
          <a:p>
            <a:r>
              <a:rPr lang="ru-RU" dirty="0" smtClean="0">
                <a:solidFill>
                  <a:srgbClr val="002060"/>
                </a:solidFill>
              </a:rPr>
              <a:t>Инновационный проект Министерства просвещения РФ «Мониторинг формирования и оценки функциональной грамотности». </a:t>
            </a:r>
          </a:p>
          <a:p>
            <a:r>
              <a:rPr lang="ru-RU" dirty="0" smtClean="0">
                <a:solidFill>
                  <a:srgbClr val="002060"/>
                </a:solidFill>
              </a:rPr>
              <a:t>Руководитель - Ковалева Галина Сергеевна, к.п.н., руководитель Центра оценки качества образования ФГБНУ «ИСРО РАО»</a:t>
            </a:r>
            <a:endParaRPr dirty="0">
              <a:solidFill>
                <a:srgbClr val="002060"/>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932816" cy="1709986"/>
          </a:xfrm>
          <a:prstGeom prst="rect">
            <a:avLst/>
          </a:prstGeom>
        </p:spPr>
      </p:pic>
      <p:sp>
        <p:nvSpPr>
          <p:cNvPr id="4" name="Прямоугольник 3"/>
          <p:cNvSpPr/>
          <p:nvPr/>
        </p:nvSpPr>
        <p:spPr>
          <a:xfrm>
            <a:off x="539825" y="4302275"/>
            <a:ext cx="11161240" cy="1631188"/>
          </a:xfrm>
          <a:prstGeom prst="rect">
            <a:avLst/>
          </a:prstGeom>
        </p:spPr>
        <p:txBody>
          <a:bodyPr wrap="square" lIns="91412" tIns="45706" rIns="91412" bIns="45706">
            <a:spAutoFit/>
          </a:bodyPr>
          <a:lstStyle/>
          <a:p>
            <a:pPr marL="101942" indent="-101942">
              <a:defRPr/>
            </a:pPr>
            <a:endParaRPr lang="ru-RU" sz="2000" i="1" dirty="0"/>
          </a:p>
          <a:p>
            <a:pPr marL="101942" indent="-101942">
              <a:defRPr/>
            </a:pPr>
            <a:endParaRPr lang="ru-RU" sz="2000" i="1" dirty="0"/>
          </a:p>
          <a:p>
            <a:pPr marL="101942" indent="-101942">
              <a:defRPr/>
            </a:pPr>
            <a:endParaRPr lang="ru-RU" sz="2000" i="1" dirty="0"/>
          </a:p>
          <a:p>
            <a:pPr marL="101942" indent="-101942">
              <a:defRPr/>
            </a:pPr>
            <a:r>
              <a:rPr lang="ru-RU" sz="2000" i="1" dirty="0"/>
              <a:t>«Мы должны научиться измерять то, что важно, а не то, что легко измерить…» </a:t>
            </a:r>
          </a:p>
          <a:p>
            <a:pPr marL="101942" indent="-101942" algn="r">
              <a:defRPr/>
            </a:pPr>
            <a:r>
              <a:rPr lang="ru-RU" sz="2000" i="1" dirty="0"/>
              <a:t>А. Эйнштейн</a:t>
            </a:r>
          </a:p>
        </p:txBody>
      </p:sp>
      <p:pic>
        <p:nvPicPr>
          <p:cNvPr id="6" name="Рисунок 5">
            <a:extLst>
              <a:ext uri="{FF2B5EF4-FFF2-40B4-BE49-F238E27FC236}">
                <a16:creationId xmlns="" xmlns:a16="http://schemas.microsoft.com/office/drawing/2014/main" id="{A871EDFC-11F6-4D2F-9B24-696E5EF77E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19" r="17531" b="65620"/>
          <a:stretch/>
        </p:blipFill>
        <p:spPr>
          <a:xfrm>
            <a:off x="6084445" y="197818"/>
            <a:ext cx="5440911" cy="1965596"/>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B02E332-CBF7-4BA4-B0F2-6462968597EB}"/>
              </a:ext>
            </a:extLst>
          </p:cNvPr>
          <p:cNvSpPr>
            <a:spLocks noGrp="1"/>
          </p:cNvSpPr>
          <p:nvPr>
            <p:ph type="title"/>
          </p:nvPr>
        </p:nvSpPr>
        <p:spPr>
          <a:xfrm>
            <a:off x="594045" y="1"/>
            <a:ext cx="10692765" cy="701874"/>
          </a:xfrm>
        </p:spPr>
        <p:txBody>
          <a:bodyPr>
            <a:normAutofit fontScale="90000"/>
          </a:bodyPr>
          <a:lstStyle/>
          <a:p>
            <a:r>
              <a:rPr lang="ru-RU" dirty="0" smtClean="0"/>
              <a:t>Основные положения проекта</a:t>
            </a:r>
            <a:endParaRPr lang="ru-RU" dirty="0"/>
          </a:p>
        </p:txBody>
      </p:sp>
      <p:sp>
        <p:nvSpPr>
          <p:cNvPr id="3" name="Объект 2">
            <a:extLst>
              <a:ext uri="{FF2B5EF4-FFF2-40B4-BE49-F238E27FC236}">
                <a16:creationId xmlns="" xmlns:a16="http://schemas.microsoft.com/office/drawing/2014/main" id="{68CE1AA6-5A00-4566-B2D4-B5F6293832AB}"/>
              </a:ext>
            </a:extLst>
          </p:cNvPr>
          <p:cNvSpPr>
            <a:spLocks noGrp="1"/>
          </p:cNvSpPr>
          <p:nvPr>
            <p:ph idx="1"/>
          </p:nvPr>
        </p:nvSpPr>
        <p:spPr>
          <a:xfrm>
            <a:off x="594045" y="1061917"/>
            <a:ext cx="10692765" cy="5337944"/>
          </a:xfrm>
        </p:spPr>
        <p:txBody>
          <a:bodyPr/>
          <a:lstStyle/>
          <a:p>
            <a:pPr marL="0" indent="0" algn="ctr">
              <a:buNone/>
            </a:pPr>
            <a:endParaRPr lang="ru-RU" dirty="0"/>
          </a:p>
          <a:p>
            <a:pPr marL="0" indent="0" algn="ctr">
              <a:buNone/>
            </a:pPr>
            <a:endParaRPr lang="ru-RU" dirty="0"/>
          </a:p>
          <a:p>
            <a:pPr marL="0" indent="0" algn="ctr">
              <a:buNone/>
            </a:pPr>
            <a:endParaRPr lang="ru-RU" dirty="0"/>
          </a:p>
        </p:txBody>
      </p:sp>
      <p:sp>
        <p:nvSpPr>
          <p:cNvPr id="5" name="Прямоугольник 4"/>
          <p:cNvSpPr/>
          <p:nvPr/>
        </p:nvSpPr>
        <p:spPr>
          <a:xfrm>
            <a:off x="251794" y="917901"/>
            <a:ext cx="11377264" cy="8663882"/>
          </a:xfrm>
          <a:prstGeom prst="rect">
            <a:avLst/>
          </a:prstGeom>
        </p:spPr>
        <p:txBody>
          <a:bodyPr wrap="square" lIns="91412" tIns="45706" rIns="91412" bIns="45706">
            <a:spAutoFit/>
          </a:bodyPr>
          <a:lstStyle/>
          <a:p>
            <a:pPr marL="355517" indent="-355517"/>
            <a:r>
              <a:rPr lang="ru-RU" sz="2400" dirty="0"/>
              <a:t>1. Мониторинг формирования функциональной грамотности –</a:t>
            </a:r>
            <a:r>
              <a:rPr lang="ru-RU" sz="2400" dirty="0">
                <a:solidFill>
                  <a:schemeClr val="accent2">
                    <a:lumMod val="75000"/>
                  </a:schemeClr>
                </a:solidFill>
              </a:rPr>
              <a:t> </a:t>
            </a:r>
            <a:r>
              <a:rPr lang="ru-RU" sz="2400" dirty="0"/>
              <a:t>это проект, направленный </a:t>
            </a:r>
            <a:r>
              <a:rPr lang="ru-RU" sz="2400" dirty="0">
                <a:solidFill>
                  <a:srgbClr val="C00000"/>
                </a:solidFill>
              </a:rPr>
              <a:t>на формирование </a:t>
            </a:r>
            <a:r>
              <a:rPr lang="ru-RU" sz="2400" dirty="0"/>
              <a:t>способности учащихся </a:t>
            </a:r>
            <a:r>
              <a:rPr lang="ru-RU" sz="2400" dirty="0">
                <a:solidFill>
                  <a:srgbClr val="C00000"/>
                </a:solidFill>
              </a:rPr>
              <a:t>применять в жизни </a:t>
            </a:r>
            <a:r>
              <a:rPr lang="ru-RU" sz="2400" dirty="0"/>
              <a:t>полученные в школе знания.</a:t>
            </a:r>
          </a:p>
          <a:p>
            <a:pPr marL="355517" indent="-355517"/>
            <a:r>
              <a:rPr lang="ru-RU" sz="2400" dirty="0"/>
              <a:t>2. Мониторинг формирования функциональной грамотности – это </a:t>
            </a:r>
            <a:r>
              <a:rPr lang="ru-RU" sz="2400" dirty="0">
                <a:solidFill>
                  <a:srgbClr val="C00000"/>
                </a:solidFill>
              </a:rPr>
              <a:t>не контроль и не проверка. </a:t>
            </a:r>
            <a:r>
              <a:rPr lang="ru-RU" sz="2400" dirty="0"/>
              <a:t>Это </a:t>
            </a:r>
            <a:r>
              <a:rPr lang="ru-RU" sz="2400" dirty="0">
                <a:solidFill>
                  <a:srgbClr val="C00000"/>
                </a:solidFill>
              </a:rPr>
              <a:t>поддержка и обеспечение </a:t>
            </a:r>
            <a:r>
              <a:rPr lang="ru-RU" sz="2400" dirty="0"/>
              <a:t>формирования функциональной грамотности. </a:t>
            </a:r>
          </a:p>
          <a:p>
            <a:pPr marL="355517" indent="-355517"/>
            <a:r>
              <a:rPr lang="ru-RU" sz="2400" dirty="0"/>
              <a:t>3. Проект реализуется с </a:t>
            </a:r>
            <a:r>
              <a:rPr lang="ru-RU" sz="2400" dirty="0">
                <a:solidFill>
                  <a:srgbClr val="C00000"/>
                </a:solidFill>
              </a:rPr>
              <a:t>целью</a:t>
            </a:r>
            <a:r>
              <a:rPr lang="ru-RU" sz="2400" dirty="0"/>
              <a:t> </a:t>
            </a:r>
            <a:r>
              <a:rPr lang="ru-RU" sz="2400" dirty="0">
                <a:solidFill>
                  <a:srgbClr val="C00000"/>
                </a:solidFill>
              </a:rPr>
              <a:t>повышения качества </a:t>
            </a:r>
            <a:r>
              <a:rPr lang="ru-RU" sz="2400" dirty="0"/>
              <a:t>и конкурентоспособности    </a:t>
            </a:r>
            <a:r>
              <a:rPr lang="ru-RU" sz="2400" dirty="0">
                <a:solidFill>
                  <a:srgbClr val="C00000"/>
                </a:solidFill>
              </a:rPr>
              <a:t>российского образования </a:t>
            </a:r>
            <a:r>
              <a:rPr lang="ru-RU" sz="2400" dirty="0"/>
              <a:t>в мире.</a:t>
            </a:r>
          </a:p>
          <a:p>
            <a:pPr marL="355517" indent="-355517"/>
            <a:r>
              <a:rPr lang="ru-RU" sz="2400" dirty="0"/>
              <a:t>4. Главная </a:t>
            </a:r>
            <a:r>
              <a:rPr lang="ru-RU" sz="2400" dirty="0">
                <a:solidFill>
                  <a:srgbClr val="C00000"/>
                </a:solidFill>
              </a:rPr>
              <a:t>задача</a:t>
            </a:r>
            <a:r>
              <a:rPr lang="ru-RU" sz="2400" dirty="0"/>
              <a:t> – разработка </a:t>
            </a:r>
            <a:r>
              <a:rPr lang="ru-RU" sz="2400" dirty="0">
                <a:solidFill>
                  <a:srgbClr val="C00000"/>
                </a:solidFill>
              </a:rPr>
              <a:t>системы заданий </a:t>
            </a:r>
            <a:r>
              <a:rPr lang="ru-RU" sz="2400" dirty="0"/>
              <a:t>для учащихся 5-9 классов - основы для </a:t>
            </a:r>
            <a:r>
              <a:rPr lang="ru-RU" sz="2400" dirty="0">
                <a:solidFill>
                  <a:srgbClr val="C00000"/>
                </a:solidFill>
              </a:rPr>
              <a:t>новых методик формирования </a:t>
            </a:r>
            <a:r>
              <a:rPr lang="ru-RU" sz="2400" dirty="0"/>
              <a:t>функциональной грамотности.</a:t>
            </a:r>
          </a:p>
          <a:p>
            <a:pPr marL="355517" indent="-355517"/>
            <a:r>
              <a:rPr lang="ru-RU" sz="2400" dirty="0"/>
              <a:t>5. Основа проекта - идеи и инструментарий международного исследования </a:t>
            </a:r>
            <a:r>
              <a:rPr lang="en-US" sz="2400" dirty="0">
                <a:solidFill>
                  <a:srgbClr val="C00000"/>
                </a:solidFill>
              </a:rPr>
              <a:t>PISA</a:t>
            </a:r>
            <a:r>
              <a:rPr lang="ru-RU" sz="2400" dirty="0">
                <a:solidFill>
                  <a:srgbClr val="C00000"/>
                </a:solidFill>
              </a:rPr>
              <a:t>.</a:t>
            </a:r>
          </a:p>
          <a:p>
            <a:pPr marL="355517" indent="-355517"/>
            <a:r>
              <a:rPr lang="ru-RU" sz="2400" dirty="0"/>
              <a:t>6. В качестве основных составляющих функциональной грамотности выделены: </a:t>
            </a:r>
            <a:r>
              <a:rPr lang="ru-RU" sz="2400" dirty="0">
                <a:solidFill>
                  <a:srgbClr val="C00000"/>
                </a:solidFill>
              </a:rPr>
              <a:t>математическая грамотность, читательская грамотность, естественнонаучная грамотность, финансовая грамотность, глобальные компетенции и </a:t>
            </a:r>
            <a:r>
              <a:rPr lang="ru-RU" sz="2400" dirty="0" err="1">
                <a:solidFill>
                  <a:srgbClr val="C00000"/>
                </a:solidFill>
              </a:rPr>
              <a:t>креативное</a:t>
            </a:r>
            <a:r>
              <a:rPr lang="ru-RU" sz="2400" dirty="0">
                <a:solidFill>
                  <a:srgbClr val="C00000"/>
                </a:solidFill>
              </a:rPr>
              <a:t> мышление.</a:t>
            </a:r>
          </a:p>
          <a:p>
            <a:pPr marL="355517" indent="-355517"/>
            <a:endParaRPr lang="ru-RU" sz="2400" dirty="0">
              <a:solidFill>
                <a:srgbClr val="C00000"/>
              </a:solidFill>
            </a:endParaRPr>
          </a:p>
          <a:p>
            <a:pPr marL="355517" indent="-355517"/>
            <a:endParaRPr lang="ru-RU" sz="2400" dirty="0">
              <a:solidFill>
                <a:srgbClr val="C00000"/>
              </a:solidFill>
            </a:endParaRPr>
          </a:p>
          <a:p>
            <a:pPr marL="355517" indent="-355517"/>
            <a:endParaRPr lang="ru-RU" sz="2900" dirty="0"/>
          </a:p>
          <a:p>
            <a:pPr marL="355517" indent="-355517"/>
            <a:endParaRPr lang="ru-RU" sz="2400" dirty="0"/>
          </a:p>
          <a:p>
            <a:endParaRPr lang="ru-RU" sz="2400" dirty="0"/>
          </a:p>
          <a:p>
            <a:endParaRPr lang="ru-RU" sz="2400" dirty="0"/>
          </a:p>
          <a:p>
            <a:endParaRPr lang="ru-RU" sz="2400" dirty="0"/>
          </a:p>
          <a:p>
            <a:endParaRPr lang="ru-RU" sz="2400" dirty="0"/>
          </a:p>
        </p:txBody>
      </p:sp>
    </p:spTree>
    <p:extLst>
      <p:ext uri="{BB962C8B-B14F-4D97-AF65-F5344CB8AC3E}">
        <p14:creationId xmlns:p14="http://schemas.microsoft.com/office/powerpoint/2010/main" val="2757111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3128823029"/>
              </p:ext>
            </p:extLst>
          </p:nvPr>
        </p:nvGraphicFramePr>
        <p:xfrm>
          <a:off x="247518" y="1024543"/>
          <a:ext cx="11400091" cy="5867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83843" y="413843"/>
            <a:ext cx="10657184" cy="1569638"/>
          </a:xfrm>
          <a:prstGeom prst="rect">
            <a:avLst/>
          </a:prstGeom>
          <a:noFill/>
        </p:spPr>
        <p:txBody>
          <a:bodyPr wrap="square" lIns="91419" tIns="45709" rIns="91419" bIns="45709" rtlCol="0">
            <a:spAutoFit/>
          </a:bodyPr>
          <a:lstStyle/>
          <a:p>
            <a:pPr algn="ctr"/>
            <a:r>
              <a:rPr lang="ru-RU" sz="4800" b="1" dirty="0"/>
              <a:t>Почему исследование </a:t>
            </a:r>
            <a:r>
              <a:rPr lang="en-US" sz="4800" b="1" dirty="0"/>
              <a:t>PISA</a:t>
            </a:r>
            <a:r>
              <a:rPr lang="ru-RU" sz="4800" b="1" dirty="0"/>
              <a:t>?</a:t>
            </a:r>
            <a:endParaRPr lang="en-US" sz="4800" b="1" dirty="0"/>
          </a:p>
          <a:p>
            <a:pPr algn="ctr"/>
            <a:endParaRPr lang="ru-RU" sz="4800" b="1" dirty="0"/>
          </a:p>
        </p:txBody>
      </p:sp>
    </p:spTree>
    <p:extLst>
      <p:ext uri="{BB962C8B-B14F-4D97-AF65-F5344CB8AC3E}">
        <p14:creationId xmlns:p14="http://schemas.microsoft.com/office/powerpoint/2010/main" val="274207834"/>
      </p:ext>
    </p:extLst>
  </p:cSld>
  <p:clrMapOvr>
    <a:masterClrMapping/>
  </p:clrMapOvr>
  <p:transition advTm="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Заголовок 1"/>
          <p:cNvSpPr txBox="1">
            <a:spLocks noGrp="1"/>
          </p:cNvSpPr>
          <p:nvPr>
            <p:ph type="title"/>
          </p:nvPr>
        </p:nvSpPr>
        <p:spPr>
          <a:xfrm>
            <a:off x="611833" y="269827"/>
            <a:ext cx="10937818" cy="1728191"/>
          </a:xfrm>
          <a:prstGeom prst="rect">
            <a:avLst/>
          </a:prstGeom>
        </p:spPr>
        <p:txBody>
          <a:bodyPr>
            <a:normAutofit/>
          </a:bodyPr>
          <a:lstStyle>
            <a:lvl1pPr defTabSz="923340">
              <a:defRPr sz="3124"/>
            </a:lvl1pPr>
          </a:lstStyle>
          <a:p>
            <a:pPr>
              <a:lnSpc>
                <a:spcPct val="80000"/>
              </a:lnSpc>
            </a:pPr>
            <a:r>
              <a:rPr sz="3600" dirty="0" err="1"/>
              <a:t>Механизмы</a:t>
            </a:r>
            <a:r>
              <a:rPr sz="3600" dirty="0"/>
              <a:t> </a:t>
            </a:r>
            <a:r>
              <a:rPr sz="3600" dirty="0" err="1"/>
              <a:t>эффективного</a:t>
            </a:r>
            <a:r>
              <a:rPr sz="3600" dirty="0"/>
              <a:t> </a:t>
            </a:r>
            <a:r>
              <a:rPr sz="3600" dirty="0" err="1"/>
              <a:t>проведения</a:t>
            </a:r>
            <a:r>
              <a:rPr sz="3600" dirty="0"/>
              <a:t> </a:t>
            </a:r>
            <a:r>
              <a:rPr sz="3600" dirty="0" err="1"/>
              <a:t>мониторинга</a:t>
            </a:r>
            <a:r>
              <a:rPr sz="3600" dirty="0"/>
              <a:t> </a:t>
            </a:r>
            <a:r>
              <a:rPr sz="3600" dirty="0" err="1"/>
              <a:t>формирования</a:t>
            </a:r>
            <a:r>
              <a:rPr sz="3600" dirty="0"/>
              <a:t> </a:t>
            </a:r>
            <a:r>
              <a:rPr lang="ru-RU" sz="3600" dirty="0"/>
              <a:t>и оценки </a:t>
            </a:r>
            <a:r>
              <a:rPr sz="3600" dirty="0" err="1"/>
              <a:t>функциональной</a:t>
            </a:r>
            <a:r>
              <a:rPr sz="3600" dirty="0"/>
              <a:t> </a:t>
            </a:r>
            <a:r>
              <a:rPr sz="3600" dirty="0" err="1"/>
              <a:t>грамотности</a:t>
            </a:r>
            <a:endParaRPr sz="3600" dirty="0"/>
          </a:p>
        </p:txBody>
      </p:sp>
      <p:sp>
        <p:nvSpPr>
          <p:cNvPr id="260" name="Объект 2"/>
          <p:cNvSpPr txBox="1">
            <a:spLocks noGrp="1"/>
          </p:cNvSpPr>
          <p:nvPr>
            <p:ph type="body" idx="1"/>
          </p:nvPr>
        </p:nvSpPr>
        <p:spPr>
          <a:xfrm>
            <a:off x="594042" y="2510240"/>
            <a:ext cx="10692768" cy="4096293"/>
          </a:xfrm>
          <a:prstGeom prst="rect">
            <a:avLst/>
          </a:prstGeom>
        </p:spPr>
        <p:txBody>
          <a:bodyPr>
            <a:normAutofit fontScale="92500" lnSpcReduction="10000"/>
          </a:bodyPr>
          <a:lstStyle/>
          <a:p>
            <a:pPr marL="402087" indent="-402087" defTabSz="892080">
              <a:spcBef>
                <a:spcPts val="837"/>
              </a:spcBef>
              <a:defRPr sz="4100"/>
            </a:pPr>
            <a:r>
              <a:rPr lang="ru-RU" dirty="0" smtClean="0"/>
              <a:t>Добровольность участия регионов и образовательных организаций («мягкий мониторинг»)</a:t>
            </a:r>
          </a:p>
          <a:p>
            <a:pPr marL="402087" indent="-402087" defTabSz="892080">
              <a:spcBef>
                <a:spcPts val="837"/>
              </a:spcBef>
              <a:defRPr sz="4100"/>
            </a:pPr>
            <a:r>
              <a:rPr dirty="0" err="1" smtClean="0"/>
              <a:t>Доступность</a:t>
            </a:r>
            <a:r>
              <a:rPr dirty="0" smtClean="0"/>
              <a:t>  </a:t>
            </a:r>
            <a:r>
              <a:rPr dirty="0" err="1"/>
              <a:t>материалов</a:t>
            </a:r>
            <a:endParaRPr dirty="0"/>
          </a:p>
          <a:p>
            <a:pPr marL="402087" indent="-402087" defTabSz="892080">
              <a:spcBef>
                <a:spcPts val="837"/>
              </a:spcBef>
              <a:defRPr sz="4100"/>
            </a:pPr>
            <a:r>
              <a:rPr dirty="0" err="1"/>
              <a:t>Научно-методическое</a:t>
            </a:r>
            <a:r>
              <a:rPr dirty="0"/>
              <a:t> </a:t>
            </a:r>
            <a:r>
              <a:rPr dirty="0" err="1"/>
              <a:t>сопровождение</a:t>
            </a:r>
            <a:endParaRPr dirty="0"/>
          </a:p>
          <a:p>
            <a:pPr marL="402087" indent="-402087" defTabSz="892080">
              <a:spcBef>
                <a:spcPts val="837"/>
              </a:spcBef>
              <a:defRPr sz="4100"/>
            </a:pPr>
            <a:r>
              <a:rPr dirty="0" err="1"/>
              <a:t>Компьютерный</a:t>
            </a:r>
            <a:r>
              <a:rPr dirty="0"/>
              <a:t> </a:t>
            </a:r>
            <a:r>
              <a:rPr dirty="0" err="1"/>
              <a:t>формат</a:t>
            </a:r>
            <a:r>
              <a:rPr dirty="0"/>
              <a:t> </a:t>
            </a:r>
            <a:r>
              <a:rPr dirty="0" err="1"/>
              <a:t>материалов</a:t>
            </a:r>
            <a:r>
              <a:rPr dirty="0"/>
              <a:t> и </a:t>
            </a:r>
            <a:r>
              <a:rPr dirty="0" err="1"/>
              <a:t>процедур</a:t>
            </a:r>
            <a:r>
              <a:rPr dirty="0"/>
              <a:t> </a:t>
            </a:r>
            <a:r>
              <a:rPr dirty="0" err="1"/>
              <a:t>мониторинга</a:t>
            </a:r>
            <a:endParaRPr dirty="0"/>
          </a:p>
        </p:txBody>
      </p:sp>
      <p:sp>
        <p:nvSpPr>
          <p:cNvPr id="261" name="Номер слайда 3"/>
          <p:cNvSpPr txBox="1">
            <a:spLocks noGrp="1"/>
          </p:cNvSpPr>
          <p:nvPr>
            <p:ph type="sldNum" sz="quarter" idx="4294967295"/>
          </p:nvPr>
        </p:nvSpPr>
        <p:spPr>
          <a:xfrm>
            <a:off x="11072096" y="5880403"/>
            <a:ext cx="214717" cy="2768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494" tIns="38246" rIns="76494" bIns="38246"/>
          <a:lstStyle/>
          <a:p>
            <a:fld id="{86CB4B4D-7CA3-9044-876B-883B54F8677D}" type="slidenum">
              <a:rPr/>
              <a:pPr/>
              <a:t>25</a:t>
            </a:fld>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867" y="557862"/>
            <a:ext cx="9793088" cy="895549"/>
          </a:xfrm>
        </p:spPr>
        <p:txBody>
          <a:bodyPr>
            <a:normAutofit fontScale="90000"/>
          </a:bodyPr>
          <a:lstStyle/>
          <a:p>
            <a:r>
              <a:rPr lang="ru-RU" dirty="0" smtClean="0"/>
              <a:t>Основные этапы мониторинга формирования и оценки функциональной грамотности</a:t>
            </a:r>
            <a:endParaRPr lang="ru-RU" dirty="0"/>
          </a:p>
        </p:txBody>
      </p:sp>
      <p:graphicFrame>
        <p:nvGraphicFramePr>
          <p:cNvPr id="4" name="Схема 3"/>
          <p:cNvGraphicFramePr/>
          <p:nvPr>
            <p:extLst>
              <p:ext uri="{D42A27DB-BD31-4B8C-83A1-F6EECF244321}">
                <p14:modId xmlns:p14="http://schemas.microsoft.com/office/powerpoint/2010/main" val="3936799522"/>
              </p:ext>
            </p:extLst>
          </p:nvPr>
        </p:nvGraphicFramePr>
        <p:xfrm>
          <a:off x="-111762" y="2154094"/>
          <a:ext cx="11992612" cy="418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395192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834" y="11642"/>
            <a:ext cx="10692765" cy="775005"/>
          </a:xfrm>
        </p:spPr>
        <p:txBody>
          <a:bodyPr/>
          <a:lstStyle/>
          <a:p>
            <a:r>
              <a:rPr lang="ru-RU" dirty="0" smtClean="0"/>
              <a:t>Этапы проведения мониторинга</a:t>
            </a:r>
            <a:endParaRPr lang="ru-RU" dirty="0"/>
          </a:p>
        </p:txBody>
      </p:sp>
      <p:sp>
        <p:nvSpPr>
          <p:cNvPr id="3" name="Содержимое 2"/>
          <p:cNvSpPr>
            <a:spLocks noGrp="1"/>
          </p:cNvSpPr>
          <p:nvPr>
            <p:ph idx="1"/>
          </p:nvPr>
        </p:nvSpPr>
        <p:spPr>
          <a:xfrm>
            <a:off x="107777" y="773885"/>
            <a:ext cx="11773073" cy="5688632"/>
          </a:xfrm>
        </p:spPr>
        <p:txBody>
          <a:bodyPr>
            <a:noAutofit/>
          </a:bodyPr>
          <a:lstStyle/>
          <a:p>
            <a:pPr algn="just"/>
            <a:r>
              <a:rPr lang="ru-RU" sz="3000" dirty="0"/>
              <a:t>Разработка учебно-методических материалов для формирования и оценки функциональной грамотности учащихся 5-9 классов (2019-2020 годы)</a:t>
            </a:r>
          </a:p>
          <a:p>
            <a:pPr algn="just"/>
            <a:r>
              <a:rPr lang="ru-RU" sz="3000" dirty="0"/>
              <a:t>Апробация учебно-методических материалов  в 5 и 7 классах (2019-2020 годы)</a:t>
            </a:r>
          </a:p>
          <a:p>
            <a:pPr algn="just"/>
            <a:r>
              <a:rPr lang="ru-RU" sz="3000" dirty="0"/>
              <a:t>Введение мониторинга с охватом до 25% образовательных организаций (2020 год)</a:t>
            </a:r>
          </a:p>
          <a:p>
            <a:pPr algn="just"/>
            <a:r>
              <a:rPr lang="ru-RU" sz="3000" dirty="0"/>
              <a:t>Анализ и обсуждение результатов первого этапа мониторинга в 5 и 7 классах (2019-2020 годы)</a:t>
            </a:r>
          </a:p>
          <a:p>
            <a:pPr algn="just"/>
            <a:r>
              <a:rPr lang="ru-RU" sz="3000" dirty="0"/>
              <a:t>Постепенное введение мониторинга  в 5-9 классах с максимальным охватом образовательных организаций (2020-2024 годы)</a:t>
            </a:r>
          </a:p>
          <a:p>
            <a:pPr algn="just"/>
            <a:r>
              <a:rPr lang="ru-RU" sz="3000" dirty="0"/>
              <a:t>Повышение квалификации педагогических кадров на всех этапах мониторинга (2019-2024 годы)</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1024722612"/>
              </p:ext>
            </p:extLst>
          </p:nvPr>
        </p:nvGraphicFramePr>
        <p:xfrm>
          <a:off x="539825" y="1061914"/>
          <a:ext cx="10803164" cy="53117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23801" y="2"/>
            <a:ext cx="11089232" cy="1015640"/>
          </a:xfrm>
          <a:prstGeom prst="rect">
            <a:avLst/>
          </a:prstGeom>
          <a:noFill/>
        </p:spPr>
        <p:txBody>
          <a:bodyPr wrap="square" lIns="91419" tIns="45709" rIns="91419" bIns="45709" rtlCol="0">
            <a:spAutoFit/>
          </a:bodyPr>
          <a:lstStyle/>
          <a:p>
            <a:pPr algn="ctr"/>
            <a:r>
              <a:rPr lang="ru-RU" sz="2000" b="1" dirty="0"/>
              <a:t>Информация об участниках апробации: </a:t>
            </a:r>
            <a:r>
              <a:rPr lang="ru-RU" sz="2000" dirty="0"/>
              <a:t>24 региона, 10656 учащихся 5-х и 10140 учащихся 7-х классов, более 520 учителей из 344 образовательных организаций, более 50 специалистов из региональных и муниципальных органов управления образованием</a:t>
            </a:r>
            <a:endParaRPr lang="ru-RU" sz="2000" b="1" dirty="0"/>
          </a:p>
        </p:txBody>
      </p:sp>
      <p:sp>
        <p:nvSpPr>
          <p:cNvPr id="5" name="TextBox 4"/>
          <p:cNvSpPr txBox="1"/>
          <p:nvPr/>
        </p:nvSpPr>
        <p:spPr>
          <a:xfrm>
            <a:off x="179785" y="4086253"/>
            <a:ext cx="792088" cy="461643"/>
          </a:xfrm>
          <a:prstGeom prst="rect">
            <a:avLst/>
          </a:prstGeom>
          <a:noFill/>
        </p:spPr>
        <p:txBody>
          <a:bodyPr wrap="square" lIns="91419" tIns="45709" rIns="91419" bIns="45709" rtlCol="0">
            <a:spAutoFit/>
          </a:bodyPr>
          <a:lstStyle/>
          <a:p>
            <a:r>
              <a:rPr lang="ru-RU" sz="1200" dirty="0"/>
              <a:t>Число школ</a:t>
            </a:r>
          </a:p>
        </p:txBody>
      </p:sp>
    </p:spTree>
    <p:extLst>
      <p:ext uri="{BB962C8B-B14F-4D97-AF65-F5344CB8AC3E}">
        <p14:creationId xmlns:p14="http://schemas.microsoft.com/office/powerpoint/2010/main" val="3252254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83909" indent="-339966" eaLnBrk="0" hangingPunct="0">
              <a:defRPr>
                <a:solidFill>
                  <a:schemeClr val="tx1"/>
                </a:solidFill>
                <a:latin typeface="Arial" panose="020B0604020202020204" pitchFamily="34" charset="0"/>
                <a:cs typeface="Arial" panose="020B0604020202020204" pitchFamily="34" charset="0"/>
              </a:defRPr>
            </a:lvl2pPr>
            <a:lvl3pPr marL="1359859" indent="-271972" eaLnBrk="0" hangingPunct="0">
              <a:defRPr>
                <a:solidFill>
                  <a:schemeClr val="tx1"/>
                </a:solidFill>
                <a:latin typeface="Arial" panose="020B0604020202020204" pitchFamily="34" charset="0"/>
                <a:cs typeface="Arial" panose="020B0604020202020204" pitchFamily="34" charset="0"/>
              </a:defRPr>
            </a:lvl3pPr>
            <a:lvl4pPr marL="1903803" indent="-271972" eaLnBrk="0" hangingPunct="0">
              <a:defRPr>
                <a:solidFill>
                  <a:schemeClr val="tx1"/>
                </a:solidFill>
                <a:latin typeface="Arial" panose="020B0604020202020204" pitchFamily="34" charset="0"/>
                <a:cs typeface="Arial" panose="020B0604020202020204" pitchFamily="34" charset="0"/>
              </a:defRPr>
            </a:lvl4pPr>
            <a:lvl5pPr marL="2447748" indent="-271972" eaLnBrk="0" hangingPunct="0">
              <a:defRPr>
                <a:solidFill>
                  <a:schemeClr val="tx1"/>
                </a:solidFill>
                <a:latin typeface="Arial" panose="020B0604020202020204" pitchFamily="34" charset="0"/>
                <a:cs typeface="Arial" panose="020B0604020202020204" pitchFamily="34" charset="0"/>
              </a:defRPr>
            </a:lvl5pPr>
            <a:lvl6pPr marL="2991692" indent="-2719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5635" indent="-2719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79579" indent="-2719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3524" indent="-2719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9EC3C6-6073-464D-B2D9-44D135E925F5}" type="slidenum">
              <a:rPr lang="ru-RU" altLang="ru-RU">
                <a:solidFill>
                  <a:srgbClr val="FFFFFF"/>
                </a:solidFill>
                <a:latin typeface="Times New Roman" panose="02020603050405020304" pitchFamily="18" charset="0"/>
              </a:rPr>
              <a:pPr/>
              <a:t>29</a:t>
            </a:fld>
            <a:endParaRPr lang="ru-RU" altLang="ru-RU" dirty="0">
              <a:solidFill>
                <a:srgbClr val="FFFFFF"/>
              </a:solidFill>
              <a:latin typeface="Times New Roman" panose="02020603050405020304" pitchFamily="18" charset="0"/>
            </a:endParaRPr>
          </a:p>
        </p:txBody>
      </p:sp>
      <p:sp>
        <p:nvSpPr>
          <p:cNvPr id="8195" name="Text Box 2"/>
          <p:cNvSpPr txBox="1">
            <a:spLocks noChangeArrowheads="1"/>
          </p:cNvSpPr>
          <p:nvPr/>
        </p:nvSpPr>
        <p:spPr bwMode="auto">
          <a:xfrm>
            <a:off x="12751287" y="6809488"/>
            <a:ext cx="219767" cy="55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789" tIns="54394" rIns="108789" bIns="5439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7972" eaLnBrk="1" fontAlgn="base" hangingPunct="1">
              <a:spcBef>
                <a:spcPct val="0"/>
              </a:spcBef>
              <a:spcAft>
                <a:spcPct val="0"/>
              </a:spcAft>
            </a:pPr>
            <a:endParaRPr lang="ru-RU" altLang="ru-RU" sz="2900" dirty="0">
              <a:solidFill>
                <a:srgbClr val="FFFFFF"/>
              </a:solidFill>
              <a:latin typeface="Times New Roman" panose="02020603050405020304" pitchFamily="18" charset="0"/>
            </a:endParaRPr>
          </a:p>
        </p:txBody>
      </p:sp>
      <p:sp>
        <p:nvSpPr>
          <p:cNvPr id="7" name="AutoShape 2"/>
          <p:cNvSpPr>
            <a:spLocks noChangeArrowheads="1"/>
          </p:cNvSpPr>
          <p:nvPr/>
        </p:nvSpPr>
        <p:spPr bwMode="gray">
          <a:xfrm>
            <a:off x="-9443" y="175669"/>
            <a:ext cx="11831346" cy="848874"/>
          </a:xfrm>
          <a:prstGeom prst="roundRect">
            <a:avLst>
              <a:gd name="adj" fmla="val 49106"/>
            </a:avLst>
          </a:prstGeom>
          <a:solidFill>
            <a:schemeClr val="accent4">
              <a:lumMod val="10000"/>
            </a:schemeClr>
          </a:solidFill>
          <a:ln w="28575">
            <a:solidFill>
              <a:schemeClr val="accent1"/>
            </a:solidFill>
            <a:round/>
            <a:headEnd/>
            <a:tailEnd/>
          </a:ln>
          <a:effectLst>
            <a:outerShdw dist="107763" dir="2700000" algn="ctr" rotWithShape="0">
              <a:schemeClr val="bg2">
                <a:alpha val="50000"/>
              </a:schemeClr>
            </a:outerShdw>
          </a:effectLst>
        </p:spPr>
        <p:txBody>
          <a:bodyPr wrap="none" lIns="108789" tIns="54394" rIns="108789" bIns="54394" anchor="ctr"/>
          <a:lstStyle/>
          <a:p>
            <a:pPr algn="ctr" defTabSz="1087972" eaLnBrk="0" fontAlgn="base" hangingPunct="0">
              <a:lnSpc>
                <a:spcPct val="80000"/>
              </a:lnSpc>
              <a:spcBef>
                <a:spcPct val="0"/>
              </a:spcBef>
              <a:spcAft>
                <a:spcPct val="0"/>
              </a:spcAft>
              <a:defRPr/>
            </a:pPr>
            <a:r>
              <a:rPr lang="ru-RU" sz="3600" b="1" dirty="0">
                <a:solidFill>
                  <a:srgbClr val="FFFF00"/>
                </a:solidFill>
                <a:latin typeface="Arial" panose="020B0604020202020204" pitchFamily="34" charset="0"/>
              </a:rPr>
              <a:t>Федеральный мониторинг функциональной</a:t>
            </a:r>
            <a:endParaRPr lang="en-US" sz="3600" b="1" dirty="0">
              <a:solidFill>
                <a:srgbClr val="FFFF00"/>
              </a:solidFill>
              <a:latin typeface="Arial" panose="020B0604020202020204" pitchFamily="34" charset="0"/>
            </a:endParaRPr>
          </a:p>
          <a:p>
            <a:pPr algn="ctr" defTabSz="1087972" eaLnBrk="0" fontAlgn="base" hangingPunct="0">
              <a:lnSpc>
                <a:spcPct val="80000"/>
              </a:lnSpc>
              <a:spcBef>
                <a:spcPct val="0"/>
              </a:spcBef>
              <a:spcAft>
                <a:spcPct val="0"/>
              </a:spcAft>
              <a:defRPr/>
            </a:pPr>
            <a:r>
              <a:rPr lang="ru-RU" sz="3600" b="1" dirty="0">
                <a:solidFill>
                  <a:srgbClr val="FFFF00"/>
                </a:solidFill>
                <a:latin typeface="Arial" panose="020B0604020202020204" pitchFamily="34" charset="0"/>
              </a:rPr>
              <a:t>грамотности: 2020-2024 </a:t>
            </a:r>
            <a:r>
              <a:rPr lang="ru-RU" sz="3600" b="1" dirty="0" err="1">
                <a:solidFill>
                  <a:srgbClr val="FFFF00"/>
                </a:solidFill>
                <a:latin typeface="Arial" panose="020B0604020202020204" pitchFamily="34" charset="0"/>
              </a:rPr>
              <a:t>гг</a:t>
            </a:r>
            <a:endParaRPr lang="ru-RU" sz="3600" b="1" dirty="0">
              <a:solidFill>
                <a:srgbClr val="FFFF00"/>
              </a:solidFill>
              <a:latin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357832863"/>
              </p:ext>
            </p:extLst>
          </p:nvPr>
        </p:nvGraphicFramePr>
        <p:xfrm>
          <a:off x="233245" y="1024544"/>
          <a:ext cx="11414375" cy="6142586"/>
        </p:xfrm>
        <a:graphic>
          <a:graphicData uri="http://schemas.openxmlformats.org/drawingml/2006/table">
            <a:tbl>
              <a:tblPr firstRow="1" bandRow="1">
                <a:tableStyleId>{5C22544A-7EE6-4342-B048-85BDC9FD1C3A}</a:tableStyleId>
              </a:tblPr>
              <a:tblGrid>
                <a:gridCol w="2282875">
                  <a:extLst>
                    <a:ext uri="{9D8B030D-6E8A-4147-A177-3AD203B41FA5}">
                      <a16:colId xmlns="" xmlns:a16="http://schemas.microsoft.com/office/drawing/2014/main" val="20000"/>
                    </a:ext>
                  </a:extLst>
                </a:gridCol>
                <a:gridCol w="2282875">
                  <a:extLst>
                    <a:ext uri="{9D8B030D-6E8A-4147-A177-3AD203B41FA5}">
                      <a16:colId xmlns="" xmlns:a16="http://schemas.microsoft.com/office/drawing/2014/main" val="20001"/>
                    </a:ext>
                  </a:extLst>
                </a:gridCol>
                <a:gridCol w="2282875">
                  <a:extLst>
                    <a:ext uri="{9D8B030D-6E8A-4147-A177-3AD203B41FA5}">
                      <a16:colId xmlns="" xmlns:a16="http://schemas.microsoft.com/office/drawing/2014/main" val="20002"/>
                    </a:ext>
                  </a:extLst>
                </a:gridCol>
                <a:gridCol w="2282875">
                  <a:extLst>
                    <a:ext uri="{9D8B030D-6E8A-4147-A177-3AD203B41FA5}">
                      <a16:colId xmlns="" xmlns:a16="http://schemas.microsoft.com/office/drawing/2014/main" val="20003"/>
                    </a:ext>
                  </a:extLst>
                </a:gridCol>
                <a:gridCol w="2282875">
                  <a:extLst>
                    <a:ext uri="{9D8B030D-6E8A-4147-A177-3AD203B41FA5}">
                      <a16:colId xmlns="" xmlns:a16="http://schemas.microsoft.com/office/drawing/2014/main" val="20004"/>
                    </a:ext>
                  </a:extLst>
                </a:gridCol>
              </a:tblGrid>
              <a:tr h="415566">
                <a:tc>
                  <a:txBody>
                    <a:bodyPr/>
                    <a:lstStyle/>
                    <a:p>
                      <a:pPr algn="ctr"/>
                      <a:r>
                        <a:rPr lang="ru-RU" sz="2100" b="1" dirty="0" smtClean="0">
                          <a:solidFill>
                            <a:schemeClr val="bg2"/>
                          </a:solidFill>
                        </a:rPr>
                        <a:t>2020</a:t>
                      </a:r>
                      <a:endParaRPr lang="ru-RU" sz="2100" b="1" dirty="0">
                        <a:solidFill>
                          <a:schemeClr val="bg2"/>
                        </a:solidFill>
                      </a:endParaRPr>
                    </a:p>
                  </a:txBody>
                  <a:tcPr marL="118809" marR="118809" marT="47763" marB="47763"/>
                </a:tc>
                <a:tc>
                  <a:txBody>
                    <a:bodyPr/>
                    <a:lstStyle/>
                    <a:p>
                      <a:pPr algn="ctr"/>
                      <a:r>
                        <a:rPr lang="ru-RU" sz="2100" b="1" dirty="0" smtClean="0">
                          <a:solidFill>
                            <a:schemeClr val="bg2"/>
                          </a:solidFill>
                        </a:rPr>
                        <a:t>2021</a:t>
                      </a:r>
                      <a:endParaRPr lang="ru-RU" sz="2100" b="1" dirty="0">
                        <a:solidFill>
                          <a:schemeClr val="bg2"/>
                        </a:solidFill>
                      </a:endParaRPr>
                    </a:p>
                  </a:txBody>
                  <a:tcPr marL="118809" marR="118809" marT="47763" marB="47763"/>
                </a:tc>
                <a:tc>
                  <a:txBody>
                    <a:bodyPr/>
                    <a:lstStyle/>
                    <a:p>
                      <a:pPr algn="ctr"/>
                      <a:r>
                        <a:rPr lang="ru-RU" sz="2100" b="1" dirty="0" smtClean="0">
                          <a:solidFill>
                            <a:schemeClr val="bg2"/>
                          </a:solidFill>
                        </a:rPr>
                        <a:t>2022</a:t>
                      </a:r>
                      <a:endParaRPr lang="ru-RU" sz="2100" b="1" dirty="0">
                        <a:solidFill>
                          <a:schemeClr val="bg2"/>
                        </a:solidFill>
                      </a:endParaRPr>
                    </a:p>
                  </a:txBody>
                  <a:tcPr marL="118809" marR="118809" marT="47763" marB="47763"/>
                </a:tc>
                <a:tc>
                  <a:txBody>
                    <a:bodyPr/>
                    <a:lstStyle/>
                    <a:p>
                      <a:pPr algn="ctr"/>
                      <a:r>
                        <a:rPr lang="ru-RU" sz="2100" b="1" dirty="0" smtClean="0">
                          <a:solidFill>
                            <a:schemeClr val="bg2"/>
                          </a:solidFill>
                        </a:rPr>
                        <a:t>2023</a:t>
                      </a:r>
                      <a:endParaRPr lang="ru-RU" sz="2100" b="1" dirty="0">
                        <a:solidFill>
                          <a:schemeClr val="bg2"/>
                        </a:solidFill>
                      </a:endParaRPr>
                    </a:p>
                  </a:txBody>
                  <a:tcPr marL="118809" marR="118809" marT="47763" marB="47763"/>
                </a:tc>
                <a:tc>
                  <a:txBody>
                    <a:bodyPr/>
                    <a:lstStyle/>
                    <a:p>
                      <a:pPr algn="ctr"/>
                      <a:r>
                        <a:rPr lang="ru-RU" sz="2100" b="1" dirty="0" smtClean="0">
                          <a:solidFill>
                            <a:schemeClr val="bg2"/>
                          </a:solidFill>
                        </a:rPr>
                        <a:t>2024</a:t>
                      </a:r>
                      <a:endParaRPr lang="ru-RU" sz="2100" b="1" dirty="0">
                        <a:solidFill>
                          <a:schemeClr val="bg2"/>
                        </a:solidFill>
                      </a:endParaRPr>
                    </a:p>
                  </a:txBody>
                  <a:tcPr marL="118809" marR="118809" marT="47763" marB="47763"/>
                </a:tc>
                <a:extLst>
                  <a:ext uri="{0D108BD9-81ED-4DB2-BD59-A6C34878D82A}">
                    <a16:rowId xmlns="" xmlns:a16="http://schemas.microsoft.com/office/drawing/2014/main" val="10000"/>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Сахалинская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Амурская область</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Магаданская</a:t>
                      </a:r>
                      <a:r>
                        <a:rPr lang="ru-RU" sz="1300" b="1" baseline="0" dirty="0" smtClean="0">
                          <a:solidFill>
                            <a:schemeClr val="bg2"/>
                          </a:solidFill>
                          <a:latin typeface="Arial" panose="020B0604020202020204" pitchFamily="34" charset="0"/>
                          <a:cs typeface="Arial" panose="020B0604020202020204" pitchFamily="34" charset="0"/>
                        </a:rPr>
                        <a:t>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Камчатский край</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Приморский край</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1"/>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Нижегородская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Пермский край</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Чукотский АО</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Хабаровский</a:t>
                      </a:r>
                      <a:r>
                        <a:rPr lang="ru-RU" sz="1300" b="1" baseline="0" dirty="0" smtClean="0">
                          <a:solidFill>
                            <a:schemeClr val="bg2"/>
                          </a:solidFill>
                          <a:latin typeface="Arial" panose="020B0604020202020204" pitchFamily="34" charset="0"/>
                          <a:cs typeface="Arial" panose="020B0604020202020204" pitchFamily="34" charset="0"/>
                        </a:rPr>
                        <a:t> край</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Забайкальский край</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2"/>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Чувашская Республика</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Кировская область</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Оренбургская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Еврейская АО</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Самарская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3"/>
                  </a:ext>
                </a:extLst>
              </a:tr>
              <a:tr h="412517">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г. Санкт-Петербург</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Удмуртская Республика</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 Мордовия</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 Татарстан</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 Башкортостан</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4"/>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 Коми</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Республика Марий Эл</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Новгородская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Пензенская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Ленинградская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5"/>
                  </a:ext>
                </a:extLst>
              </a:tr>
              <a:tr h="412517">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a:t>
                      </a:r>
                      <a:r>
                        <a:rPr lang="ru-RU" sz="1300" b="1" baseline="0" dirty="0" smtClean="0">
                          <a:solidFill>
                            <a:schemeClr val="bg2"/>
                          </a:solidFill>
                          <a:latin typeface="Arial" panose="020B0604020202020204" pitchFamily="34" charset="0"/>
                          <a:cs typeface="Arial" panose="020B0604020202020204" pitchFamily="34" charset="0"/>
                        </a:rPr>
                        <a:t> Ингушетия</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Мурманская область</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Архангельская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Калининградская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 Карелия</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6"/>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Омская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Республика Дагестан</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Псковская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РСО (Алания)</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НАО</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7"/>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a:t>
                      </a:r>
                      <a:r>
                        <a:rPr lang="ru-RU" sz="1300" b="1" baseline="0" dirty="0" smtClean="0">
                          <a:solidFill>
                            <a:schemeClr val="bg2"/>
                          </a:solidFill>
                          <a:latin typeface="Arial" panose="020B0604020202020204" pitchFamily="34" charset="0"/>
                          <a:cs typeface="Arial" panose="020B0604020202020204" pitchFamily="34" charset="0"/>
                        </a:rPr>
                        <a:t> Тыва</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Красноярский край</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КЧР</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Алтайский край</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Чеченская Республика</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8"/>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Челябинская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Новосибирская</a:t>
                      </a:r>
                      <a:r>
                        <a:rPr lang="ru-RU" sz="1300" b="1" baseline="0" dirty="0" smtClean="0">
                          <a:latin typeface="Arial" panose="020B0604020202020204" pitchFamily="34" charset="0"/>
                          <a:cs typeface="Arial" panose="020B0604020202020204" pitchFamily="34" charset="0"/>
                        </a:rPr>
                        <a:t> область</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 Хакасия</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Курганская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Кемеровская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09"/>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Владимирская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Республика Алтай</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ХМАО</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Московская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Тюменская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10"/>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Тульская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Свердловская</a:t>
                      </a:r>
                      <a:r>
                        <a:rPr lang="ru-RU" sz="1300" b="1" baseline="0" dirty="0" smtClean="0">
                          <a:latin typeface="Arial" panose="020B0604020202020204" pitchFamily="34" charset="0"/>
                          <a:cs typeface="Arial" panose="020B0604020202020204" pitchFamily="34" charset="0"/>
                        </a:rPr>
                        <a:t> область</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г. Москва</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Ярославская</a:t>
                      </a:r>
                      <a:r>
                        <a:rPr lang="ru-RU" sz="1300" b="1" baseline="0" dirty="0" smtClean="0">
                          <a:solidFill>
                            <a:schemeClr val="bg2"/>
                          </a:solidFill>
                          <a:latin typeface="Arial" panose="020B0604020202020204" pitchFamily="34" charset="0"/>
                          <a:cs typeface="Arial" panose="020B0604020202020204" pitchFamily="34" charset="0"/>
                        </a:rPr>
                        <a:t>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Тамбовская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11"/>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Воронежская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Калужская область</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Костромская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Смоленская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Рязанская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12"/>
                  </a:ext>
                </a:extLst>
              </a:tr>
              <a:tr h="401206">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Волгоградская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Орловская область</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Ростовская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Белгородская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Тверская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13"/>
                  </a:ext>
                </a:extLst>
              </a:tr>
              <a:tr h="488718">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a:t>
                      </a:r>
                      <a:r>
                        <a:rPr lang="ru-RU" sz="1300" b="1" baseline="0" dirty="0" smtClean="0">
                          <a:solidFill>
                            <a:schemeClr val="bg2"/>
                          </a:solidFill>
                          <a:latin typeface="Arial" panose="020B0604020202020204" pitchFamily="34" charset="0"/>
                          <a:cs typeface="Arial" panose="020B0604020202020204" pitchFamily="34" charset="0"/>
                        </a:rPr>
                        <a:t> Калмыкия</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latin typeface="Arial" panose="020B0604020202020204" pitchFamily="34" charset="0"/>
                          <a:cs typeface="Arial" panose="020B0604020202020204" pitchFamily="34" charset="0"/>
                        </a:rPr>
                        <a:t>Республика Адыгея</a:t>
                      </a:r>
                      <a:endParaRPr lang="ru-RU" sz="1300" b="1" dirty="0">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Республика Крым</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pPr>
                      <a:r>
                        <a:rPr lang="ru-RU" sz="1300" b="1" dirty="0" smtClean="0">
                          <a:solidFill>
                            <a:schemeClr val="bg2"/>
                          </a:solidFill>
                          <a:latin typeface="Arial" panose="020B0604020202020204" pitchFamily="34" charset="0"/>
                          <a:cs typeface="Arial" panose="020B0604020202020204" pitchFamily="34" charset="0"/>
                        </a:rPr>
                        <a:t>Астраханская область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tc>
                  <a:txBody>
                    <a:bodyPr/>
                    <a:lstStyle/>
                    <a:p>
                      <a:pPr>
                        <a:lnSpc>
                          <a:spcPct val="80000"/>
                        </a:lnSpc>
                        <a:spcAft>
                          <a:spcPts val="600"/>
                        </a:spcAft>
                      </a:pPr>
                      <a:r>
                        <a:rPr lang="ru-RU" sz="1300" b="1" dirty="0" smtClean="0">
                          <a:solidFill>
                            <a:schemeClr val="bg2"/>
                          </a:solidFill>
                          <a:latin typeface="Arial" panose="020B0604020202020204" pitchFamily="34" charset="0"/>
                          <a:cs typeface="Arial" panose="020B0604020202020204" pitchFamily="34" charset="0"/>
                        </a:rPr>
                        <a:t>Курская область</a:t>
                      </a:r>
                    </a:p>
                    <a:p>
                      <a:pPr>
                        <a:lnSpc>
                          <a:spcPct val="80000"/>
                        </a:lnSpc>
                      </a:pPr>
                      <a:r>
                        <a:rPr lang="ru-RU" sz="1300" b="1" dirty="0" smtClean="0">
                          <a:solidFill>
                            <a:schemeClr val="bg2"/>
                          </a:solidFill>
                          <a:latin typeface="Arial" panose="020B0604020202020204" pitchFamily="34" charset="0"/>
                          <a:cs typeface="Arial" panose="020B0604020202020204" pitchFamily="34" charset="0"/>
                        </a:rPr>
                        <a:t>г. Севастополь</a:t>
                      </a:r>
                      <a:endParaRPr lang="ru-RU" sz="1300" b="1" dirty="0">
                        <a:solidFill>
                          <a:schemeClr val="bg2"/>
                        </a:solidFill>
                        <a:latin typeface="Arial" panose="020B0604020202020204" pitchFamily="34" charset="0"/>
                        <a:cs typeface="Arial" panose="020B0604020202020204" pitchFamily="34" charset="0"/>
                      </a:endParaRPr>
                    </a:p>
                  </a:txBody>
                  <a:tcPr marL="118809" marR="118809" marT="47763" marB="47763" anchor="ct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38457830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kniga-na-veka.ru/images/companies/2/%D0%9A%D0%B0%D1%80%D1%82%D0%B0%20%D0%A0%D0%BE%D1%81%D1%81%D0%B8%D0%B8.jpg?1553624992501"/>
          <p:cNvPicPr>
            <a:picLocks noGrp="1" noChangeAspect="1" noChangeArrowheads="1"/>
          </p:cNvPicPr>
          <p:nvPr>
            <p:ph idx="1"/>
          </p:nvPr>
        </p:nvPicPr>
        <p:blipFill>
          <a:blip r:embed="rId3" cstate="print">
            <a:clrChange>
              <a:clrFrom>
                <a:srgbClr val="FFFFFF"/>
              </a:clrFrom>
              <a:clrTo>
                <a:srgbClr val="FFFFFF">
                  <a:alpha val="0"/>
                </a:srgbClr>
              </a:clrTo>
            </a:clrChange>
            <a:duotone>
              <a:schemeClr val="accent3">
                <a:shade val="45000"/>
                <a:satMod val="135000"/>
              </a:schemeClr>
              <a:prstClr val="white"/>
            </a:duotone>
            <a:lum bright="-40000"/>
          </a:blip>
          <a:stretch>
            <a:fillRect/>
          </a:stretch>
        </p:blipFill>
        <p:spPr bwMode="auto">
          <a:xfrm>
            <a:off x="6038850" y="341834"/>
            <a:ext cx="5842000" cy="1872208"/>
          </a:xfrm>
          <a:prstGeom prst="rect">
            <a:avLst/>
          </a:prstGeom>
          <a:noFill/>
          <a:ln>
            <a:noFill/>
          </a:ln>
        </p:spPr>
      </p:pic>
      <p:sp>
        <p:nvSpPr>
          <p:cNvPr id="5" name="Прямоугольник 4"/>
          <p:cNvSpPr/>
          <p:nvPr/>
        </p:nvSpPr>
        <p:spPr>
          <a:xfrm>
            <a:off x="827860" y="2574083"/>
            <a:ext cx="10297141" cy="3739463"/>
          </a:xfrm>
          <a:prstGeom prst="rect">
            <a:avLst/>
          </a:prstGeom>
        </p:spPr>
        <p:txBody>
          <a:bodyPr wrap="square" lIns="91419" tIns="45709" rIns="91419" bIns="45709">
            <a:spAutoFit/>
          </a:bodyPr>
          <a:lstStyle/>
          <a:p>
            <a:pPr algn="ctr"/>
            <a:r>
              <a:rPr lang="ru-RU" sz="3600" b="1" dirty="0" smtClean="0"/>
              <a:t>Формирование </a:t>
            </a:r>
            <a:r>
              <a:rPr lang="ru-RU" sz="3600" b="1" dirty="0"/>
              <a:t>функциональной грамотности – одна из основных задач </a:t>
            </a:r>
            <a:r>
              <a:rPr lang="ru-RU" sz="3600" b="1" dirty="0" smtClean="0"/>
              <a:t>ФГОС</a:t>
            </a:r>
            <a:endParaRPr lang="en-US" sz="3600" b="1" dirty="0" smtClean="0"/>
          </a:p>
          <a:p>
            <a:pPr algn="ctr"/>
            <a:endParaRPr lang="en-US" sz="3600" b="1" i="1" dirty="0"/>
          </a:p>
          <a:p>
            <a:pPr algn="ctr"/>
            <a:r>
              <a:rPr lang="ru-RU" sz="3600" b="1" i="1" dirty="0" smtClean="0"/>
              <a:t>Презентация составлена по </a:t>
            </a:r>
            <a:r>
              <a:rPr lang="ru-RU" sz="3600" b="1" i="1" smtClean="0"/>
              <a:t>материалам Ковалевой Г.С.</a:t>
            </a:r>
            <a:r>
              <a:rPr lang="ru-RU" sz="3600" b="1" i="1" dirty="0"/>
              <a:t/>
            </a:r>
            <a:br>
              <a:rPr lang="ru-RU" sz="3600" b="1" i="1" dirty="0"/>
            </a:br>
            <a:r>
              <a:rPr lang="ru-RU" sz="3600" i="1" dirty="0"/>
              <a:t/>
            </a:r>
            <a:br>
              <a:rPr lang="ru-RU" sz="3600" i="1" dirty="0"/>
            </a:br>
            <a:endParaRPr lang="ru-RU" dirty="0"/>
          </a:p>
        </p:txBody>
      </p:sp>
    </p:spTree>
    <p:extLst>
      <p:ext uri="{BB962C8B-B14F-4D97-AF65-F5344CB8AC3E}">
        <p14:creationId xmlns:p14="http://schemas.microsoft.com/office/powerpoint/2010/main" val="597913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Заголовок 1"/>
          <p:cNvSpPr txBox="1">
            <a:spLocks noGrp="1"/>
          </p:cNvSpPr>
          <p:nvPr>
            <p:ph type="title"/>
          </p:nvPr>
        </p:nvSpPr>
        <p:spPr>
          <a:xfrm>
            <a:off x="251794" y="269826"/>
            <a:ext cx="11629058" cy="1586857"/>
          </a:xfrm>
          <a:prstGeom prst="rect">
            <a:avLst/>
          </a:prstGeom>
        </p:spPr>
        <p:txBody>
          <a:bodyPr>
            <a:noAutofit/>
          </a:bodyPr>
          <a:lstStyle>
            <a:lvl1pPr defTabSz="1040384">
              <a:defRPr sz="4960"/>
            </a:lvl1pPr>
          </a:lstStyle>
          <a:p>
            <a:pPr>
              <a:lnSpc>
                <a:spcPct val="80000"/>
              </a:lnSpc>
            </a:pPr>
            <a:r>
              <a:rPr lang="ru-RU" sz="3600" dirty="0"/>
              <a:t>Основные направления формирования функциональной грамотности, разрабатываемые в рамках проекта </a:t>
            </a:r>
            <a:endParaRPr sz="3600" dirty="0"/>
          </a:p>
        </p:txBody>
      </p:sp>
      <p:sp>
        <p:nvSpPr>
          <p:cNvPr id="252" name="Объект 2"/>
          <p:cNvSpPr txBox="1">
            <a:spLocks noGrp="1"/>
          </p:cNvSpPr>
          <p:nvPr>
            <p:ph type="body" sz="half" idx="1"/>
          </p:nvPr>
        </p:nvSpPr>
        <p:spPr>
          <a:xfrm>
            <a:off x="827858" y="1889634"/>
            <a:ext cx="10936704" cy="4337193"/>
          </a:xfrm>
          <a:prstGeom prst="rect">
            <a:avLst/>
          </a:prstGeom>
        </p:spPr>
        <p:txBody>
          <a:bodyPr>
            <a:normAutofit lnSpcReduction="10000"/>
          </a:bodyPr>
          <a:lstStyle/>
          <a:p>
            <a:pPr marL="402118" indent="-402118" defTabSz="892149">
              <a:spcBef>
                <a:spcPts val="837"/>
              </a:spcBef>
              <a:defRPr sz="4100"/>
            </a:pPr>
            <a:r>
              <a:rPr dirty="0" err="1" smtClean="0"/>
              <a:t>Математическая</a:t>
            </a:r>
            <a:r>
              <a:rPr dirty="0" smtClean="0"/>
              <a:t> </a:t>
            </a:r>
            <a:r>
              <a:rPr dirty="0" err="1" smtClean="0"/>
              <a:t>грамотность</a:t>
            </a:r>
            <a:r>
              <a:rPr lang="ru-RU" dirty="0" smtClean="0"/>
              <a:t> </a:t>
            </a:r>
            <a:endParaRPr dirty="0" smtClean="0"/>
          </a:p>
          <a:p>
            <a:pPr marL="402118" indent="-402118" defTabSz="892149">
              <a:spcBef>
                <a:spcPts val="837"/>
              </a:spcBef>
              <a:defRPr sz="4100"/>
            </a:pPr>
            <a:r>
              <a:rPr dirty="0" err="1" smtClean="0"/>
              <a:t>Читательская</a:t>
            </a:r>
            <a:r>
              <a:rPr dirty="0" smtClean="0"/>
              <a:t> </a:t>
            </a:r>
            <a:r>
              <a:rPr dirty="0" err="1" smtClean="0"/>
              <a:t>грамотность</a:t>
            </a:r>
            <a:r>
              <a:rPr lang="ru-RU" dirty="0" smtClean="0"/>
              <a:t> </a:t>
            </a:r>
            <a:endParaRPr dirty="0"/>
          </a:p>
          <a:p>
            <a:pPr marL="402118" indent="-402118" defTabSz="892149">
              <a:spcBef>
                <a:spcPts val="837"/>
              </a:spcBef>
              <a:defRPr sz="4100"/>
            </a:pPr>
            <a:r>
              <a:rPr dirty="0" err="1"/>
              <a:t>Естественнонаучная</a:t>
            </a:r>
            <a:r>
              <a:rPr dirty="0"/>
              <a:t> </a:t>
            </a:r>
            <a:r>
              <a:rPr dirty="0" err="1" smtClean="0"/>
              <a:t>грамотность</a:t>
            </a:r>
            <a:r>
              <a:rPr lang="ru-RU" dirty="0" smtClean="0"/>
              <a:t> </a:t>
            </a:r>
            <a:endParaRPr dirty="0"/>
          </a:p>
          <a:p>
            <a:pPr marL="402118" indent="-402118" defTabSz="892149">
              <a:spcBef>
                <a:spcPts val="837"/>
              </a:spcBef>
              <a:defRPr sz="4100"/>
            </a:pPr>
            <a:r>
              <a:rPr dirty="0" err="1" smtClean="0"/>
              <a:t>Финансовая</a:t>
            </a:r>
            <a:r>
              <a:rPr dirty="0" smtClean="0"/>
              <a:t> </a:t>
            </a:r>
            <a:r>
              <a:rPr dirty="0" err="1" smtClean="0"/>
              <a:t>грамотность</a:t>
            </a:r>
            <a:r>
              <a:rPr lang="ru-RU" dirty="0" smtClean="0"/>
              <a:t> </a:t>
            </a:r>
          </a:p>
          <a:p>
            <a:pPr marL="402118" indent="-402118" defTabSz="892149">
              <a:spcBef>
                <a:spcPts val="837"/>
              </a:spcBef>
              <a:defRPr sz="4100"/>
            </a:pPr>
            <a:r>
              <a:rPr lang="ru-RU" dirty="0" smtClean="0"/>
              <a:t>Глобальные компетенции </a:t>
            </a:r>
          </a:p>
          <a:p>
            <a:pPr marL="402118" indent="-402118" defTabSz="892149">
              <a:spcBef>
                <a:spcPts val="837"/>
              </a:spcBef>
              <a:defRPr sz="4100"/>
            </a:pPr>
            <a:r>
              <a:rPr dirty="0" err="1" smtClean="0"/>
              <a:t>Креативное</a:t>
            </a:r>
            <a:r>
              <a:rPr dirty="0" smtClean="0"/>
              <a:t> </a:t>
            </a:r>
            <a:r>
              <a:rPr dirty="0" err="1" smtClean="0"/>
              <a:t>мышление</a:t>
            </a:r>
            <a:r>
              <a:rPr lang="ru-RU" dirty="0" smtClean="0"/>
              <a:t> </a:t>
            </a:r>
            <a:endParaRPr dirty="0"/>
          </a:p>
        </p:txBody>
      </p:sp>
      <p:sp>
        <p:nvSpPr>
          <p:cNvPr id="253" name="Номер слайда 3"/>
          <p:cNvSpPr txBox="1">
            <a:spLocks noGrp="1"/>
          </p:cNvSpPr>
          <p:nvPr>
            <p:ph type="sldNum" sz="quarter" idx="4294967295"/>
          </p:nvPr>
        </p:nvSpPr>
        <p:spPr>
          <a:xfrm>
            <a:off x="11072095" y="5880403"/>
            <a:ext cx="214717" cy="2768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500" tIns="38249" rIns="76500" bIns="38249"/>
          <a:lstStyle/>
          <a:p>
            <a:fld id="{86CB4B4D-7CA3-9044-876B-883B54F8677D}" type="slidenum">
              <a:rPr/>
              <a:pPr/>
              <a:t>30</a:t>
            </a:fld>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1043" y="197067"/>
            <a:ext cx="10946566" cy="968390"/>
          </a:xfrm>
        </p:spPr>
        <p:txBody>
          <a:bodyPr>
            <a:noAutofit/>
          </a:bodyPr>
          <a:lstStyle/>
          <a:p>
            <a:pPr>
              <a:tabLst>
                <a:tab pos="0" algn="l"/>
                <a:tab pos="1087972" algn="l"/>
                <a:tab pos="2175947" algn="l"/>
                <a:tab pos="3263918" algn="l"/>
                <a:tab pos="4351891" algn="l"/>
                <a:tab pos="5439863" algn="l"/>
                <a:tab pos="6527837" algn="l"/>
                <a:tab pos="7615811" algn="l"/>
                <a:tab pos="8703783" algn="l"/>
                <a:tab pos="9791755" algn="l"/>
                <a:tab pos="10879729" algn="l"/>
                <a:tab pos="11967703" algn="l"/>
              </a:tabLst>
            </a:pPr>
            <a:r>
              <a:rPr lang="ru-RU" sz="3200" dirty="0">
                <a:solidFill>
                  <a:srgbClr val="002060"/>
                </a:solidFill>
              </a:rPr>
              <a:t>Особенности заданий для оценки функциональной грамотности</a:t>
            </a:r>
          </a:p>
        </p:txBody>
      </p:sp>
      <p:sp>
        <p:nvSpPr>
          <p:cNvPr id="3" name="Содержимое 2"/>
          <p:cNvSpPr>
            <a:spLocks noGrp="1"/>
          </p:cNvSpPr>
          <p:nvPr>
            <p:ph idx="1"/>
          </p:nvPr>
        </p:nvSpPr>
        <p:spPr>
          <a:xfrm>
            <a:off x="1299435" y="1492566"/>
            <a:ext cx="10581415" cy="4872954"/>
          </a:xfrm>
        </p:spPr>
        <p:txBody>
          <a:bodyPr>
            <a:normAutofit fontScale="77500" lnSpcReduction="20000"/>
          </a:bodyPr>
          <a:lstStyle/>
          <a:p>
            <a:pPr marL="404214" indent="-404214">
              <a:spcBef>
                <a:spcPts val="952"/>
              </a:spcBef>
              <a:tabLst>
                <a:tab pos="404214" algn="l"/>
                <a:tab pos="1492185" algn="l"/>
                <a:tab pos="2580158" algn="l"/>
                <a:tab pos="3668131" algn="l"/>
                <a:tab pos="4756103" algn="l"/>
                <a:tab pos="5844076" algn="l"/>
                <a:tab pos="6932049" algn="l"/>
                <a:tab pos="8020022" algn="l"/>
                <a:tab pos="9107995" algn="l"/>
                <a:tab pos="10195969" algn="l"/>
                <a:tab pos="11283940" algn="l"/>
                <a:tab pos="12371917" algn="l"/>
              </a:tabLst>
            </a:pPr>
            <a:r>
              <a:rPr lang="ru-RU" dirty="0" smtClean="0"/>
              <a:t>Задача, поставленная вне предметной области и решаемая с помощью предметных знаний</a:t>
            </a:r>
            <a:r>
              <a:rPr lang="en-US" dirty="0" smtClean="0"/>
              <a:t>, </a:t>
            </a:r>
            <a:r>
              <a:rPr lang="ru-RU" dirty="0" smtClean="0"/>
              <a:t> например</a:t>
            </a:r>
            <a:r>
              <a:rPr lang="en-US" dirty="0" smtClean="0"/>
              <a:t>, </a:t>
            </a:r>
            <a:r>
              <a:rPr lang="ru-RU" dirty="0" smtClean="0"/>
              <a:t>по математике</a:t>
            </a:r>
          </a:p>
          <a:p>
            <a:pPr marL="404214" indent="-404214">
              <a:spcBef>
                <a:spcPts val="952"/>
              </a:spcBef>
              <a:tabLst>
                <a:tab pos="404214" algn="l"/>
                <a:tab pos="1492185" algn="l"/>
                <a:tab pos="2580158" algn="l"/>
                <a:tab pos="3668131" algn="l"/>
                <a:tab pos="4756103" algn="l"/>
                <a:tab pos="5844076" algn="l"/>
                <a:tab pos="6932049" algn="l"/>
                <a:tab pos="8020022" algn="l"/>
                <a:tab pos="9107995" algn="l"/>
                <a:tab pos="10195969" algn="l"/>
                <a:tab pos="11283940" algn="l"/>
                <a:tab pos="12371917" algn="l"/>
              </a:tabLst>
            </a:pPr>
            <a:r>
              <a:rPr lang="ru-RU" dirty="0" smtClean="0">
                <a:solidFill>
                  <a:srgbClr val="000000"/>
                </a:solidFill>
              </a:rPr>
              <a:t>В каждом из заданий описываются жизненная ситуация, как правило</a:t>
            </a:r>
            <a:r>
              <a:rPr lang="en-US" dirty="0" smtClean="0">
                <a:solidFill>
                  <a:srgbClr val="000000"/>
                </a:solidFill>
              </a:rPr>
              <a:t>, </a:t>
            </a:r>
            <a:r>
              <a:rPr lang="ru-RU" dirty="0" smtClean="0">
                <a:solidFill>
                  <a:srgbClr val="000000"/>
                </a:solidFill>
              </a:rPr>
              <a:t>близкая  понятная учащемуся</a:t>
            </a:r>
          </a:p>
          <a:p>
            <a:pPr marL="404214" indent="-404214">
              <a:spcBef>
                <a:spcPts val="714"/>
              </a:spcBef>
              <a:tabLst>
                <a:tab pos="404214" algn="l"/>
                <a:tab pos="1492185" algn="l"/>
                <a:tab pos="2580158" algn="l"/>
                <a:tab pos="3668131" algn="l"/>
                <a:tab pos="4756103" algn="l"/>
                <a:tab pos="5844076" algn="l"/>
                <a:tab pos="6932049" algn="l"/>
                <a:tab pos="8020022" algn="l"/>
                <a:tab pos="9107995" algn="l"/>
                <a:tab pos="10195969" algn="l"/>
                <a:tab pos="11283940" algn="l"/>
                <a:tab pos="12371917" algn="l"/>
              </a:tabLst>
            </a:pPr>
            <a:r>
              <a:rPr lang="ru-RU" dirty="0" smtClean="0"/>
              <a:t>Контекст заданий близок к проблемным ситуациям, возникающим в повседневной жизни</a:t>
            </a:r>
          </a:p>
          <a:p>
            <a:pPr marL="404214" indent="-404214">
              <a:spcBef>
                <a:spcPts val="714"/>
              </a:spcBef>
              <a:tabLst>
                <a:tab pos="404214" algn="l"/>
                <a:tab pos="1492185" algn="l"/>
                <a:tab pos="2580158" algn="l"/>
                <a:tab pos="3668131" algn="l"/>
                <a:tab pos="4756103" algn="l"/>
                <a:tab pos="5844076" algn="l"/>
                <a:tab pos="6932049" algn="l"/>
                <a:tab pos="8020022" algn="l"/>
                <a:tab pos="9107995" algn="l"/>
                <a:tab pos="10195969" algn="l"/>
                <a:tab pos="11283940" algn="l"/>
                <a:tab pos="12371917" algn="l"/>
              </a:tabLst>
            </a:pPr>
            <a:r>
              <a:rPr lang="ru-RU" dirty="0" smtClean="0">
                <a:solidFill>
                  <a:srgbClr val="000000"/>
                </a:solidFill>
              </a:rPr>
              <a:t>Ситуация требует осознанного выбора модели поведения</a:t>
            </a:r>
          </a:p>
          <a:p>
            <a:pPr marL="404214" indent="-404214">
              <a:spcBef>
                <a:spcPts val="714"/>
              </a:spcBef>
              <a:tabLst>
                <a:tab pos="404214" algn="l"/>
                <a:tab pos="1492185" algn="l"/>
                <a:tab pos="2580158" algn="l"/>
                <a:tab pos="3668131" algn="l"/>
                <a:tab pos="4756103" algn="l"/>
                <a:tab pos="5844076" algn="l"/>
                <a:tab pos="6932049" algn="l"/>
                <a:tab pos="8020022" algn="l"/>
                <a:tab pos="9107995" algn="l"/>
                <a:tab pos="10195969" algn="l"/>
                <a:tab pos="11283940" algn="l"/>
                <a:tab pos="12371917" algn="l"/>
              </a:tabLst>
            </a:pPr>
            <a:r>
              <a:rPr lang="ru-RU" dirty="0" smtClean="0">
                <a:solidFill>
                  <a:srgbClr val="000000"/>
                </a:solidFill>
              </a:rPr>
              <a:t>Вопросы изложены простым, ясным языком и, как правило, немногословны</a:t>
            </a:r>
          </a:p>
          <a:p>
            <a:pPr marL="404214" indent="-404214">
              <a:spcBef>
                <a:spcPts val="714"/>
              </a:spcBef>
              <a:tabLst>
                <a:tab pos="404214" algn="l"/>
                <a:tab pos="1492185" algn="l"/>
                <a:tab pos="2580158" algn="l"/>
                <a:tab pos="3668131" algn="l"/>
                <a:tab pos="4756103" algn="l"/>
                <a:tab pos="5844076" algn="l"/>
                <a:tab pos="6932049" algn="l"/>
                <a:tab pos="8020022" algn="l"/>
                <a:tab pos="9107995" algn="l"/>
                <a:tab pos="10195969" algn="l"/>
                <a:tab pos="11283940" algn="l"/>
                <a:tab pos="12371917" algn="l"/>
              </a:tabLst>
            </a:pPr>
            <a:r>
              <a:rPr lang="ru-RU" dirty="0" smtClean="0"/>
              <a:t>Требуют перевода с обыденного языка на язык предметной области (математики, физики и др.)</a:t>
            </a:r>
          </a:p>
          <a:p>
            <a:pPr marL="404214" indent="-404214">
              <a:spcBef>
                <a:spcPts val="714"/>
              </a:spcBef>
              <a:tabLst>
                <a:tab pos="404214" algn="l"/>
                <a:tab pos="1492185" algn="l"/>
                <a:tab pos="2580158" algn="l"/>
                <a:tab pos="3668131" algn="l"/>
                <a:tab pos="4756103" algn="l"/>
                <a:tab pos="5844076" algn="l"/>
                <a:tab pos="6932049" algn="l"/>
                <a:tab pos="8020022" algn="l"/>
                <a:tab pos="9107995" algn="l"/>
                <a:tab pos="10195969" algn="l"/>
                <a:tab pos="11283940" algn="l"/>
                <a:tab pos="12371917" algn="l"/>
              </a:tabLst>
            </a:pPr>
            <a:r>
              <a:rPr lang="ru-RU" dirty="0" smtClean="0">
                <a:solidFill>
                  <a:srgbClr val="000000"/>
                </a:solidFill>
              </a:rPr>
              <a:t>Используются иллюстрации: рисунки, таблицы.</a:t>
            </a:r>
            <a:endParaRPr lang="ru-RU" b="0" i="1" dirty="0" smtClean="0"/>
          </a:p>
        </p:txBody>
      </p:sp>
      <p:pic>
        <p:nvPicPr>
          <p:cNvPr id="4" name="Рисунок 3" descr="PISA_WebBanner6-01.jpg"/>
          <p:cNvPicPr>
            <a:picLocks noChangeAspect="1"/>
          </p:cNvPicPr>
          <p:nvPr/>
        </p:nvPicPr>
        <p:blipFill>
          <a:blip r:embed="rId3" cstate="print"/>
          <a:srcRect/>
          <a:stretch>
            <a:fillRect/>
          </a:stretch>
        </p:blipFill>
        <p:spPr>
          <a:xfrm>
            <a:off x="9036769" y="6174483"/>
            <a:ext cx="2688850" cy="82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Объект 2"/>
          <p:cNvSpPr>
            <a:spLocks noGrp="1" noChangeArrowheads="1"/>
          </p:cNvSpPr>
          <p:nvPr>
            <p:ph type="body" sz="half" idx="4294967295"/>
          </p:nvPr>
        </p:nvSpPr>
        <p:spPr>
          <a:xfrm>
            <a:off x="849811" y="3282020"/>
            <a:ext cx="10181228" cy="2082979"/>
          </a:xfrm>
        </p:spPr>
        <p:txBody>
          <a:bodyPr lIns="104225" tIns="52112" rIns="104225" bIns="52112">
            <a:normAutofit/>
          </a:bodyPr>
          <a:lstStyle/>
          <a:p>
            <a:pPr marL="0" indent="0" algn="ctr" defTabSz="1454407">
              <a:spcBef>
                <a:spcPct val="0"/>
              </a:spcBef>
              <a:buNone/>
            </a:pPr>
            <a:r>
              <a:rPr lang="ru-RU" altLang="ru-RU" sz="4000" b="1" dirty="0"/>
              <a:t>МАТЕМАТИЧЕСКАЯ</a:t>
            </a:r>
            <a:r>
              <a:rPr lang="en-US" altLang="ru-RU" sz="4000" b="1" dirty="0"/>
              <a:t> </a:t>
            </a:r>
            <a:r>
              <a:rPr lang="ru-RU" altLang="ru-RU" sz="4000" b="1" dirty="0"/>
              <a:t>ГРАМОТНОСТЬ</a:t>
            </a:r>
          </a:p>
        </p:txBody>
      </p:sp>
      <p:pic>
        <p:nvPicPr>
          <p:cNvPr id="3075" name="Рисунок 5"/>
          <p:cNvPicPr>
            <a:picLocks noChangeAspect="1"/>
          </p:cNvPicPr>
          <p:nvPr/>
        </p:nvPicPr>
        <p:blipFill>
          <a:blip r:embed="rId3" cstate="print"/>
          <a:srcRect l="16119" r="17531" b="65620"/>
          <a:stretch>
            <a:fillRect/>
          </a:stretch>
        </p:blipFill>
        <p:spPr bwMode="auto">
          <a:xfrm>
            <a:off x="1635683" y="723075"/>
            <a:ext cx="8607428" cy="19668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841" y="269829"/>
            <a:ext cx="10692765" cy="648072"/>
          </a:xfrm>
        </p:spPr>
        <p:txBody>
          <a:bodyPr>
            <a:noAutofit/>
          </a:bodyPr>
          <a:lstStyle/>
          <a:p>
            <a:r>
              <a:rPr lang="ru-RU" sz="3600" dirty="0"/>
              <a:t>Математическая грамотность</a:t>
            </a:r>
          </a:p>
        </p:txBody>
      </p:sp>
      <p:graphicFrame>
        <p:nvGraphicFramePr>
          <p:cNvPr id="9" name="Объект 8">
            <a:extLst>
              <a:ext uri="{FF2B5EF4-FFF2-40B4-BE49-F238E27FC236}">
                <a16:creationId xmlns="" xmlns:a16="http://schemas.microsoft.com/office/drawing/2014/main" id="{E400270A-A281-4A06-A17F-EBE2BF3ABC71}"/>
              </a:ext>
            </a:extLst>
          </p:cNvPr>
          <p:cNvGraphicFramePr>
            <a:graphicFrameLocks noGrp="1"/>
          </p:cNvGraphicFramePr>
          <p:nvPr>
            <p:ph idx="1"/>
            <p:extLst>
              <p:ext uri="{D42A27DB-BD31-4B8C-83A1-F6EECF244321}">
                <p14:modId xmlns:p14="http://schemas.microsoft.com/office/powerpoint/2010/main" val="3465021542"/>
              </p:ext>
            </p:extLst>
          </p:nvPr>
        </p:nvGraphicFramePr>
        <p:xfrm>
          <a:off x="593726" y="1671641"/>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Кассовый аппарат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4" name="Рисунок 3">
            <a:extLst>
              <a:ext uri="{FF2B5EF4-FFF2-40B4-BE49-F238E27FC236}">
                <a16:creationId xmlns="" xmlns:a16="http://schemas.microsoft.com/office/drawing/2014/main" id="{60B4102E-BEB3-4741-AB7E-D4005C8D55DE}"/>
              </a:ext>
            </a:extLst>
          </p:cNvPr>
          <p:cNvPicPr>
            <a:picLocks noChangeAspect="1"/>
          </p:cNvPicPr>
          <p:nvPr/>
        </p:nvPicPr>
        <p:blipFill rotWithShape="1">
          <a:blip r:embed="rId3" cstate="print"/>
          <a:srcRect l="47577" t="53234" r="4999" b="17660"/>
          <a:stretch/>
        </p:blipFill>
        <p:spPr>
          <a:xfrm>
            <a:off x="3225781" y="2224872"/>
            <a:ext cx="5634414" cy="1944216"/>
          </a:xfrm>
          <a:prstGeom prst="rect">
            <a:avLst/>
          </a:prstGeom>
        </p:spPr>
      </p:pic>
      <p:graphicFrame>
        <p:nvGraphicFramePr>
          <p:cNvPr id="10" name="Объект 8">
            <a:extLst>
              <a:ext uri="{FF2B5EF4-FFF2-40B4-BE49-F238E27FC236}">
                <a16:creationId xmlns="" xmlns:a16="http://schemas.microsoft.com/office/drawing/2014/main" id="{D5749EF5-7559-4690-9835-ECDA65E5CC8E}"/>
              </a:ext>
            </a:extLst>
          </p:cNvPr>
          <p:cNvGraphicFramePr>
            <a:graphicFrameLocks/>
          </p:cNvGraphicFramePr>
          <p:nvPr>
            <p:extLst>
              <p:ext uri="{D42A27DB-BD31-4B8C-83A1-F6EECF244321}">
                <p14:modId xmlns:p14="http://schemas.microsoft.com/office/powerpoint/2010/main" val="3263254931"/>
              </p:ext>
            </p:extLst>
          </p:nvPr>
        </p:nvGraphicFramePr>
        <p:xfrm>
          <a:off x="593726" y="3667775"/>
          <a:ext cx="2538388" cy="411480"/>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411480">
                <a:tc>
                  <a:txBody>
                    <a:bodyPr/>
                    <a:lstStyle/>
                    <a:p>
                      <a:r>
                        <a:rPr lang="ru-RU" sz="2100" dirty="0">
                          <a:solidFill>
                            <a:srgbClr val="002060"/>
                          </a:solidFill>
                        </a:rPr>
                        <a:t>Петергоф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1" name="Объект 8">
            <a:extLst>
              <a:ext uri="{FF2B5EF4-FFF2-40B4-BE49-F238E27FC236}">
                <a16:creationId xmlns="" xmlns:a16="http://schemas.microsoft.com/office/drawing/2014/main" id="{0BBC0D61-5F4C-4689-A448-E9431A889053}"/>
              </a:ext>
            </a:extLst>
          </p:cNvPr>
          <p:cNvGraphicFramePr>
            <a:graphicFrameLocks/>
          </p:cNvGraphicFramePr>
          <p:nvPr>
            <p:extLst>
              <p:ext uri="{D42A27DB-BD31-4B8C-83A1-F6EECF244321}">
                <p14:modId xmlns:p14="http://schemas.microsoft.com/office/powerpoint/2010/main" val="3317511248"/>
              </p:ext>
            </p:extLst>
          </p:nvPr>
        </p:nvGraphicFramePr>
        <p:xfrm>
          <a:off x="593727" y="5623027"/>
          <a:ext cx="2826420" cy="728275"/>
        </p:xfrm>
        <a:graphic>
          <a:graphicData uri="http://schemas.openxmlformats.org/drawingml/2006/table">
            <a:tbl>
              <a:tblPr firstRow="1" bandRow="1">
                <a:tableStyleId>{5C22544A-7EE6-4342-B048-85BDC9FD1C3A}</a:tableStyleId>
              </a:tblPr>
              <a:tblGrid>
                <a:gridCol w="2826420">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Взвешивание фруктов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3" name="Объект 8">
            <a:extLst>
              <a:ext uri="{FF2B5EF4-FFF2-40B4-BE49-F238E27FC236}">
                <a16:creationId xmlns="" xmlns:a16="http://schemas.microsoft.com/office/drawing/2014/main" id="{72F19A8C-A1A9-4EA2-A359-75E0EE44D482}"/>
              </a:ext>
            </a:extLst>
          </p:cNvPr>
          <p:cNvGraphicFramePr>
            <a:graphicFrameLocks/>
          </p:cNvGraphicFramePr>
          <p:nvPr>
            <p:extLst>
              <p:ext uri="{D42A27DB-BD31-4B8C-83A1-F6EECF244321}">
                <p14:modId xmlns:p14="http://schemas.microsoft.com/office/powerpoint/2010/main" val="1361819847"/>
              </p:ext>
            </p:extLst>
          </p:nvPr>
        </p:nvGraphicFramePr>
        <p:xfrm>
          <a:off x="8943374" y="5637728"/>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Ремонт комнаты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4" name="Объект 8">
            <a:extLst>
              <a:ext uri="{FF2B5EF4-FFF2-40B4-BE49-F238E27FC236}">
                <a16:creationId xmlns="" xmlns:a16="http://schemas.microsoft.com/office/drawing/2014/main" id="{1160AECF-9E02-46A9-8B77-DC6300A7212C}"/>
              </a:ext>
            </a:extLst>
          </p:cNvPr>
          <p:cNvGraphicFramePr>
            <a:graphicFrameLocks/>
          </p:cNvGraphicFramePr>
          <p:nvPr>
            <p:extLst>
              <p:ext uri="{D42A27DB-BD31-4B8C-83A1-F6EECF244321}">
                <p14:modId xmlns:p14="http://schemas.microsoft.com/office/powerpoint/2010/main" val="2665504694"/>
              </p:ext>
            </p:extLst>
          </p:nvPr>
        </p:nvGraphicFramePr>
        <p:xfrm>
          <a:off x="8910543" y="3594978"/>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Покупка телевизора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5" name="Объект 8">
            <a:extLst>
              <a:ext uri="{FF2B5EF4-FFF2-40B4-BE49-F238E27FC236}">
                <a16:creationId xmlns="" xmlns:a16="http://schemas.microsoft.com/office/drawing/2014/main" id="{E94D40D9-D884-4DFE-B5DE-44E14945590D}"/>
              </a:ext>
            </a:extLst>
          </p:cNvPr>
          <p:cNvGraphicFramePr>
            <a:graphicFrameLocks/>
          </p:cNvGraphicFramePr>
          <p:nvPr>
            <p:extLst>
              <p:ext uri="{D42A27DB-BD31-4B8C-83A1-F6EECF244321}">
                <p14:modId xmlns:p14="http://schemas.microsoft.com/office/powerpoint/2010/main" val="2886851025"/>
              </p:ext>
            </p:extLst>
          </p:nvPr>
        </p:nvGraphicFramePr>
        <p:xfrm>
          <a:off x="8388697" y="1724231"/>
          <a:ext cx="3060234" cy="728275"/>
        </p:xfrm>
        <a:graphic>
          <a:graphicData uri="http://schemas.openxmlformats.org/drawingml/2006/table">
            <a:tbl>
              <a:tblPr firstRow="1" bandRow="1">
                <a:tableStyleId>{5C22544A-7EE6-4342-B048-85BDC9FD1C3A}</a:tableStyleId>
              </a:tblPr>
              <a:tblGrid>
                <a:gridCol w="3060234">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Бугельные подъемники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16" name="Рисунок 15">
            <a:extLst>
              <a:ext uri="{FF2B5EF4-FFF2-40B4-BE49-F238E27FC236}">
                <a16:creationId xmlns="" xmlns:a16="http://schemas.microsoft.com/office/drawing/2014/main" id="{8A9BB75B-6340-456D-AE50-25672D01DD38}"/>
              </a:ext>
            </a:extLst>
          </p:cNvPr>
          <p:cNvPicPr>
            <a:picLocks noChangeAspect="1"/>
          </p:cNvPicPr>
          <p:nvPr/>
        </p:nvPicPr>
        <p:blipFill rotWithShape="1">
          <a:blip r:embed="rId4" cstate="print"/>
          <a:srcRect l="41515" t="36686" r="14847" b="42194"/>
          <a:stretch/>
        </p:blipFill>
        <p:spPr>
          <a:xfrm>
            <a:off x="8788690" y="6176119"/>
            <a:ext cx="2693073" cy="732792"/>
          </a:xfrm>
          <a:prstGeom prst="rect">
            <a:avLst/>
          </a:prstGeom>
        </p:spPr>
      </p:pic>
      <p:graphicFrame>
        <p:nvGraphicFramePr>
          <p:cNvPr id="17" name="Объект 8">
            <a:extLst>
              <a:ext uri="{FF2B5EF4-FFF2-40B4-BE49-F238E27FC236}">
                <a16:creationId xmlns="" xmlns:a16="http://schemas.microsoft.com/office/drawing/2014/main" id="{F07788EB-176E-49A0-9609-902FE54B35BB}"/>
              </a:ext>
            </a:extLst>
          </p:cNvPr>
          <p:cNvGraphicFramePr>
            <a:graphicFrameLocks/>
          </p:cNvGraphicFramePr>
          <p:nvPr>
            <p:extLst>
              <p:ext uri="{D42A27DB-BD31-4B8C-83A1-F6EECF244321}">
                <p14:modId xmlns:p14="http://schemas.microsoft.com/office/powerpoint/2010/main" val="1544750280"/>
              </p:ext>
            </p:extLst>
          </p:nvPr>
        </p:nvGraphicFramePr>
        <p:xfrm>
          <a:off x="593726" y="1027322"/>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728275">
                <a:tc>
                  <a:txBody>
                    <a:bodyPr/>
                    <a:lstStyle/>
                    <a:p>
                      <a:r>
                        <a:rPr lang="ru-RU" sz="2100"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9" name="Объект 8">
            <a:extLst>
              <a:ext uri="{FF2B5EF4-FFF2-40B4-BE49-F238E27FC236}">
                <a16:creationId xmlns="" xmlns:a16="http://schemas.microsoft.com/office/drawing/2014/main" id="{1A04B85D-A730-4BAA-9A0E-5689FC89FF2A}"/>
              </a:ext>
            </a:extLst>
          </p:cNvPr>
          <p:cNvGraphicFramePr>
            <a:graphicFrameLocks/>
          </p:cNvGraphicFramePr>
          <p:nvPr>
            <p:extLst>
              <p:ext uri="{D42A27DB-BD31-4B8C-83A1-F6EECF244321}">
                <p14:modId xmlns:p14="http://schemas.microsoft.com/office/powerpoint/2010/main" val="1042218020"/>
              </p:ext>
            </p:extLst>
          </p:nvPr>
        </p:nvGraphicFramePr>
        <p:xfrm>
          <a:off x="8910543" y="988269"/>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 xmlns:a16="http://schemas.microsoft.com/office/drawing/2014/main" val="3813844802"/>
                    </a:ext>
                  </a:extLst>
                </a:gridCol>
              </a:tblGrid>
              <a:tr h="728275">
                <a:tc>
                  <a:txBody>
                    <a:bodyPr/>
                    <a:lstStyle/>
                    <a:p>
                      <a:r>
                        <a:rPr lang="ru-RU" sz="2100"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3" name="Рисунок 2">
            <a:extLst>
              <a:ext uri="{FF2B5EF4-FFF2-40B4-BE49-F238E27FC236}">
                <a16:creationId xmlns="" xmlns:a16="http://schemas.microsoft.com/office/drawing/2014/main" id="{8EA2C75D-C596-487C-92DB-5EF2955E28FE}"/>
              </a:ext>
            </a:extLst>
          </p:cNvPr>
          <p:cNvPicPr>
            <a:picLocks noChangeAspect="1"/>
          </p:cNvPicPr>
          <p:nvPr/>
        </p:nvPicPr>
        <p:blipFill>
          <a:blip r:embed="rId5" cstate="print"/>
          <a:stretch>
            <a:fillRect/>
          </a:stretch>
        </p:blipFill>
        <p:spPr>
          <a:xfrm>
            <a:off x="593728" y="2270809"/>
            <a:ext cx="2559029" cy="1062699"/>
          </a:xfrm>
          <a:prstGeom prst="rect">
            <a:avLst/>
          </a:prstGeom>
        </p:spPr>
      </p:pic>
      <p:pic>
        <p:nvPicPr>
          <p:cNvPr id="18" name="Рисунок 17">
            <a:extLst>
              <a:ext uri="{FF2B5EF4-FFF2-40B4-BE49-F238E27FC236}">
                <a16:creationId xmlns="" xmlns:a16="http://schemas.microsoft.com/office/drawing/2014/main" id="{0D78D8E1-B43C-4C6E-8F65-808E3CE3BE5E}"/>
              </a:ext>
            </a:extLst>
          </p:cNvPr>
          <p:cNvPicPr>
            <a:picLocks noChangeAspect="1"/>
          </p:cNvPicPr>
          <p:nvPr/>
        </p:nvPicPr>
        <p:blipFill>
          <a:blip r:embed="rId6" cstate="print"/>
          <a:stretch>
            <a:fillRect/>
          </a:stretch>
        </p:blipFill>
        <p:spPr>
          <a:xfrm>
            <a:off x="593725" y="4372637"/>
            <a:ext cx="2654240" cy="992906"/>
          </a:xfrm>
          <a:prstGeom prst="rect">
            <a:avLst/>
          </a:prstGeom>
        </p:spPr>
      </p:pic>
      <p:pic>
        <p:nvPicPr>
          <p:cNvPr id="20" name="Рисунок 19">
            <a:extLst>
              <a:ext uri="{FF2B5EF4-FFF2-40B4-BE49-F238E27FC236}">
                <a16:creationId xmlns="" xmlns:a16="http://schemas.microsoft.com/office/drawing/2014/main" id="{D2725E29-5184-47A6-962C-7FDB03C5D646}"/>
              </a:ext>
            </a:extLst>
          </p:cNvPr>
          <p:cNvPicPr>
            <a:picLocks noChangeAspect="1"/>
          </p:cNvPicPr>
          <p:nvPr/>
        </p:nvPicPr>
        <p:blipFill>
          <a:blip r:embed="rId7" cstate="print"/>
          <a:stretch>
            <a:fillRect/>
          </a:stretch>
        </p:blipFill>
        <p:spPr>
          <a:xfrm>
            <a:off x="593727" y="6286449"/>
            <a:ext cx="2682405" cy="794951"/>
          </a:xfrm>
          <a:prstGeom prst="rect">
            <a:avLst/>
          </a:prstGeom>
        </p:spPr>
      </p:pic>
      <p:pic>
        <p:nvPicPr>
          <p:cNvPr id="21" name="Рисунок 20">
            <a:extLst>
              <a:ext uri="{FF2B5EF4-FFF2-40B4-BE49-F238E27FC236}">
                <a16:creationId xmlns="" xmlns:a16="http://schemas.microsoft.com/office/drawing/2014/main" id="{90D9777C-309F-4C33-8F0E-6D59C1DA901A}"/>
              </a:ext>
            </a:extLst>
          </p:cNvPr>
          <p:cNvPicPr>
            <a:picLocks noChangeAspect="1"/>
          </p:cNvPicPr>
          <p:nvPr/>
        </p:nvPicPr>
        <p:blipFill rotWithShape="1">
          <a:blip r:embed="rId8" cstate="print"/>
          <a:srcRect l="48818" t="37963" r="14211" b="37772"/>
          <a:stretch/>
        </p:blipFill>
        <p:spPr>
          <a:xfrm>
            <a:off x="9221936" y="2387235"/>
            <a:ext cx="2226490" cy="821575"/>
          </a:xfrm>
          <a:prstGeom prst="rect">
            <a:avLst/>
          </a:prstGeom>
        </p:spPr>
      </p:pic>
      <p:pic>
        <p:nvPicPr>
          <p:cNvPr id="22" name="Рисунок 21">
            <a:extLst>
              <a:ext uri="{FF2B5EF4-FFF2-40B4-BE49-F238E27FC236}">
                <a16:creationId xmlns="" xmlns:a16="http://schemas.microsoft.com/office/drawing/2014/main" id="{D52E4FEB-770E-47DA-8240-43F3F21CD984}"/>
              </a:ext>
            </a:extLst>
          </p:cNvPr>
          <p:cNvPicPr>
            <a:picLocks noChangeAspect="1"/>
          </p:cNvPicPr>
          <p:nvPr/>
        </p:nvPicPr>
        <p:blipFill>
          <a:blip r:embed="rId9" cstate="print"/>
          <a:stretch>
            <a:fillRect/>
          </a:stretch>
        </p:blipFill>
        <p:spPr>
          <a:xfrm>
            <a:off x="9164401" y="4142926"/>
            <a:ext cx="2254905" cy="1050311"/>
          </a:xfrm>
          <a:prstGeom prst="rect">
            <a:avLst/>
          </a:prstGeom>
        </p:spPr>
      </p:pic>
      <p:sp>
        <p:nvSpPr>
          <p:cNvPr id="23" name="Прямоугольник 22"/>
          <p:cNvSpPr/>
          <p:nvPr/>
        </p:nvSpPr>
        <p:spPr>
          <a:xfrm>
            <a:off x="3636171" y="1349948"/>
            <a:ext cx="4392488" cy="461643"/>
          </a:xfrm>
          <a:prstGeom prst="rect">
            <a:avLst/>
          </a:prstGeom>
        </p:spPr>
        <p:txBody>
          <a:bodyPr wrap="square" lIns="91419" tIns="45709" rIns="91419" bIns="45709">
            <a:spAutoFit/>
          </a:bodyPr>
          <a:lstStyle/>
          <a:p>
            <a:pPr algn="ctr"/>
            <a:r>
              <a:rPr lang="ru-RU" sz="2400" b="1" dirty="0"/>
              <a:t>Исследование </a:t>
            </a:r>
            <a:r>
              <a:rPr lang="en-US" sz="2400" b="1" dirty="0"/>
              <a:t>PISA</a:t>
            </a:r>
            <a:r>
              <a:rPr lang="ru-RU" sz="2400" b="1" dirty="0"/>
              <a:t> </a:t>
            </a:r>
            <a:endParaRPr lang="ru-RU" b="1" dirty="0"/>
          </a:p>
        </p:txBody>
      </p:sp>
      <p:sp>
        <p:nvSpPr>
          <p:cNvPr id="37" name="Овал 36"/>
          <p:cNvSpPr/>
          <p:nvPr/>
        </p:nvSpPr>
        <p:spPr>
          <a:xfrm>
            <a:off x="4940294" y="4868082"/>
            <a:ext cx="2319688" cy="1068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ru-RU"/>
          </a:p>
        </p:txBody>
      </p:sp>
      <p:sp>
        <p:nvSpPr>
          <p:cNvPr id="38" name="Стрелка вниз 37"/>
          <p:cNvSpPr/>
          <p:nvPr/>
        </p:nvSpPr>
        <p:spPr>
          <a:xfrm>
            <a:off x="6355207" y="5840234"/>
            <a:ext cx="404261" cy="673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ru-RU"/>
          </a:p>
        </p:txBody>
      </p:sp>
      <p:sp>
        <p:nvSpPr>
          <p:cNvPr id="39" name="Стрелка вниз 38"/>
          <p:cNvSpPr/>
          <p:nvPr/>
        </p:nvSpPr>
        <p:spPr>
          <a:xfrm rot="10800000">
            <a:off x="5400702" y="4404464"/>
            <a:ext cx="404261" cy="5967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ru-RU"/>
          </a:p>
        </p:txBody>
      </p:sp>
      <p:sp>
        <p:nvSpPr>
          <p:cNvPr id="40" name="Стрелка вправо 39"/>
          <p:cNvSpPr/>
          <p:nvPr/>
        </p:nvSpPr>
        <p:spPr>
          <a:xfrm>
            <a:off x="6826845" y="4868078"/>
            <a:ext cx="1116530" cy="442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ru-RU"/>
          </a:p>
        </p:txBody>
      </p:sp>
      <p:sp>
        <p:nvSpPr>
          <p:cNvPr id="41" name="Стрелка вправо 40"/>
          <p:cNvSpPr/>
          <p:nvPr/>
        </p:nvSpPr>
        <p:spPr>
          <a:xfrm rot="10800000">
            <a:off x="4091667" y="5058979"/>
            <a:ext cx="981777" cy="442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ru-RU"/>
          </a:p>
        </p:txBody>
      </p:sp>
      <p:sp>
        <p:nvSpPr>
          <p:cNvPr id="42" name="TextBox 41"/>
          <p:cNvSpPr txBox="1"/>
          <p:nvPr/>
        </p:nvSpPr>
        <p:spPr>
          <a:xfrm>
            <a:off x="5103926" y="5225271"/>
            <a:ext cx="2090628" cy="461643"/>
          </a:xfrm>
          <a:prstGeom prst="rect">
            <a:avLst/>
          </a:prstGeom>
          <a:noFill/>
        </p:spPr>
        <p:txBody>
          <a:bodyPr wrap="square" lIns="91419" tIns="45709" rIns="91419" bIns="45709" rtlCol="0">
            <a:spAutoFit/>
          </a:bodyPr>
          <a:lstStyle/>
          <a:p>
            <a:r>
              <a:rPr lang="ru-RU" sz="2400" b="1" i="1" dirty="0"/>
              <a:t>Рассуждать</a:t>
            </a:r>
          </a:p>
        </p:txBody>
      </p:sp>
    </p:spTree>
    <p:extLst>
      <p:ext uri="{BB962C8B-B14F-4D97-AF65-F5344CB8AC3E}">
        <p14:creationId xmlns:p14="http://schemas.microsoft.com/office/powerpoint/2010/main" val="31802181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535" y="153171"/>
            <a:ext cx="10292567" cy="928694"/>
          </a:xfrm>
        </p:spPr>
        <p:txBody>
          <a:bodyPr>
            <a:normAutofit/>
          </a:bodyPr>
          <a:lstStyle/>
          <a:p>
            <a:pPr algn="r"/>
            <a:r>
              <a:rPr lang="ru-RU" sz="3800" dirty="0"/>
              <a:t>Определение</a:t>
            </a:r>
          </a:p>
        </p:txBody>
      </p:sp>
      <p:sp>
        <p:nvSpPr>
          <p:cNvPr id="5" name="Объект 4"/>
          <p:cNvSpPr>
            <a:spLocks noGrp="1"/>
          </p:cNvSpPr>
          <p:nvPr>
            <p:ph idx="1"/>
          </p:nvPr>
        </p:nvSpPr>
        <p:spPr>
          <a:xfrm>
            <a:off x="837913" y="1146306"/>
            <a:ext cx="10405122" cy="5721455"/>
          </a:xfrm>
        </p:spPr>
        <p:txBody>
          <a:bodyPr>
            <a:noAutofit/>
          </a:bodyPr>
          <a:lstStyle/>
          <a:p>
            <a:r>
              <a:rPr lang="ru-RU" sz="2900" dirty="0"/>
              <a:t>«</a:t>
            </a:r>
            <a:r>
              <a:rPr lang="ru-RU" sz="2900" dirty="0">
                <a:solidFill>
                  <a:schemeClr val="accent1">
                    <a:lumMod val="50000"/>
                  </a:schemeClr>
                </a:solidFill>
              </a:rPr>
              <a:t>Математическая грамотность </a:t>
            </a:r>
            <a:r>
              <a:rPr lang="ru-RU" sz="2900" dirty="0"/>
              <a:t>– это способность индивидуума проводить математические рассуждения  и формулировать, применять, интерпретировать математику для решения проблем в разнообразных контекстах реального мира. </a:t>
            </a:r>
          </a:p>
          <a:p>
            <a:pPr>
              <a:buNone/>
            </a:pPr>
            <a:r>
              <a:rPr lang="ru-RU" sz="2900" dirty="0"/>
              <a:t>Она включает использование математических понятий, процедур, фактов и инструментов, чтобы описать, объяснить и предсказать явления. </a:t>
            </a:r>
          </a:p>
          <a:p>
            <a:pPr>
              <a:buNone/>
            </a:pPr>
            <a:r>
              <a:rPr lang="ru-RU" sz="2900" dirty="0"/>
              <a:t>Она помогает людям понять роль математики в мире, высказывать хорошо обоснованные суждения и принимать решения, которые необходимы конструктивному, активному и размышляющему гражданину.»</a:t>
            </a:r>
          </a:p>
        </p:txBody>
      </p:sp>
      <p:pic>
        <p:nvPicPr>
          <p:cNvPr id="7" name="Picture 2"/>
          <p:cNvPicPr>
            <a:picLocks noChangeAspect="1" noChangeArrowheads="1"/>
          </p:cNvPicPr>
          <p:nvPr/>
        </p:nvPicPr>
        <p:blipFill>
          <a:blip r:embed="rId3" cstate="print"/>
          <a:srcRect l="33074" t="63661" r="32670" b="16389"/>
          <a:stretch>
            <a:fillRect/>
          </a:stretch>
        </p:blipFill>
        <p:spPr bwMode="auto">
          <a:xfrm>
            <a:off x="204512" y="144626"/>
            <a:ext cx="1946549" cy="586192"/>
          </a:xfrm>
          <a:prstGeom prst="rect">
            <a:avLst/>
          </a:prstGeom>
          <a:noFill/>
          <a:ln w="9525">
            <a:noFill/>
            <a:miter lim="800000"/>
            <a:headEnd/>
            <a:tailEnd/>
          </a:ln>
        </p:spPr>
      </p:pic>
    </p:spTree>
    <p:extLst>
      <p:ext uri="{BB962C8B-B14F-4D97-AF65-F5344CB8AC3E}">
        <p14:creationId xmlns:p14="http://schemas.microsoft.com/office/powerpoint/2010/main" val="923597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25455" y="153171"/>
            <a:ext cx="10217531" cy="857255"/>
          </a:xfrm>
        </p:spPr>
        <p:txBody>
          <a:bodyPr>
            <a:normAutofit/>
          </a:bodyPr>
          <a:lstStyle/>
          <a:p>
            <a:pPr algn="r"/>
            <a:r>
              <a:rPr lang="ru-RU" sz="3800" dirty="0"/>
              <a:t>PISA-2021</a:t>
            </a:r>
          </a:p>
        </p:txBody>
      </p:sp>
      <p:sp>
        <p:nvSpPr>
          <p:cNvPr id="5" name="Объект 4"/>
          <p:cNvSpPr>
            <a:spLocks noGrp="1"/>
          </p:cNvSpPr>
          <p:nvPr>
            <p:ph idx="1"/>
          </p:nvPr>
        </p:nvSpPr>
        <p:spPr>
          <a:xfrm>
            <a:off x="737868" y="1417798"/>
            <a:ext cx="10655245" cy="5258913"/>
          </a:xfrm>
        </p:spPr>
        <p:txBody>
          <a:bodyPr>
            <a:normAutofit fontScale="92500" lnSpcReduction="10000"/>
          </a:bodyPr>
          <a:lstStyle/>
          <a:p>
            <a:r>
              <a:rPr lang="ru-RU" sz="2900" dirty="0"/>
              <a:t>Особое внимание к оценке математических </a:t>
            </a:r>
            <a:r>
              <a:rPr lang="ru-RU" sz="2900" i="1" dirty="0">
                <a:solidFill>
                  <a:schemeClr val="accent1">
                    <a:lumMod val="50000"/>
                  </a:schemeClr>
                </a:solidFill>
              </a:rPr>
              <a:t>рассуждений</a:t>
            </a:r>
            <a:r>
              <a:rPr lang="ru-RU" sz="2900" i="1" dirty="0"/>
              <a:t>.</a:t>
            </a:r>
            <a:r>
              <a:rPr lang="ru-RU" sz="2900" dirty="0"/>
              <a:t> </a:t>
            </a:r>
          </a:p>
          <a:p>
            <a:pPr>
              <a:buNone/>
            </a:pPr>
            <a:r>
              <a:rPr lang="ru-RU" sz="2900" dirty="0"/>
              <a:t>Новая точка зрения на связь между математическими рассуждениями и решением поставленной проблемы: </a:t>
            </a:r>
          </a:p>
          <a:p>
            <a:pPr>
              <a:buNone/>
            </a:pPr>
            <a:r>
              <a:rPr lang="ru-RU" sz="2900" dirty="0"/>
              <a:t>Для решения проблемы математически грамотный учащийся сначала должен </a:t>
            </a:r>
            <a:r>
              <a:rPr lang="ru-RU" sz="2900" i="1" dirty="0">
                <a:solidFill>
                  <a:schemeClr val="accent1">
                    <a:lumMod val="50000"/>
                  </a:schemeClr>
                </a:solidFill>
              </a:rPr>
              <a:t>увидеть математическую природу проблемы, представленной в контексте  реального мира,  и сформулировать ее на языке математики</a:t>
            </a:r>
            <a:r>
              <a:rPr lang="ru-RU" sz="2900" dirty="0"/>
              <a:t>. </a:t>
            </a:r>
          </a:p>
          <a:p>
            <a:pPr>
              <a:buNone/>
            </a:pPr>
            <a:r>
              <a:rPr lang="ru-RU" sz="2900" dirty="0"/>
              <a:t>Это преобразование требует математических рассуждений и, возможно, является </a:t>
            </a:r>
            <a:r>
              <a:rPr lang="ru-RU" sz="2900" i="1" dirty="0"/>
              <a:t>центральным  компонентом </a:t>
            </a:r>
            <a:r>
              <a:rPr lang="ru-RU" sz="2900" dirty="0"/>
              <a:t>того, что значит быть математически грамотным.</a:t>
            </a:r>
          </a:p>
          <a:p>
            <a:pPr>
              <a:buNone/>
            </a:pPr>
            <a:endParaRPr lang="ru-RU" sz="2900" dirty="0"/>
          </a:p>
          <a:p>
            <a:r>
              <a:rPr lang="ru-RU" sz="2900" dirty="0"/>
              <a:t>Компьютерное моделирование</a:t>
            </a:r>
          </a:p>
          <a:p>
            <a:endParaRPr lang="ru-RU" dirty="0"/>
          </a:p>
        </p:txBody>
      </p:sp>
      <p:pic>
        <p:nvPicPr>
          <p:cNvPr id="6" name="Picture 2"/>
          <p:cNvPicPr>
            <a:picLocks noChangeAspect="1" noChangeArrowheads="1"/>
          </p:cNvPicPr>
          <p:nvPr/>
        </p:nvPicPr>
        <p:blipFill>
          <a:blip r:embed="rId3" cstate="print"/>
          <a:srcRect l="33074" t="63661" r="32670" b="16389"/>
          <a:stretch>
            <a:fillRect/>
          </a:stretch>
        </p:blipFill>
        <p:spPr bwMode="auto">
          <a:xfrm>
            <a:off x="254538" y="164737"/>
            <a:ext cx="1946549" cy="586192"/>
          </a:xfrm>
          <a:prstGeom prst="rect">
            <a:avLst/>
          </a:prstGeom>
          <a:noFill/>
          <a:ln w="9525">
            <a:noFill/>
            <a:miter lim="800000"/>
            <a:headEnd/>
            <a:tailEnd/>
          </a:ln>
        </p:spPr>
      </p:pic>
    </p:spTree>
    <p:extLst>
      <p:ext uri="{BB962C8B-B14F-4D97-AF65-F5344CB8AC3E}">
        <p14:creationId xmlns:p14="http://schemas.microsoft.com/office/powerpoint/2010/main" val="923597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11339" y="153173"/>
            <a:ext cx="9494331" cy="1000132"/>
          </a:xfrm>
        </p:spPr>
        <p:txBody>
          <a:bodyPr>
            <a:normAutofit fontScale="90000"/>
          </a:bodyPr>
          <a:lstStyle/>
          <a:p>
            <a:pPr algn="r"/>
            <a:r>
              <a:rPr lang="ru-RU" sz="3800" dirty="0"/>
              <a:t>Недостатки в овладении  </a:t>
            </a:r>
            <a:r>
              <a:rPr lang="ru-RU" sz="3800" dirty="0" err="1"/>
              <a:t>метапредметными</a:t>
            </a:r>
            <a:r>
              <a:rPr lang="ru-RU" sz="3800" dirty="0"/>
              <a:t> умениями</a:t>
            </a:r>
          </a:p>
        </p:txBody>
      </p:sp>
      <p:sp>
        <p:nvSpPr>
          <p:cNvPr id="5" name="Объект 4"/>
          <p:cNvSpPr>
            <a:spLocks noGrp="1"/>
          </p:cNvSpPr>
          <p:nvPr>
            <p:ph idx="1"/>
          </p:nvPr>
        </p:nvSpPr>
        <p:spPr>
          <a:xfrm>
            <a:off x="296824" y="1224740"/>
            <a:ext cx="11287204" cy="5653074"/>
          </a:xfrm>
        </p:spPr>
        <p:txBody>
          <a:bodyPr>
            <a:noAutofit/>
          </a:bodyPr>
          <a:lstStyle/>
          <a:p>
            <a:pPr>
              <a:spcBef>
                <a:spcPts val="0"/>
              </a:spcBef>
              <a:spcAft>
                <a:spcPts val="357"/>
              </a:spcAft>
            </a:pPr>
            <a:r>
              <a:rPr lang="ru-RU" sz="2400" dirty="0"/>
              <a:t>работать с нетрадиционным заданием, в частности, с задачей, отличной от текстовой, для которой известен способ решения;</a:t>
            </a:r>
          </a:p>
          <a:p>
            <a:pPr>
              <a:spcBef>
                <a:spcPts val="0"/>
              </a:spcBef>
              <a:spcAft>
                <a:spcPts val="357"/>
              </a:spcAft>
            </a:pPr>
            <a:r>
              <a:rPr lang="ru-RU" sz="2400" dirty="0"/>
              <a:t>работать с информацией, представленной в различных формах (текста, таблицы, диаграммы, схемы, рисунка, чертежа)</a:t>
            </a:r>
          </a:p>
          <a:p>
            <a:pPr>
              <a:spcBef>
                <a:spcPts val="0"/>
              </a:spcBef>
              <a:spcAft>
                <a:spcPts val="357"/>
              </a:spcAft>
            </a:pPr>
            <a:r>
              <a:rPr lang="ru-RU" sz="2400" dirty="0"/>
              <a:t>отбирать информацию, если задача содержит избыточную информацию; привлекать информацию, использовать личный опыт</a:t>
            </a:r>
          </a:p>
          <a:p>
            <a:pPr>
              <a:spcBef>
                <a:spcPts val="0"/>
              </a:spcBef>
              <a:spcAft>
                <a:spcPts val="357"/>
              </a:spcAft>
            </a:pPr>
            <a:r>
              <a:rPr lang="ru-RU" sz="2400" dirty="0"/>
              <a:t>задавать самостоятельно точность данных с учетом условий задачи</a:t>
            </a:r>
          </a:p>
          <a:p>
            <a:pPr>
              <a:spcBef>
                <a:spcPts val="0"/>
              </a:spcBef>
              <a:spcAft>
                <a:spcPts val="357"/>
              </a:spcAft>
            </a:pPr>
            <a:r>
              <a:rPr lang="ru-RU" sz="2400" dirty="0"/>
              <a:t>моделировать ситуацию</a:t>
            </a:r>
          </a:p>
          <a:p>
            <a:pPr>
              <a:spcBef>
                <a:spcPts val="0"/>
              </a:spcBef>
              <a:spcAft>
                <a:spcPts val="357"/>
              </a:spcAft>
            </a:pPr>
            <a:r>
              <a:rPr lang="ru-RU" sz="2400" dirty="0"/>
              <a:t>размышлять: использовать здравый смысл, перебор возможных вариантов, метод проб и ошибок</a:t>
            </a:r>
          </a:p>
          <a:p>
            <a:pPr>
              <a:spcBef>
                <a:spcPts val="0"/>
              </a:spcBef>
              <a:spcAft>
                <a:spcPts val="357"/>
              </a:spcAft>
            </a:pPr>
            <a:r>
              <a:rPr lang="ru-RU" sz="2400" dirty="0"/>
              <a:t>представлять в словесной форме обоснование решения</a:t>
            </a:r>
          </a:p>
          <a:p>
            <a:pPr>
              <a:spcBef>
                <a:spcPts val="0"/>
              </a:spcBef>
              <a:spcAft>
                <a:spcPts val="357"/>
              </a:spcAft>
            </a:pPr>
            <a:r>
              <a:rPr lang="ru-RU" sz="2400" dirty="0"/>
              <a:t>находить и удерживать все условия, необходимые для решения и его интерпретации</a:t>
            </a:r>
          </a:p>
        </p:txBody>
      </p:sp>
      <p:pic>
        <p:nvPicPr>
          <p:cNvPr id="6" name="Picture 2"/>
          <p:cNvPicPr>
            <a:picLocks noChangeAspect="1" noChangeArrowheads="1"/>
          </p:cNvPicPr>
          <p:nvPr/>
        </p:nvPicPr>
        <p:blipFill>
          <a:blip r:embed="rId3" cstate="print"/>
          <a:srcRect l="33074" t="63661" r="32670" b="16389"/>
          <a:stretch>
            <a:fillRect/>
          </a:stretch>
        </p:blipFill>
        <p:spPr bwMode="auto">
          <a:xfrm>
            <a:off x="154489" y="184847"/>
            <a:ext cx="1946549" cy="586192"/>
          </a:xfrm>
          <a:prstGeom prst="rect">
            <a:avLst/>
          </a:prstGeom>
          <a:noFill/>
          <a:ln w="9525">
            <a:noFill/>
            <a:miter lim="800000"/>
            <a:headEnd/>
            <a:tailEnd/>
          </a:ln>
        </p:spPr>
      </p:pic>
    </p:spTree>
    <p:extLst>
      <p:ext uri="{BB962C8B-B14F-4D97-AF65-F5344CB8AC3E}">
        <p14:creationId xmlns:p14="http://schemas.microsoft.com/office/powerpoint/2010/main" val="923597178"/>
      </p:ext>
    </p:extLst>
  </p:cSld>
  <p:clrMapOvr>
    <a:masterClrMapping/>
  </p:clrMapOvr>
  <p:transition advTm="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1864" y="153174"/>
            <a:ext cx="11072180" cy="714380"/>
          </a:xfrm>
        </p:spPr>
        <p:txBody>
          <a:bodyPr>
            <a:noAutofit/>
          </a:bodyPr>
          <a:lstStyle/>
          <a:p>
            <a:pPr algn="r"/>
            <a:r>
              <a:rPr lang="ru-RU" sz="3800" dirty="0"/>
              <a:t>«Мягкий» мониторинг</a:t>
            </a:r>
          </a:p>
        </p:txBody>
      </p:sp>
      <p:graphicFrame>
        <p:nvGraphicFramePr>
          <p:cNvPr id="5" name="Объект 3"/>
          <p:cNvGraphicFramePr>
            <a:graphicFrameLocks noGrp="1"/>
          </p:cNvGraphicFramePr>
          <p:nvPr>
            <p:ph idx="1"/>
            <p:extLst>
              <p:ext uri="{D42A27DB-BD31-4B8C-83A1-F6EECF244321}">
                <p14:modId xmlns:p14="http://schemas.microsoft.com/office/powerpoint/2010/main" val="329135922"/>
              </p:ext>
            </p:extLst>
          </p:nvPr>
        </p:nvGraphicFramePr>
        <p:xfrm>
          <a:off x="175088" y="1196578"/>
          <a:ext cx="11368097" cy="6011859"/>
        </p:xfrm>
        <a:graphic>
          <a:graphicData uri="http://schemas.openxmlformats.org/drawingml/2006/table">
            <a:tbl>
              <a:tblPr firstRow="1" bandRow="1">
                <a:tableStyleId>{5C22544A-7EE6-4342-B048-85BDC9FD1C3A}</a:tableStyleId>
              </a:tblPr>
              <a:tblGrid>
                <a:gridCol w="3317066"/>
                <a:gridCol w="4269644"/>
                <a:gridCol w="3781387"/>
              </a:tblGrid>
              <a:tr h="1992633">
                <a:tc rowSpan="2">
                  <a:txBody>
                    <a:bodyPr/>
                    <a:lstStyle/>
                    <a:p>
                      <a:r>
                        <a:rPr lang="ru-RU" sz="2000" b="1" dirty="0" smtClean="0">
                          <a:solidFill>
                            <a:schemeClr val="tx1"/>
                          </a:solidFill>
                        </a:rPr>
                        <a:t>Контекст:</a:t>
                      </a:r>
                    </a:p>
                    <a:p>
                      <a:pPr marL="0" indent="-285750">
                        <a:buFont typeface="Arial" panose="020B0604020202020204" pitchFamily="34" charset="0"/>
                        <a:buChar char="•"/>
                      </a:pPr>
                      <a:r>
                        <a:rPr lang="ru-RU" sz="2000" i="1" dirty="0" smtClean="0"/>
                        <a:t>Личная жизнь</a:t>
                      </a:r>
                    </a:p>
                    <a:p>
                      <a:pPr marL="0" indent="-285750">
                        <a:buFont typeface="Arial" panose="020B0604020202020204" pitchFamily="34" charset="0"/>
                        <a:buChar char="•"/>
                      </a:pPr>
                      <a:r>
                        <a:rPr lang="ru-RU" sz="2000" i="1" dirty="0" smtClean="0"/>
                        <a:t>Образование/</a:t>
                      </a:r>
                    </a:p>
                    <a:p>
                      <a:pPr marL="0" indent="-285750">
                        <a:buFont typeface="Arial" panose="020B0604020202020204" pitchFamily="34" charset="0"/>
                        <a:buNone/>
                      </a:pPr>
                      <a:r>
                        <a:rPr lang="ru-RU" sz="2000" i="1" dirty="0" smtClean="0"/>
                        <a:t>      профессии </a:t>
                      </a:r>
                    </a:p>
                    <a:p>
                      <a:pPr marL="0" indent="-285750">
                        <a:buFont typeface="Arial" pitchFamily="34" charset="0"/>
                        <a:buChar char="•"/>
                      </a:pPr>
                      <a:r>
                        <a:rPr lang="ru-RU" sz="2000" i="1" dirty="0" smtClean="0"/>
                        <a:t>Общественная жизнь </a:t>
                      </a:r>
                    </a:p>
                    <a:p>
                      <a:pPr marL="0" indent="-285750">
                        <a:buFont typeface="Arial" pitchFamily="34" charset="0"/>
                        <a:buChar char="•"/>
                      </a:pPr>
                      <a:r>
                        <a:rPr lang="ru-RU" sz="2000" i="1" dirty="0" smtClean="0"/>
                        <a:t>Научная деятельность </a:t>
                      </a:r>
                      <a:br>
                        <a:rPr lang="ru-RU" sz="2000" i="1" dirty="0" smtClean="0"/>
                      </a:br>
                      <a:endParaRPr lang="ru-RU" sz="2000" i="0" dirty="0" smtClean="0"/>
                    </a:p>
                  </a:txBody>
                  <a:tcPr marL="118809" marR="118809" marT="47763" marB="47763"/>
                </a:tc>
                <a:tc>
                  <a:txBody>
                    <a:bodyPr/>
                    <a:lstStyle/>
                    <a:p>
                      <a:pPr>
                        <a:buFont typeface="Arial" pitchFamily="34" charset="0"/>
                        <a:buNone/>
                      </a:pPr>
                      <a:r>
                        <a:rPr lang="ru-RU" sz="2000" b="1" dirty="0" smtClean="0">
                          <a:solidFill>
                            <a:schemeClr val="tx1"/>
                          </a:solidFill>
                        </a:rPr>
                        <a:t>Когнитивная область:</a:t>
                      </a:r>
                    </a:p>
                    <a:p>
                      <a:pPr marL="285750" indent="-285750">
                        <a:buFont typeface="Arial" panose="020B0604020202020204" pitchFamily="34" charset="0"/>
                        <a:buChar char="•"/>
                      </a:pPr>
                      <a:r>
                        <a:rPr lang="ru-RU" sz="2000" i="1" dirty="0" smtClean="0"/>
                        <a:t>формулировать</a:t>
                      </a:r>
                      <a:r>
                        <a:rPr lang="ru-RU" sz="2000" dirty="0" smtClean="0"/>
                        <a:t> </a:t>
                      </a:r>
                    </a:p>
                    <a:p>
                      <a:pPr marL="285750" indent="-285750">
                        <a:buFont typeface="Arial" panose="020B0604020202020204" pitchFamily="34" charset="0"/>
                        <a:buChar char="•"/>
                      </a:pPr>
                      <a:r>
                        <a:rPr lang="ru-RU" sz="2000" i="1" dirty="0" smtClean="0"/>
                        <a:t>применять</a:t>
                      </a:r>
                      <a:r>
                        <a:rPr lang="ru-RU" sz="2000" dirty="0" smtClean="0"/>
                        <a:t> </a:t>
                      </a:r>
                    </a:p>
                    <a:p>
                      <a:pPr marL="285750" indent="-285750">
                        <a:buFont typeface="Arial" panose="020B0604020202020204" pitchFamily="34" charset="0"/>
                        <a:buChar char="•"/>
                      </a:pPr>
                      <a:r>
                        <a:rPr lang="ru-RU" sz="2000" i="1" dirty="0" smtClean="0"/>
                        <a:t>интерпретировать</a:t>
                      </a:r>
                      <a:r>
                        <a:rPr lang="en-US" sz="2000" i="1" dirty="0" smtClean="0"/>
                        <a:t>/</a:t>
                      </a:r>
                      <a:r>
                        <a:rPr lang="ru-RU" sz="2000" i="1" dirty="0" smtClean="0"/>
                        <a:t>оценивать</a:t>
                      </a:r>
                      <a:endParaRPr lang="ru-RU" sz="2000" dirty="0" smtClean="0"/>
                    </a:p>
                    <a:p>
                      <a:pPr marL="285750" indent="-285750">
                        <a:buFont typeface="Arial" panose="020B0604020202020204" pitchFamily="34" charset="0"/>
                        <a:buChar char="•"/>
                      </a:pPr>
                      <a:r>
                        <a:rPr lang="ru-RU" sz="2000" i="1" dirty="0" smtClean="0"/>
                        <a:t>рассуждать</a:t>
                      </a:r>
                      <a:endParaRPr lang="ru-RU" sz="2000" dirty="0" smtClean="0"/>
                    </a:p>
                  </a:txBody>
                  <a:tcPr marL="118809" marR="118809" marT="47763" marB="47763"/>
                </a:tc>
                <a:tc rowSpan="2">
                  <a:txBody>
                    <a:bodyPr/>
                    <a:lstStyle/>
                    <a:p>
                      <a:r>
                        <a:rPr lang="ru-RU" sz="2000" b="1" dirty="0" smtClean="0">
                          <a:solidFill>
                            <a:schemeClr val="tx1"/>
                          </a:solidFill>
                        </a:rPr>
                        <a:t>Область содержания:</a:t>
                      </a:r>
                    </a:p>
                    <a:p>
                      <a:pPr marL="285750" indent="-285750">
                        <a:buFont typeface="Arial" panose="020B0604020202020204" pitchFamily="34" charset="0"/>
                        <a:buChar char="•"/>
                      </a:pPr>
                      <a:r>
                        <a:rPr lang="ru-RU" sz="2000" i="1" dirty="0" smtClean="0"/>
                        <a:t>Изменения и зависимости </a:t>
                      </a:r>
                      <a:endParaRPr lang="ru-RU" sz="2000" dirty="0" smtClean="0"/>
                    </a:p>
                    <a:p>
                      <a:pPr marL="285750" indent="-285750">
                        <a:buFont typeface="Arial" panose="020B0604020202020204" pitchFamily="34" charset="0"/>
                        <a:buChar char="•"/>
                      </a:pPr>
                      <a:r>
                        <a:rPr lang="ru-RU" sz="2000" i="1" dirty="0" smtClean="0"/>
                        <a:t>Пространство и форма </a:t>
                      </a:r>
                      <a:endParaRPr lang="ru-RU" sz="2000" dirty="0" smtClean="0"/>
                    </a:p>
                    <a:p>
                      <a:pPr marL="285750" indent="-285750">
                        <a:buFont typeface="Arial" panose="020B0604020202020204" pitchFamily="34" charset="0"/>
                        <a:buChar char="•"/>
                      </a:pPr>
                      <a:r>
                        <a:rPr lang="ru-RU" sz="2000" i="1" dirty="0" smtClean="0"/>
                        <a:t>Неопределенность и данные</a:t>
                      </a:r>
                      <a:endParaRPr lang="ru-RU" sz="2000" dirty="0" smtClean="0"/>
                    </a:p>
                    <a:p>
                      <a:pPr marL="285750" indent="-285750">
                        <a:buFont typeface="Arial" panose="020B0604020202020204" pitchFamily="34" charset="0"/>
                        <a:buChar char="•"/>
                      </a:pPr>
                      <a:r>
                        <a:rPr lang="ru-RU" sz="2000" dirty="0" smtClean="0"/>
                        <a:t>Количество</a:t>
                      </a:r>
                      <a:endParaRPr lang="ru-RU" sz="2000" dirty="0"/>
                    </a:p>
                  </a:txBody>
                  <a:tcPr marL="118809" marR="118809" marT="47763" marB="47763"/>
                </a:tc>
              </a:tr>
              <a:tr h="946500">
                <a:tc vMerge="1">
                  <a:txBody>
                    <a:bodyPr/>
                    <a:lstStyle/>
                    <a:p>
                      <a:endParaRPr lang="ru-RU" sz="1700" dirty="0" smtClean="0"/>
                    </a:p>
                  </a:txBody>
                  <a:tcPr marL="118809" marR="118809" marT="47763" marB="47763"/>
                </a:tc>
                <a:tc>
                  <a:txBody>
                    <a:bodyPr/>
                    <a:lstStyle/>
                    <a:p>
                      <a:pPr algn="ctr"/>
                      <a:r>
                        <a:rPr lang="ru-RU" sz="1700" b="1" dirty="0" smtClean="0">
                          <a:solidFill>
                            <a:schemeClr val="accent1">
                              <a:lumMod val="50000"/>
                            </a:schemeClr>
                          </a:solidFill>
                        </a:rPr>
                        <a:t>МАТЕМАТИЧЕСКАЯ ГРАМОТНОСТЬ</a:t>
                      </a:r>
                    </a:p>
                  </a:txBody>
                  <a:tcPr marL="118809" marR="118809" marT="47763" marB="47763" anchor="ctr"/>
                </a:tc>
                <a:tc vMerge="1">
                  <a:txBody>
                    <a:bodyPr/>
                    <a:lstStyle/>
                    <a:p>
                      <a:endParaRPr lang="ru-RU" sz="1700" dirty="0"/>
                    </a:p>
                  </a:txBody>
                  <a:tcPr marL="118809" marR="118809" marT="47763" marB="47763"/>
                </a:tc>
              </a:tr>
              <a:tr h="30727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000" b="1" dirty="0" smtClean="0"/>
                        <a:t>Основные</a:t>
                      </a:r>
                      <a:r>
                        <a:rPr lang="ru-RU" sz="2000" b="1" baseline="0" dirty="0" smtClean="0"/>
                        <a:t> положения</a:t>
                      </a:r>
                      <a:r>
                        <a:rPr lang="ru-RU" sz="2000" b="1" dirty="0" smtClean="0"/>
                        <a:t>: </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Соответствие</a:t>
                      </a:r>
                      <a:r>
                        <a:rPr lang="ru-RU" sz="2000" baseline="0" dirty="0" smtClean="0"/>
                        <a:t> ФГОС</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Актуальность мат.</a:t>
                      </a:r>
                      <a:r>
                        <a:rPr lang="ru-RU" sz="2000" baseline="0" dirty="0" smtClean="0"/>
                        <a:t> </a:t>
                      </a:r>
                      <a:r>
                        <a:rPr lang="ru-RU" sz="2000" dirty="0" smtClean="0"/>
                        <a:t>содержания (по классам)</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baseline="0" dirty="0" smtClean="0"/>
                        <a:t>Использование компьютера</a:t>
                      </a:r>
                    </a:p>
                  </a:txBody>
                  <a:tcPr marL="118809" marR="118809" marT="47763" marB="47763"/>
                </a:tc>
                <a:tc>
                  <a:txBody>
                    <a:bodyPr/>
                    <a:lstStyle/>
                    <a:p>
                      <a:r>
                        <a:rPr lang="ru-RU" sz="2000" b="1" dirty="0" smtClean="0"/>
                        <a:t>Принципы:</a:t>
                      </a:r>
                    </a:p>
                    <a:p>
                      <a:pPr marL="285750" indent="-285750">
                        <a:buFont typeface="Arial" panose="020B0604020202020204" pitchFamily="34" charset="0"/>
                        <a:buChar char="•"/>
                      </a:pPr>
                      <a:r>
                        <a:rPr lang="ru-RU" sz="2000" dirty="0" smtClean="0"/>
                        <a:t> Мотивация (возраст, интерес, доступность)</a:t>
                      </a:r>
                      <a:endParaRPr lang="ru-RU" sz="2000" baseline="0" dirty="0" smtClean="0"/>
                    </a:p>
                    <a:p>
                      <a:pPr marL="285750" indent="-285750">
                        <a:buFont typeface="Arial" panose="020B0604020202020204" pitchFamily="34" charset="0"/>
                        <a:buChar char="•"/>
                      </a:pPr>
                      <a:r>
                        <a:rPr lang="ru-RU" sz="2000" baseline="0" dirty="0" smtClean="0"/>
                        <a:t>Реалистичность</a:t>
                      </a:r>
                      <a:endParaRPr lang="ru-RU" sz="2000" dirty="0" smtClean="0"/>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err="1" smtClean="0"/>
                        <a:t>Проблемность</a:t>
                      </a:r>
                      <a:endParaRPr lang="ru-RU" sz="2000" dirty="0" smtClean="0"/>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baseline="0" dirty="0" smtClean="0"/>
                        <a:t>Вариативность способов решения</a:t>
                      </a:r>
                    </a:p>
                  </a:txBody>
                  <a:tcPr marL="118809" marR="118809" marT="47763" marB="4776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700" dirty="0" smtClean="0"/>
                        <a:t> </a:t>
                      </a:r>
                      <a:r>
                        <a:rPr lang="ru-RU" sz="2000" b="1" dirty="0" smtClean="0"/>
                        <a:t>Структура:</a:t>
                      </a:r>
                      <a:r>
                        <a:rPr lang="ru-RU" sz="2000" b="1" baseline="0" dirty="0" smtClean="0"/>
                        <a: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Текст-описание – вербальный, графический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Иллюстрации</a:t>
                      </a:r>
                      <a:endParaRPr lang="ru-RU" sz="2000" baseline="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baseline="0" dirty="0" smtClean="0"/>
                        <a:t>Справочный материал</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000" dirty="0" smtClean="0"/>
                        <a:t>Вопрос – сложность от 1 до 3; оценивание – 1-2 балла</a:t>
                      </a:r>
                    </a:p>
                    <a:p>
                      <a:pPr marL="285750" marR="0" indent="-285750" algn="l" defTabSz="1042569"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sz="1700" dirty="0" smtClean="0"/>
                    </a:p>
                  </a:txBody>
                  <a:tcPr marL="118809" marR="118809" marT="47763" marB="47763"/>
                </a:tc>
              </a:tr>
            </a:tbl>
          </a:graphicData>
        </a:graphic>
      </p:graphicFrame>
      <p:pic>
        <p:nvPicPr>
          <p:cNvPr id="9" name="Рисунок 8">
            <a:extLst>
              <a:ext uri="{FF2B5EF4-FFF2-40B4-BE49-F238E27FC236}">
                <a16:creationId xmlns:a16="http://schemas.microsoft.com/office/drawing/2014/main" xmlns=""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19" r="17531" b="65620"/>
          <a:stretch/>
        </p:blipFill>
        <p:spPr>
          <a:xfrm>
            <a:off x="262633" y="155464"/>
            <a:ext cx="2376171" cy="690193"/>
          </a:xfrm>
          <a:prstGeom prst="rect">
            <a:avLst/>
          </a:prstGeom>
        </p:spPr>
      </p:pic>
    </p:spTree>
    <p:extLst>
      <p:ext uri="{BB962C8B-B14F-4D97-AF65-F5344CB8AC3E}">
        <p14:creationId xmlns:p14="http://schemas.microsoft.com/office/powerpoint/2010/main" val="18130827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613" y="284900"/>
            <a:ext cx="10663585" cy="599966"/>
          </a:xfrm>
        </p:spPr>
        <p:txBody>
          <a:bodyPr>
            <a:normAutofit fontScale="90000"/>
          </a:bodyPr>
          <a:lstStyle/>
          <a:p>
            <a:pPr algn="r"/>
            <a:r>
              <a:rPr lang="ru-RU" dirty="0" smtClean="0"/>
              <a:t>Пример «Тормозной путь». 7 класс</a:t>
            </a:r>
            <a:endParaRPr lang="ru-RU" dirty="0"/>
          </a:p>
        </p:txBody>
      </p:sp>
      <p:sp>
        <p:nvSpPr>
          <p:cNvPr id="3" name="Содержимое 2"/>
          <p:cNvSpPr>
            <a:spLocks noGrp="1"/>
          </p:cNvSpPr>
          <p:nvPr>
            <p:ph idx="1"/>
          </p:nvPr>
        </p:nvSpPr>
        <p:spPr>
          <a:xfrm>
            <a:off x="187594" y="965307"/>
            <a:ext cx="11396434" cy="5434554"/>
          </a:xfrm>
        </p:spPr>
        <p:txBody>
          <a:bodyPr>
            <a:normAutofit fontScale="92500" lnSpcReduction="10000"/>
          </a:bodyPr>
          <a:lstStyle/>
          <a:p>
            <a:pPr algn="just">
              <a:buNone/>
            </a:pPr>
            <a:r>
              <a:rPr lang="ru-RU" sz="2400" b="1" dirty="0"/>
              <a:t>Тормозным путем </a:t>
            </a:r>
            <a:r>
              <a:rPr lang="ru-RU" sz="2400" dirty="0"/>
              <a:t>называется расстояние, которое прошло транспортное средство от момента нажатия на педаль тормоза до полной остановки. При движении автомобиля его тормозной путь зависит от скорости и от состояния дорожного полотна, связанного с погодными условиями. </a:t>
            </a:r>
            <a:endParaRPr lang="ru-RU" sz="2400" b="1" dirty="0"/>
          </a:p>
          <a:p>
            <a:pPr algn="just">
              <a:buNone/>
            </a:pPr>
            <a:r>
              <a:rPr lang="ru-RU" b="1" u="sng" dirty="0" smtClean="0"/>
              <a:t>Вопрос  1. </a:t>
            </a:r>
          </a:p>
          <a:p>
            <a:pPr algn="just">
              <a:buNone/>
            </a:pPr>
            <a:r>
              <a:rPr lang="ru-RU" sz="3000" dirty="0"/>
              <a:t>Используя данные диаграммы «Зависимость </a:t>
            </a:r>
          </a:p>
          <a:p>
            <a:pPr algn="just">
              <a:spcBef>
                <a:spcPts val="0"/>
              </a:spcBef>
              <a:buNone/>
            </a:pPr>
            <a:r>
              <a:rPr lang="ru-RU" sz="3000" dirty="0"/>
              <a:t>длины тормозного пути от скорости автомобиля </a:t>
            </a:r>
          </a:p>
          <a:p>
            <a:pPr algn="just">
              <a:spcBef>
                <a:spcPts val="0"/>
              </a:spcBef>
              <a:buNone/>
            </a:pPr>
            <a:r>
              <a:rPr lang="ru-RU" sz="3000" dirty="0"/>
              <a:t>и состояния дороги», проверьте истинность </a:t>
            </a:r>
          </a:p>
          <a:p>
            <a:pPr algn="just">
              <a:spcBef>
                <a:spcPts val="0"/>
              </a:spcBef>
              <a:buNone/>
            </a:pPr>
            <a:r>
              <a:rPr lang="ru-RU" sz="3000" dirty="0"/>
              <a:t>следующих утверждений и заполните таблицу.</a:t>
            </a:r>
          </a:p>
          <a:p>
            <a:endParaRPr lang="ru-RU" b="1" dirty="0" smtClean="0"/>
          </a:p>
          <a:p>
            <a:r>
              <a:rPr lang="ru-RU" dirty="0" smtClean="0"/>
              <a:t> </a:t>
            </a:r>
            <a:endParaRPr lang="ru-RU" b="1" dirty="0" smtClean="0"/>
          </a:p>
          <a:p>
            <a:r>
              <a:rPr lang="ru-RU" dirty="0" smtClean="0"/>
              <a:t> </a:t>
            </a:r>
            <a:endParaRPr lang="ru-RU" b="1" dirty="0" smtClean="0"/>
          </a:p>
          <a:p>
            <a:endParaRPr lang="ru-RU" dirty="0"/>
          </a:p>
        </p:txBody>
      </p:sp>
      <p:pic>
        <p:nvPicPr>
          <p:cNvPr id="4" name="Рисунок 3"/>
          <p:cNvPicPr/>
          <p:nvPr/>
        </p:nvPicPr>
        <p:blipFill>
          <a:blip r:embed="rId3" cstate="print"/>
          <a:srcRect/>
          <a:stretch>
            <a:fillRect/>
          </a:stretch>
        </p:blipFill>
        <p:spPr bwMode="auto">
          <a:xfrm>
            <a:off x="7740627" y="2430069"/>
            <a:ext cx="4064501" cy="1940671"/>
          </a:xfrm>
          <a:prstGeom prst="rect">
            <a:avLst/>
          </a:prstGeom>
          <a:noFill/>
          <a:ln w="9525">
            <a:noFill/>
            <a:miter lim="800000"/>
            <a:headEnd/>
            <a:tailEnd/>
          </a:ln>
        </p:spPr>
      </p:pic>
      <p:graphicFrame>
        <p:nvGraphicFramePr>
          <p:cNvPr id="5" name="Таблица 4"/>
          <p:cNvGraphicFramePr>
            <a:graphicFrameLocks noGrp="1"/>
          </p:cNvGraphicFramePr>
          <p:nvPr/>
        </p:nvGraphicFramePr>
        <p:xfrm>
          <a:off x="350172" y="4542169"/>
          <a:ext cx="11318074" cy="2182407"/>
        </p:xfrm>
        <a:graphic>
          <a:graphicData uri="http://schemas.openxmlformats.org/drawingml/2006/table">
            <a:tbl>
              <a:tblPr firstRow="1" bandRow="1">
                <a:tableStyleId>{5C22544A-7EE6-4342-B048-85BDC9FD1C3A}</a:tableStyleId>
              </a:tblPr>
              <a:tblGrid>
                <a:gridCol w="8612366"/>
                <a:gridCol w="1280380"/>
                <a:gridCol w="1425328"/>
              </a:tblGrid>
              <a:tr h="389975">
                <a:tc>
                  <a:txBody>
                    <a:bodyPr/>
                    <a:lstStyle/>
                    <a:p>
                      <a:pPr algn="ctr"/>
                      <a:r>
                        <a:rPr lang="ru-RU" sz="1800" i="1" dirty="0" smtClean="0"/>
                        <a:t>Утверждение</a:t>
                      </a:r>
                      <a:endParaRPr lang="ru-RU" sz="1800" b="1" dirty="0" smtClean="0"/>
                    </a:p>
                  </a:txBody>
                  <a:tcPr/>
                </a:tc>
                <a:tc>
                  <a:txBody>
                    <a:bodyPr/>
                    <a:lstStyle/>
                    <a:p>
                      <a:pPr algn="ctr"/>
                      <a:r>
                        <a:rPr lang="ru-RU" sz="1800" i="1" dirty="0" smtClean="0"/>
                        <a:t>Верно</a:t>
                      </a:r>
                      <a:endParaRPr lang="ru-RU" sz="1800" dirty="0"/>
                    </a:p>
                  </a:txBody>
                  <a:tcPr/>
                </a:tc>
                <a:tc>
                  <a:txBody>
                    <a:bodyPr/>
                    <a:lstStyle/>
                    <a:p>
                      <a:pPr algn="ctr"/>
                      <a:r>
                        <a:rPr lang="en-US" sz="1800" i="1" dirty="0" err="1" smtClean="0"/>
                        <a:t>Неверно</a:t>
                      </a:r>
                      <a:endParaRPr lang="ru-RU" sz="1800" dirty="0"/>
                    </a:p>
                  </a:txBody>
                  <a:tcPr/>
                </a:tc>
              </a:tr>
              <a:tr h="457280">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900" dirty="0" smtClean="0"/>
                        <a:t>Чем хуже состояние дороги, тем короче тормозной путь</a:t>
                      </a:r>
                      <a:endParaRPr lang="ru-RU" sz="1900" b="1" dirty="0" smtClean="0"/>
                    </a:p>
                  </a:txBody>
                  <a:tcPr/>
                </a:tc>
                <a:tc>
                  <a:txBody>
                    <a:bodyPr/>
                    <a:lstStyle/>
                    <a:p>
                      <a:endParaRPr lang="ru-RU" sz="1800" dirty="0"/>
                    </a:p>
                  </a:txBody>
                  <a:tcPr/>
                </a:tc>
                <a:tc>
                  <a:txBody>
                    <a:bodyPr/>
                    <a:lstStyle/>
                    <a:p>
                      <a:endParaRPr lang="ru-RU" sz="1800" dirty="0"/>
                    </a:p>
                  </a:txBody>
                  <a:tcPr/>
                </a:tc>
              </a:tr>
              <a:tr h="664592">
                <a:tc>
                  <a:txBody>
                    <a:bodyPr/>
                    <a:lstStyle/>
                    <a:p>
                      <a:r>
                        <a:rPr lang="ru-RU" sz="1900" b="0" kern="1200" dirty="0" smtClean="0">
                          <a:solidFill>
                            <a:schemeClr val="dk1"/>
                          </a:solidFill>
                          <a:latin typeface="+mn-lt"/>
                          <a:ea typeface="+mn-ea"/>
                          <a:cs typeface="+mn-cs"/>
                        </a:rPr>
                        <a:t>Чем больше начальная скорость, тем длиннее тормозной путь на сухом асфальте</a:t>
                      </a:r>
                      <a:endParaRPr lang="ru-RU" sz="1900" b="0" dirty="0"/>
                    </a:p>
                  </a:txBody>
                  <a:tcPr/>
                </a:tc>
                <a:tc>
                  <a:txBody>
                    <a:bodyPr/>
                    <a:lstStyle/>
                    <a:p>
                      <a:endParaRPr lang="ru-RU" sz="1800" dirty="0"/>
                    </a:p>
                  </a:txBody>
                  <a:tcPr/>
                </a:tc>
                <a:tc>
                  <a:txBody>
                    <a:bodyPr/>
                    <a:lstStyle/>
                    <a:p>
                      <a:endParaRPr lang="ru-RU" sz="1800" dirty="0"/>
                    </a:p>
                  </a:txBody>
                  <a:tcPr/>
                </a:tc>
              </a:tr>
              <a:tr h="670560">
                <a:tc>
                  <a:txBody>
                    <a:bodyPr/>
                    <a:lstStyle/>
                    <a:p>
                      <a:r>
                        <a:rPr lang="ru-RU" sz="1900" b="0" kern="1200" dirty="0" smtClean="0">
                          <a:solidFill>
                            <a:schemeClr val="dk1"/>
                          </a:solidFill>
                          <a:latin typeface="+mn-lt"/>
                          <a:ea typeface="+mn-ea"/>
                          <a:cs typeface="+mn-cs"/>
                        </a:rPr>
                        <a:t>Длина тормозного пути на мокром асфальте более чем в 1,5 раза больше длины тормозного пути на сухом асфальте</a:t>
                      </a:r>
                      <a:endParaRPr lang="ru-RU" sz="1900" b="0" dirty="0"/>
                    </a:p>
                  </a:txBody>
                  <a:tcPr/>
                </a:tc>
                <a:tc>
                  <a:txBody>
                    <a:bodyPr/>
                    <a:lstStyle/>
                    <a:p>
                      <a:endParaRPr lang="ru-RU" sz="1800" dirty="0"/>
                    </a:p>
                  </a:txBody>
                  <a:tcPr/>
                </a:tc>
                <a:tc>
                  <a:txBody>
                    <a:bodyPr/>
                    <a:lstStyle/>
                    <a:p>
                      <a:endParaRPr lang="ru-RU" sz="1800" dirty="0"/>
                    </a:p>
                  </a:txBody>
                  <a:tcPr/>
                </a:tc>
              </a:tr>
            </a:tbl>
          </a:graphicData>
        </a:graphic>
      </p:graphicFrame>
      <p:pic>
        <p:nvPicPr>
          <p:cNvPr id="6" name="Рисунок 5">
            <a:extLst>
              <a:ext uri="{FF2B5EF4-FFF2-40B4-BE49-F238E27FC236}">
                <a16:creationId xmlns:a16="http://schemas.microsoft.com/office/drawing/2014/main" xmlns="" id="{A871EDFC-11F6-4D2F-9B24-696E5EF77E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19" r="17531" b="65620"/>
          <a:stretch/>
        </p:blipFill>
        <p:spPr>
          <a:xfrm>
            <a:off x="187597" y="155460"/>
            <a:ext cx="2351157" cy="68292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613" y="284900"/>
            <a:ext cx="10663585" cy="599966"/>
          </a:xfrm>
        </p:spPr>
        <p:txBody>
          <a:bodyPr>
            <a:normAutofit fontScale="90000"/>
          </a:bodyPr>
          <a:lstStyle/>
          <a:p>
            <a:pPr algn="r"/>
            <a:r>
              <a:rPr lang="ru-RU" dirty="0" smtClean="0"/>
              <a:t>Пример «Тормозной путь». 7 класс</a:t>
            </a:r>
            <a:endParaRPr lang="ru-RU" dirty="0"/>
          </a:p>
        </p:txBody>
      </p:sp>
      <p:sp>
        <p:nvSpPr>
          <p:cNvPr id="3" name="Содержимое 2"/>
          <p:cNvSpPr>
            <a:spLocks noGrp="1"/>
          </p:cNvSpPr>
          <p:nvPr>
            <p:ph idx="1"/>
          </p:nvPr>
        </p:nvSpPr>
        <p:spPr>
          <a:xfrm>
            <a:off x="187594" y="965307"/>
            <a:ext cx="11396434" cy="5434554"/>
          </a:xfrm>
        </p:spPr>
        <p:txBody>
          <a:bodyPr>
            <a:normAutofit fontScale="92500" lnSpcReduction="10000"/>
          </a:bodyPr>
          <a:lstStyle/>
          <a:p>
            <a:pPr algn="just">
              <a:buNone/>
            </a:pPr>
            <a:r>
              <a:rPr lang="ru-RU" sz="2400" b="1" dirty="0"/>
              <a:t>Тормозным путем </a:t>
            </a:r>
            <a:r>
              <a:rPr lang="ru-RU" sz="2400" dirty="0"/>
              <a:t>называется расстояние, которое прошло транспортное средство от момента нажатия на педаль тормоза до полной остановки. При движении автомобиля его тормозной путь зависит от скорости и от состояния дорожного полотна, связанного с погодными условиями. </a:t>
            </a:r>
            <a:endParaRPr lang="ru-RU" sz="2400" b="1" dirty="0"/>
          </a:p>
          <a:p>
            <a:pPr algn="just">
              <a:buNone/>
            </a:pPr>
            <a:r>
              <a:rPr lang="ru-RU" b="1" u="sng" dirty="0" smtClean="0"/>
              <a:t>Вопрос  1. </a:t>
            </a:r>
          </a:p>
          <a:p>
            <a:pPr algn="just">
              <a:buNone/>
            </a:pPr>
            <a:r>
              <a:rPr lang="ru-RU" sz="3000" dirty="0"/>
              <a:t>Используя данные диаграммы «Зависимость </a:t>
            </a:r>
          </a:p>
          <a:p>
            <a:pPr algn="just">
              <a:spcBef>
                <a:spcPts val="0"/>
              </a:spcBef>
              <a:buNone/>
            </a:pPr>
            <a:r>
              <a:rPr lang="ru-RU" sz="3000" dirty="0"/>
              <a:t>длины тормозного пути от скорости автомобиля </a:t>
            </a:r>
          </a:p>
          <a:p>
            <a:pPr algn="just">
              <a:spcBef>
                <a:spcPts val="0"/>
              </a:spcBef>
              <a:buNone/>
            </a:pPr>
            <a:r>
              <a:rPr lang="ru-RU" sz="3000" dirty="0"/>
              <a:t>и состояния дороги», проверьте истинность </a:t>
            </a:r>
          </a:p>
          <a:p>
            <a:pPr algn="just">
              <a:spcBef>
                <a:spcPts val="0"/>
              </a:spcBef>
              <a:buNone/>
            </a:pPr>
            <a:r>
              <a:rPr lang="ru-RU" sz="3000" dirty="0"/>
              <a:t>следующих утверждений и заполните таблицу.</a:t>
            </a:r>
          </a:p>
          <a:p>
            <a:endParaRPr lang="ru-RU" b="1" dirty="0" smtClean="0"/>
          </a:p>
          <a:p>
            <a:r>
              <a:rPr lang="ru-RU" dirty="0" smtClean="0"/>
              <a:t> </a:t>
            </a:r>
            <a:endParaRPr lang="ru-RU" b="1" dirty="0" smtClean="0"/>
          </a:p>
          <a:p>
            <a:r>
              <a:rPr lang="ru-RU" dirty="0" smtClean="0"/>
              <a:t> </a:t>
            </a:r>
            <a:endParaRPr lang="ru-RU" b="1" dirty="0" smtClean="0"/>
          </a:p>
          <a:p>
            <a:endParaRPr lang="ru-RU" dirty="0"/>
          </a:p>
        </p:txBody>
      </p:sp>
      <p:pic>
        <p:nvPicPr>
          <p:cNvPr id="4" name="Рисунок 3"/>
          <p:cNvPicPr/>
          <p:nvPr/>
        </p:nvPicPr>
        <p:blipFill>
          <a:blip r:embed="rId3" cstate="print"/>
          <a:srcRect/>
          <a:stretch>
            <a:fillRect/>
          </a:stretch>
        </p:blipFill>
        <p:spPr bwMode="auto">
          <a:xfrm>
            <a:off x="-108246" y="0"/>
            <a:ext cx="11989096" cy="4590306"/>
          </a:xfrm>
          <a:prstGeom prst="rect">
            <a:avLst/>
          </a:prstGeom>
          <a:noFill/>
          <a:ln w="9525">
            <a:noFill/>
            <a:miter lim="800000"/>
            <a:headEnd/>
            <a:tailEnd/>
          </a:ln>
        </p:spPr>
      </p:pic>
      <p:graphicFrame>
        <p:nvGraphicFramePr>
          <p:cNvPr id="5" name="Таблица 4"/>
          <p:cNvGraphicFramePr>
            <a:graphicFrameLocks noGrp="1"/>
          </p:cNvGraphicFramePr>
          <p:nvPr/>
        </p:nvGraphicFramePr>
        <p:xfrm>
          <a:off x="350172" y="4542169"/>
          <a:ext cx="11318074" cy="2182407"/>
        </p:xfrm>
        <a:graphic>
          <a:graphicData uri="http://schemas.openxmlformats.org/drawingml/2006/table">
            <a:tbl>
              <a:tblPr firstRow="1" bandRow="1">
                <a:tableStyleId>{5C22544A-7EE6-4342-B048-85BDC9FD1C3A}</a:tableStyleId>
              </a:tblPr>
              <a:tblGrid>
                <a:gridCol w="8612366"/>
                <a:gridCol w="1280380"/>
                <a:gridCol w="1425328"/>
              </a:tblGrid>
              <a:tr h="389975">
                <a:tc>
                  <a:txBody>
                    <a:bodyPr/>
                    <a:lstStyle/>
                    <a:p>
                      <a:pPr algn="ctr"/>
                      <a:r>
                        <a:rPr lang="ru-RU" sz="1800" i="1" dirty="0" smtClean="0"/>
                        <a:t>Утверждение</a:t>
                      </a:r>
                      <a:endParaRPr lang="ru-RU" sz="1800" b="1" dirty="0" smtClean="0"/>
                    </a:p>
                  </a:txBody>
                  <a:tcPr/>
                </a:tc>
                <a:tc>
                  <a:txBody>
                    <a:bodyPr/>
                    <a:lstStyle/>
                    <a:p>
                      <a:pPr algn="ctr"/>
                      <a:r>
                        <a:rPr lang="ru-RU" sz="1800" i="1" dirty="0" smtClean="0"/>
                        <a:t>Верно</a:t>
                      </a:r>
                      <a:endParaRPr lang="ru-RU" sz="1800" dirty="0"/>
                    </a:p>
                  </a:txBody>
                  <a:tcPr/>
                </a:tc>
                <a:tc>
                  <a:txBody>
                    <a:bodyPr/>
                    <a:lstStyle/>
                    <a:p>
                      <a:pPr algn="ctr"/>
                      <a:r>
                        <a:rPr lang="en-US" sz="1800" i="1" dirty="0" err="1" smtClean="0"/>
                        <a:t>Неверно</a:t>
                      </a:r>
                      <a:endParaRPr lang="ru-RU" sz="1800" dirty="0"/>
                    </a:p>
                  </a:txBody>
                  <a:tcPr/>
                </a:tc>
              </a:tr>
              <a:tr h="457280">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900" dirty="0" smtClean="0"/>
                        <a:t>Чем хуже состояние дороги, тем короче тормозной путь</a:t>
                      </a:r>
                      <a:endParaRPr lang="ru-RU" sz="1900" b="1" dirty="0" smtClean="0"/>
                    </a:p>
                  </a:txBody>
                  <a:tcPr/>
                </a:tc>
                <a:tc>
                  <a:txBody>
                    <a:bodyPr/>
                    <a:lstStyle/>
                    <a:p>
                      <a:endParaRPr lang="ru-RU" sz="1800" dirty="0"/>
                    </a:p>
                  </a:txBody>
                  <a:tcPr/>
                </a:tc>
                <a:tc>
                  <a:txBody>
                    <a:bodyPr/>
                    <a:lstStyle/>
                    <a:p>
                      <a:endParaRPr lang="ru-RU" sz="1800" dirty="0"/>
                    </a:p>
                  </a:txBody>
                  <a:tcPr/>
                </a:tc>
              </a:tr>
              <a:tr h="664592">
                <a:tc>
                  <a:txBody>
                    <a:bodyPr/>
                    <a:lstStyle/>
                    <a:p>
                      <a:r>
                        <a:rPr lang="ru-RU" sz="1900" b="0" kern="1200" dirty="0" smtClean="0">
                          <a:solidFill>
                            <a:schemeClr val="dk1"/>
                          </a:solidFill>
                          <a:latin typeface="+mn-lt"/>
                          <a:ea typeface="+mn-ea"/>
                          <a:cs typeface="+mn-cs"/>
                        </a:rPr>
                        <a:t>Чем больше начальная скорость, тем длиннее тормозной путь на сухом асфальте</a:t>
                      </a:r>
                      <a:endParaRPr lang="ru-RU" sz="1900" b="0" dirty="0"/>
                    </a:p>
                  </a:txBody>
                  <a:tcPr/>
                </a:tc>
                <a:tc>
                  <a:txBody>
                    <a:bodyPr/>
                    <a:lstStyle/>
                    <a:p>
                      <a:endParaRPr lang="ru-RU" sz="1800" dirty="0"/>
                    </a:p>
                  </a:txBody>
                  <a:tcPr/>
                </a:tc>
                <a:tc>
                  <a:txBody>
                    <a:bodyPr/>
                    <a:lstStyle/>
                    <a:p>
                      <a:endParaRPr lang="ru-RU" sz="1800" dirty="0"/>
                    </a:p>
                  </a:txBody>
                  <a:tcPr/>
                </a:tc>
              </a:tr>
              <a:tr h="670560">
                <a:tc>
                  <a:txBody>
                    <a:bodyPr/>
                    <a:lstStyle/>
                    <a:p>
                      <a:r>
                        <a:rPr lang="ru-RU" sz="1900" b="0" kern="1200" dirty="0" smtClean="0">
                          <a:solidFill>
                            <a:schemeClr val="dk1"/>
                          </a:solidFill>
                          <a:latin typeface="+mn-lt"/>
                          <a:ea typeface="+mn-ea"/>
                          <a:cs typeface="+mn-cs"/>
                        </a:rPr>
                        <a:t>Длина тормозного пути на мокром асфальте более чем в 1,5 раза больше длины тормозного пути на сухом асфальте</a:t>
                      </a:r>
                      <a:endParaRPr lang="ru-RU" sz="1900" b="0" dirty="0"/>
                    </a:p>
                  </a:txBody>
                  <a:tcPr/>
                </a:tc>
                <a:tc>
                  <a:txBody>
                    <a:bodyPr/>
                    <a:lstStyle/>
                    <a:p>
                      <a:endParaRPr lang="ru-RU" sz="1800" dirty="0"/>
                    </a:p>
                  </a:txBody>
                  <a:tcPr/>
                </a:tc>
                <a:tc>
                  <a:txBody>
                    <a:bodyPr/>
                    <a:lstStyle/>
                    <a:p>
                      <a:endParaRPr lang="ru-RU" sz="1800" dirty="0"/>
                    </a:p>
                  </a:txBody>
                  <a:tcPr/>
                </a:tc>
              </a:tr>
            </a:tbl>
          </a:graphicData>
        </a:graphic>
      </p:graphicFrame>
    </p:spTree>
    <p:extLst>
      <p:ext uri="{BB962C8B-B14F-4D97-AF65-F5344CB8AC3E}">
        <p14:creationId xmlns:p14="http://schemas.microsoft.com/office/powerpoint/2010/main" val="2514591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kniga-na-veka.ru/images/companies/2/%D0%9A%D0%B0%D1%80%D1%82%D0%B0%20%D0%A0%D0%BE%D1%81%D1%81%D0%B8%D0%B8.jpg?1553624992501"/>
          <p:cNvPicPr>
            <a:picLocks noGrp="1" noChangeAspect="1" noChangeArrowheads="1"/>
          </p:cNvPicPr>
          <p:nvPr>
            <p:ph idx="1"/>
          </p:nvPr>
        </p:nvPicPr>
        <p:blipFill>
          <a:blip r:embed="rId3" cstate="print">
            <a:clrChange>
              <a:clrFrom>
                <a:srgbClr val="FFFFFF"/>
              </a:clrFrom>
              <a:clrTo>
                <a:srgbClr val="FFFFFF">
                  <a:alpha val="0"/>
                </a:srgbClr>
              </a:clrTo>
            </a:clrChange>
            <a:duotone>
              <a:schemeClr val="accent3">
                <a:shade val="45000"/>
                <a:satMod val="135000"/>
              </a:schemeClr>
              <a:prstClr val="white"/>
            </a:duotone>
            <a:lum bright="-40000"/>
          </a:blip>
          <a:stretch>
            <a:fillRect/>
          </a:stretch>
        </p:blipFill>
        <p:spPr bwMode="auto">
          <a:xfrm>
            <a:off x="6038850" y="341834"/>
            <a:ext cx="5842000" cy="1872208"/>
          </a:xfrm>
          <a:prstGeom prst="rect">
            <a:avLst/>
          </a:prstGeom>
          <a:noFill/>
          <a:ln>
            <a:noFill/>
          </a:ln>
        </p:spPr>
      </p:pic>
      <p:sp>
        <p:nvSpPr>
          <p:cNvPr id="5" name="Прямоугольник 4"/>
          <p:cNvSpPr/>
          <p:nvPr/>
        </p:nvSpPr>
        <p:spPr>
          <a:xfrm>
            <a:off x="827859" y="2286050"/>
            <a:ext cx="9721081" cy="5586122"/>
          </a:xfrm>
          <a:prstGeom prst="rect">
            <a:avLst/>
          </a:prstGeom>
        </p:spPr>
        <p:txBody>
          <a:bodyPr wrap="square" lIns="91419" tIns="45709" rIns="91419" bIns="45709">
            <a:spAutoFit/>
          </a:bodyPr>
          <a:lstStyle/>
          <a:p>
            <a:pPr algn="ctr"/>
            <a:r>
              <a:rPr lang="ru-RU" sz="3600" b="1" dirty="0" smtClean="0"/>
              <a:t>- Государственная программа РФ «Развитие образования (2018-2025 гг.) от 26.12.2017г.</a:t>
            </a:r>
          </a:p>
          <a:p>
            <a:pPr algn="just"/>
            <a:r>
              <a:rPr lang="ru-RU" sz="2000" b="1" dirty="0" smtClean="0">
                <a:solidFill>
                  <a:schemeClr val="tx2"/>
                </a:solidFill>
              </a:rPr>
              <a:t>Национальный проект «Образование». Задача- обеспечение глобальной конкурентоспособности российского образования и вхождение РФ в число 10 ведущих стран мира по качеству общего образования;</a:t>
            </a:r>
          </a:p>
          <a:p>
            <a:pPr algn="just"/>
            <a:r>
              <a:rPr lang="ru-RU" sz="2000" b="1" dirty="0">
                <a:solidFill>
                  <a:schemeClr val="tx2"/>
                </a:solidFill>
              </a:rPr>
              <a:t>Инновационный проект Министерства просвещения РФ «Мониторинг формирования и оценки функциональной грамотности»</a:t>
            </a:r>
            <a:endParaRPr lang="ru-RU" sz="2000" b="1" dirty="0" smtClean="0">
              <a:solidFill>
                <a:schemeClr val="tx2"/>
              </a:solidFill>
            </a:endParaRPr>
          </a:p>
          <a:p>
            <a:pPr algn="just"/>
            <a:endParaRPr lang="ru-RU" sz="2000" b="1" dirty="0" smtClean="0">
              <a:solidFill>
                <a:schemeClr val="tx2"/>
              </a:solidFill>
            </a:endParaRPr>
          </a:p>
          <a:p>
            <a:pPr algn="ctr"/>
            <a:r>
              <a:rPr lang="ru-RU" sz="3600" b="1" dirty="0" smtClean="0"/>
              <a:t>- Указ Президента РФ «О национальных целях и стратегических задачах развития РФ на период до 2024 года» от 07.05.2018 г. №204</a:t>
            </a:r>
          </a:p>
          <a:p>
            <a:pPr algn="ctr"/>
            <a:r>
              <a:rPr lang="ru-RU" sz="3600" i="1" dirty="0"/>
              <a:t/>
            </a:r>
            <a:br>
              <a:rPr lang="ru-RU" sz="3600" i="1" dirty="0"/>
            </a:b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39699" y="367484"/>
            <a:ext cx="11144328" cy="6796904"/>
          </a:xfrm>
        </p:spPr>
        <p:txBody>
          <a:bodyPr>
            <a:normAutofit lnSpcReduction="10000"/>
          </a:bodyPr>
          <a:lstStyle/>
          <a:p>
            <a:pPr>
              <a:buNone/>
            </a:pPr>
            <a:r>
              <a:rPr lang="ru-RU" sz="2300" b="1" u="sng" dirty="0"/>
              <a:t>Вопрос 2</a:t>
            </a:r>
          </a:p>
          <a:p>
            <a:pPr algn="just">
              <a:buNone/>
            </a:pPr>
            <a:r>
              <a:rPr lang="ru-RU" sz="2300" dirty="0"/>
              <a:t>Для расчета ориентировочной длины тормозного пути легкового автомобиля можно использовать формулу: </a:t>
            </a:r>
            <a:r>
              <a:rPr lang="en-US" sz="2300" i="1" dirty="0"/>
              <a:t>S=</a:t>
            </a:r>
            <a:r>
              <a:rPr lang="en-US" sz="2300" i="1" dirty="0" err="1"/>
              <a:t>vxv</a:t>
            </a:r>
            <a:r>
              <a:rPr lang="en-US" sz="2300" i="1" dirty="0"/>
              <a:t>/254k</a:t>
            </a:r>
            <a:r>
              <a:rPr lang="ru-RU" sz="2300" dirty="0"/>
              <a:t>, где </a:t>
            </a:r>
            <a:r>
              <a:rPr lang="en-US" sz="2300" i="1" dirty="0"/>
              <a:t>S</a:t>
            </a:r>
            <a:r>
              <a:rPr lang="ru-RU" sz="2300" i="1" dirty="0"/>
              <a:t> </a:t>
            </a:r>
            <a:r>
              <a:rPr lang="ru-RU" sz="2300" dirty="0"/>
              <a:t>–</a:t>
            </a:r>
            <a:r>
              <a:rPr lang="en-US" sz="2300" dirty="0"/>
              <a:t> </a:t>
            </a:r>
            <a:r>
              <a:rPr lang="ru-RU" sz="2300" dirty="0"/>
              <a:t>тормозной путь (в метрах)</a:t>
            </a:r>
            <a:r>
              <a:rPr lang="ru-RU" sz="2300" i="1" dirty="0"/>
              <a:t>, </a:t>
            </a:r>
            <a:r>
              <a:rPr lang="en-US" sz="2300" i="1" dirty="0"/>
              <a:t>v </a:t>
            </a:r>
            <a:r>
              <a:rPr lang="ru-RU" sz="2300" dirty="0"/>
              <a:t>– скорость автомобиля в момент начала торможения (в км/ч), </a:t>
            </a:r>
            <a:r>
              <a:rPr lang="en-US" sz="2300" i="1" dirty="0"/>
              <a:t>k</a:t>
            </a:r>
            <a:r>
              <a:rPr lang="en-US" sz="2300" dirty="0"/>
              <a:t> </a:t>
            </a:r>
            <a:r>
              <a:rPr lang="ru-RU" sz="2300" dirty="0"/>
              <a:t>– коэффициент сцепления с дорогой. </a:t>
            </a:r>
          </a:p>
          <a:p>
            <a:pPr algn="just">
              <a:buNone/>
            </a:pPr>
            <a:r>
              <a:rPr lang="ru-RU" sz="2300" dirty="0"/>
              <a:t>Эта формула удобна тем, что скорость в нее подставляется в км/ч, а длина выражается  в метрах. </a:t>
            </a:r>
            <a:endParaRPr lang="ru-RU" sz="2300" b="1" dirty="0"/>
          </a:p>
          <a:p>
            <a:pPr algn="just">
              <a:buNone/>
            </a:pPr>
            <a:r>
              <a:rPr lang="ru-RU" sz="2300" dirty="0"/>
              <a:t>Значения </a:t>
            </a:r>
            <a:r>
              <a:rPr lang="en-US" sz="2300" i="1" dirty="0"/>
              <a:t>k</a:t>
            </a:r>
            <a:r>
              <a:rPr lang="ru-RU" sz="2300" dirty="0"/>
              <a:t> - коэффициента сцепления с дорогой приведены в таблице:</a:t>
            </a:r>
            <a:endParaRPr lang="ru-RU" sz="2300" b="1" dirty="0"/>
          </a:p>
          <a:p>
            <a:pPr>
              <a:buNone/>
            </a:pPr>
            <a:r>
              <a:rPr lang="ru-RU" sz="2300" dirty="0"/>
              <a:t> </a:t>
            </a:r>
            <a:endParaRPr lang="ru-RU" sz="2300" b="1" dirty="0"/>
          </a:p>
          <a:p>
            <a:pPr>
              <a:buNone/>
            </a:pPr>
            <a:r>
              <a:rPr lang="ru-RU" sz="2300" dirty="0"/>
              <a:t> </a:t>
            </a:r>
            <a:endParaRPr lang="ru-RU" sz="2300" b="1" dirty="0"/>
          </a:p>
          <a:p>
            <a:pPr>
              <a:buNone/>
            </a:pPr>
            <a:endParaRPr lang="ru-RU" sz="2300" dirty="0"/>
          </a:p>
          <a:p>
            <a:pPr>
              <a:buNone/>
            </a:pPr>
            <a:endParaRPr lang="ru-RU" sz="2300" dirty="0"/>
          </a:p>
          <a:p>
            <a:pPr>
              <a:buNone/>
            </a:pPr>
            <a:endParaRPr lang="ru-RU" sz="2300" dirty="0"/>
          </a:p>
          <a:p>
            <a:pPr algn="just">
              <a:buNone/>
            </a:pPr>
            <a:endParaRPr lang="ru-RU" sz="2300" dirty="0"/>
          </a:p>
          <a:p>
            <a:pPr algn="just">
              <a:buNone/>
            </a:pPr>
            <a:r>
              <a:rPr lang="ru-RU" sz="2300" dirty="0"/>
              <a:t>Автомобиль, двигавшийся на резине без шипов по мокрой дороге со скоростью 60км/ч,  начал торможение. Вычислите длину его тормозного пути. Результат округлите до целого. </a:t>
            </a:r>
            <a:r>
              <a:rPr lang="ru-RU" dirty="0" smtClean="0"/>
              <a:t>	</a:t>
            </a:r>
            <a:endParaRPr lang="ru-RU" b="1" dirty="0"/>
          </a:p>
        </p:txBody>
      </p:sp>
      <p:graphicFrame>
        <p:nvGraphicFramePr>
          <p:cNvPr id="4" name="Таблица 3"/>
          <p:cNvGraphicFramePr>
            <a:graphicFrameLocks noGrp="1"/>
          </p:cNvGraphicFramePr>
          <p:nvPr/>
        </p:nvGraphicFramePr>
        <p:xfrm>
          <a:off x="739666" y="3439320"/>
          <a:ext cx="10866048" cy="1828800"/>
        </p:xfrm>
        <a:graphic>
          <a:graphicData uri="http://schemas.openxmlformats.org/drawingml/2006/table">
            <a:tbl>
              <a:tblPr firstRow="1" bandRow="1">
                <a:tableStyleId>{5C22544A-7EE6-4342-B048-85BDC9FD1C3A}</a:tableStyleId>
              </a:tblPr>
              <a:tblGrid>
                <a:gridCol w="8897722"/>
                <a:gridCol w="1968326"/>
              </a:tblGrid>
              <a:tr h="365760">
                <a:tc>
                  <a:txBody>
                    <a:bodyPr/>
                    <a:lstStyle/>
                    <a:p>
                      <a:pPr marL="0" marR="0" indent="0" algn="ctr" defTabSz="1042569" rtl="0" eaLnBrk="1" fontAlgn="auto" latinLnBrk="0" hangingPunct="1">
                        <a:lnSpc>
                          <a:spcPct val="100000"/>
                        </a:lnSpc>
                        <a:spcBef>
                          <a:spcPts val="0"/>
                        </a:spcBef>
                        <a:spcAft>
                          <a:spcPts val="0"/>
                        </a:spcAft>
                        <a:buClrTx/>
                        <a:buSzTx/>
                        <a:buFontTx/>
                        <a:buNone/>
                        <a:tabLst/>
                        <a:defRPr/>
                      </a:pPr>
                      <a:r>
                        <a:rPr lang="ru-RU" sz="1800" i="1" dirty="0" smtClean="0"/>
                        <a:t>Особенности движения автомобиля</a:t>
                      </a:r>
                      <a:endParaRPr lang="ru-RU" sz="1800" b="1" dirty="0" smtClean="0"/>
                    </a:p>
                  </a:txBody>
                  <a:tcPr/>
                </a:tc>
                <a:tc>
                  <a:txBody>
                    <a:bodyPr/>
                    <a:lstStyle/>
                    <a:p>
                      <a:pPr marL="0" marR="0" indent="0" algn="ctr" defTabSz="1042569" rtl="0" eaLnBrk="1" fontAlgn="auto" latinLnBrk="0" hangingPunct="1">
                        <a:lnSpc>
                          <a:spcPct val="100000"/>
                        </a:lnSpc>
                        <a:spcBef>
                          <a:spcPts val="0"/>
                        </a:spcBef>
                        <a:spcAft>
                          <a:spcPts val="0"/>
                        </a:spcAft>
                        <a:buClrTx/>
                        <a:buSzTx/>
                        <a:buFontTx/>
                        <a:buNone/>
                        <a:tabLst/>
                        <a:defRPr/>
                      </a:pPr>
                      <a:r>
                        <a:rPr lang="ru-RU" sz="1800" i="1" dirty="0" smtClean="0"/>
                        <a:t>Значение </a:t>
                      </a:r>
                      <a:r>
                        <a:rPr lang="en-US" sz="1800" i="1" dirty="0" smtClean="0"/>
                        <a:t>k</a:t>
                      </a:r>
                      <a:endParaRPr lang="ru-RU" sz="1800" b="1" dirty="0" smtClean="0"/>
                    </a:p>
                  </a:txBody>
                  <a:tcPr/>
                </a:tc>
              </a:tr>
              <a:tr h="365760">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800" dirty="0" smtClean="0"/>
                        <a:t>на резине без шипов по сухому асфальту по ровной траектории</a:t>
                      </a:r>
                      <a:endParaRPr lang="ru-RU" sz="1800" b="1" dirty="0" smtClean="0"/>
                    </a:p>
                  </a:txBody>
                  <a:tcPr/>
                </a:tc>
                <a:tc>
                  <a:txBody>
                    <a:bodyPr/>
                    <a:lstStyle/>
                    <a:p>
                      <a:r>
                        <a:rPr lang="ru-RU" sz="1800" dirty="0" smtClean="0"/>
                        <a:t>0,7</a:t>
                      </a:r>
                      <a:endParaRPr lang="ru-RU" sz="1800" dirty="0"/>
                    </a:p>
                  </a:txBody>
                  <a:tcPr/>
                </a:tc>
              </a:tr>
              <a:tr h="365760">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800" dirty="0" smtClean="0"/>
                        <a:t>на резине без шипов по мокрой дороге</a:t>
                      </a:r>
                      <a:endParaRPr lang="ru-RU" sz="1800" b="1" dirty="0" smtClean="0"/>
                    </a:p>
                  </a:txBody>
                  <a:tcPr/>
                </a:tc>
                <a:tc>
                  <a:txBody>
                    <a:bodyPr/>
                    <a:lstStyle/>
                    <a:p>
                      <a:r>
                        <a:rPr lang="ru-RU" sz="1800" dirty="0" smtClean="0"/>
                        <a:t>0,4</a:t>
                      </a:r>
                      <a:endParaRPr lang="ru-RU" sz="1800" dirty="0"/>
                    </a:p>
                  </a:txBody>
                  <a:tcPr/>
                </a:tc>
              </a:tr>
              <a:tr h="365760">
                <a:tc>
                  <a:txBody>
                    <a:bodyPr/>
                    <a:lstStyle/>
                    <a:p>
                      <a:r>
                        <a:rPr lang="ru-RU" sz="1800" dirty="0" smtClean="0"/>
                        <a:t>по укатанному снегу</a:t>
                      </a:r>
                      <a:endParaRPr lang="ru-RU" sz="1800" b="1" dirty="0" smtClean="0"/>
                    </a:p>
                  </a:txBody>
                  <a:tcPr/>
                </a:tc>
                <a:tc>
                  <a:txBody>
                    <a:bodyPr/>
                    <a:lstStyle/>
                    <a:p>
                      <a:r>
                        <a:rPr lang="ru-RU" sz="1800" dirty="0" smtClean="0"/>
                        <a:t>0,2</a:t>
                      </a:r>
                      <a:endParaRPr lang="ru-RU" sz="1800" dirty="0"/>
                    </a:p>
                  </a:txBody>
                  <a:tcPr/>
                </a:tc>
              </a:tr>
              <a:tr h="365760">
                <a:tc>
                  <a:txBody>
                    <a:bodyPr/>
                    <a:lstStyle/>
                    <a:p>
                      <a:pPr marL="0" marR="0" indent="0" algn="l" defTabSz="1042569" rtl="0" eaLnBrk="1" fontAlgn="auto" latinLnBrk="0" hangingPunct="1">
                        <a:lnSpc>
                          <a:spcPct val="100000"/>
                        </a:lnSpc>
                        <a:spcBef>
                          <a:spcPts val="0"/>
                        </a:spcBef>
                        <a:spcAft>
                          <a:spcPts val="0"/>
                        </a:spcAft>
                        <a:buClrTx/>
                        <a:buSzTx/>
                        <a:buFontTx/>
                        <a:buNone/>
                        <a:tabLst/>
                        <a:defRPr/>
                      </a:pPr>
                      <a:r>
                        <a:rPr lang="ru-RU" sz="1800" dirty="0" smtClean="0"/>
                        <a:t>по обледенелой дороге</a:t>
                      </a:r>
                      <a:endParaRPr lang="ru-RU" sz="1800" b="1" dirty="0" smtClean="0"/>
                    </a:p>
                  </a:txBody>
                  <a:tcPr/>
                </a:tc>
                <a:tc>
                  <a:txBody>
                    <a:bodyPr/>
                    <a:lstStyle/>
                    <a:p>
                      <a:r>
                        <a:rPr lang="ru-RU" sz="1800" dirty="0" smtClean="0"/>
                        <a:t>0,1</a:t>
                      </a:r>
                      <a:endParaRPr lang="ru-RU" sz="1800" dirty="0"/>
                    </a:p>
                  </a:txBody>
                  <a:tcPr/>
                </a:tc>
              </a:tr>
            </a:tbl>
          </a:graphicData>
        </a:graphic>
      </p:graphicFrame>
      <p:pic>
        <p:nvPicPr>
          <p:cNvPr id="5" name="Рисунок 4">
            <a:extLst>
              <a:ext uri="{FF2B5EF4-FFF2-40B4-BE49-F238E27FC236}">
                <a16:creationId xmlns:a16="http://schemas.microsoft.com/office/drawing/2014/main" xmlns=""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19" r="17531" b="65620"/>
          <a:stretch/>
        </p:blipFill>
        <p:spPr>
          <a:xfrm>
            <a:off x="9298014" y="153170"/>
            <a:ext cx="2288627" cy="66476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4281" y="204460"/>
            <a:ext cx="8926425" cy="770905"/>
          </a:xfrm>
        </p:spPr>
        <p:txBody>
          <a:bodyPr>
            <a:normAutofit fontScale="90000"/>
          </a:bodyPr>
          <a:lstStyle/>
          <a:p>
            <a:pPr algn="r"/>
            <a:r>
              <a:rPr lang="ru-RU" dirty="0" smtClean="0"/>
              <a:t>Характеристики задания «Тормозной путь»</a:t>
            </a:r>
            <a:endParaRPr lang="ru-RU" dirty="0"/>
          </a:p>
        </p:txBody>
      </p:sp>
      <p:sp>
        <p:nvSpPr>
          <p:cNvPr id="3" name="Содержимое 2"/>
          <p:cNvSpPr>
            <a:spLocks noGrp="1"/>
          </p:cNvSpPr>
          <p:nvPr>
            <p:ph idx="1"/>
          </p:nvPr>
        </p:nvSpPr>
        <p:spPr>
          <a:xfrm>
            <a:off x="594045" y="1357465"/>
            <a:ext cx="10692765" cy="5510878"/>
          </a:xfrm>
        </p:spPr>
        <p:txBody>
          <a:bodyPr>
            <a:noAutofit/>
          </a:bodyPr>
          <a:lstStyle/>
          <a:p>
            <a:pPr>
              <a:spcAft>
                <a:spcPts val="600"/>
              </a:spcAft>
            </a:pPr>
            <a:r>
              <a:rPr lang="ru-RU" sz="2400" dirty="0"/>
              <a:t>Область математического содержания: Изменение и зависимости</a:t>
            </a:r>
          </a:p>
          <a:p>
            <a:pPr>
              <a:spcAft>
                <a:spcPts val="600"/>
              </a:spcAft>
            </a:pPr>
            <a:r>
              <a:rPr lang="ru-RU" sz="2400" dirty="0"/>
              <a:t>Контекст: Общественная жизнь</a:t>
            </a:r>
          </a:p>
          <a:p>
            <a:pPr>
              <a:spcAft>
                <a:spcPts val="600"/>
              </a:spcAft>
            </a:pPr>
            <a:r>
              <a:rPr lang="ru-RU" sz="2400" dirty="0"/>
              <a:t>Когнитивная деятельность: </a:t>
            </a:r>
          </a:p>
          <a:p>
            <a:pPr>
              <a:spcAft>
                <a:spcPts val="600"/>
              </a:spcAft>
              <a:buNone/>
            </a:pPr>
            <a:r>
              <a:rPr lang="ru-RU" sz="2400" i="1" dirty="0"/>
              <a:t>	вопрос 1</a:t>
            </a:r>
            <a:r>
              <a:rPr lang="ru-RU" sz="2400" dirty="0"/>
              <a:t> – Интерпретировать; </a:t>
            </a:r>
            <a:r>
              <a:rPr lang="ru-RU" sz="2400" i="1" dirty="0"/>
              <a:t>вопрос 2</a:t>
            </a:r>
            <a:r>
              <a:rPr lang="ru-RU" sz="2400" dirty="0"/>
              <a:t>: Применять</a:t>
            </a:r>
          </a:p>
          <a:p>
            <a:pPr>
              <a:spcAft>
                <a:spcPts val="600"/>
              </a:spcAft>
            </a:pPr>
            <a:r>
              <a:rPr lang="ru-RU" sz="2400" dirty="0"/>
              <a:t>Уровень сложности: </a:t>
            </a:r>
            <a:r>
              <a:rPr lang="ru-RU" sz="2400" i="1" dirty="0"/>
              <a:t>оба вопроса </a:t>
            </a:r>
            <a:r>
              <a:rPr lang="ru-RU" sz="2400" dirty="0"/>
              <a:t>- 2 </a:t>
            </a:r>
          </a:p>
          <a:p>
            <a:pPr>
              <a:spcAft>
                <a:spcPts val="600"/>
              </a:spcAft>
            </a:pPr>
            <a:r>
              <a:rPr lang="ru-RU" sz="2400" dirty="0"/>
              <a:t>Проверяются знания/умения:  </a:t>
            </a:r>
          </a:p>
          <a:p>
            <a:pPr>
              <a:spcAft>
                <a:spcPts val="600"/>
              </a:spcAft>
              <a:buNone/>
            </a:pPr>
            <a:r>
              <a:rPr lang="ru-RU" sz="2400" i="1" dirty="0"/>
              <a:t>вопрос 1</a:t>
            </a:r>
            <a:r>
              <a:rPr lang="ru-RU" sz="2400" dirty="0"/>
              <a:t>: интерпретировать данные столбчатой диаграммы, устанавливать закономерность, проверять истинность утверждений  </a:t>
            </a:r>
          </a:p>
          <a:p>
            <a:pPr>
              <a:spcAft>
                <a:spcPts val="600"/>
              </a:spcAft>
              <a:buNone/>
            </a:pPr>
            <a:r>
              <a:rPr lang="ru-RU" sz="2400" i="1" dirty="0"/>
              <a:t>вопрос 2: </a:t>
            </a:r>
            <a:r>
              <a:rPr lang="ru-RU" sz="2400" dirty="0"/>
              <a:t>выполнять вычисления по формуле, округлять, самостоятельно задавать точность округления, обосновывать</a:t>
            </a:r>
          </a:p>
        </p:txBody>
      </p:sp>
      <p:pic>
        <p:nvPicPr>
          <p:cNvPr id="4" name="Рисунок 3">
            <a:extLst>
              <a:ext uri="{FF2B5EF4-FFF2-40B4-BE49-F238E27FC236}">
                <a16:creationId xmlns:a16="http://schemas.microsoft.com/office/drawing/2014/main" xmlns=""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19" r="17531" b="65620"/>
          <a:stretch/>
        </p:blipFill>
        <p:spPr>
          <a:xfrm>
            <a:off x="225111" y="155464"/>
            <a:ext cx="2401182" cy="69745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865" y="2142034"/>
            <a:ext cx="10098723" cy="1535700"/>
          </a:xfrm>
        </p:spPr>
        <p:txBody>
          <a:bodyPr>
            <a:normAutofit fontScale="90000"/>
          </a:bodyPr>
          <a:lstStyle/>
          <a:p>
            <a:r>
              <a:rPr lang="ru-RU" b="1" dirty="0" smtClean="0"/>
              <a:t/>
            </a:r>
            <a:br>
              <a:rPr lang="ru-RU" b="1" dirty="0" smtClean="0"/>
            </a:br>
            <a:r>
              <a:rPr lang="ru-RU" b="1" dirty="0" smtClean="0"/>
              <a:t/>
            </a:r>
            <a:br>
              <a:rPr lang="ru-RU" b="1" dirty="0" smtClean="0"/>
            </a:br>
            <a:r>
              <a:rPr lang="ru-RU" sz="4400" b="1" dirty="0"/>
              <a:t>ЧИТАТЕЛЬСКАЯ ГРАМОТНОСТЬ</a:t>
            </a:r>
            <a:endParaRPr lang="ru-RU" sz="4400" dirty="0"/>
          </a:p>
        </p:txBody>
      </p:sp>
      <p:pic>
        <p:nvPicPr>
          <p:cNvPr id="4" name="Рисунок 5"/>
          <p:cNvPicPr>
            <a:picLocks noChangeAspect="1"/>
          </p:cNvPicPr>
          <p:nvPr/>
        </p:nvPicPr>
        <p:blipFill>
          <a:blip r:embed="rId3" cstate="print"/>
          <a:srcRect l="16119" r="17531" b="65620"/>
          <a:stretch>
            <a:fillRect/>
          </a:stretch>
        </p:blipFill>
        <p:spPr bwMode="auto">
          <a:xfrm>
            <a:off x="1635683" y="723075"/>
            <a:ext cx="8607428" cy="1966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a:t>Читательская грамотность</a:t>
            </a:r>
          </a:p>
        </p:txBody>
      </p:sp>
      <p:pic>
        <p:nvPicPr>
          <p:cNvPr id="4" name="Рисунок 3">
            <a:extLst>
              <a:ext uri="{FF2B5EF4-FFF2-40B4-BE49-F238E27FC236}">
                <a16:creationId xmlns="" xmlns:a16="http://schemas.microsoft.com/office/drawing/2014/main" id="{4B1A77E2-6F7B-42D6-B0BB-6CC22F39ADB1}"/>
              </a:ext>
            </a:extLst>
          </p:cNvPr>
          <p:cNvPicPr>
            <a:picLocks noChangeAspect="1"/>
          </p:cNvPicPr>
          <p:nvPr/>
        </p:nvPicPr>
        <p:blipFill rotWithShape="1">
          <a:blip r:embed="rId3" cstate="print"/>
          <a:srcRect l="28787" t="38142" r="24544" b="7818"/>
          <a:stretch/>
        </p:blipFill>
        <p:spPr>
          <a:xfrm>
            <a:off x="9422425" y="2551336"/>
            <a:ext cx="1815647" cy="1182054"/>
          </a:xfrm>
          <a:prstGeom prst="rect">
            <a:avLst/>
          </a:prstGeom>
        </p:spPr>
      </p:pic>
      <p:pic>
        <p:nvPicPr>
          <p:cNvPr id="5" name="Рисунок 4">
            <a:extLst>
              <a:ext uri="{FF2B5EF4-FFF2-40B4-BE49-F238E27FC236}">
                <a16:creationId xmlns="" xmlns:a16="http://schemas.microsoft.com/office/drawing/2014/main" id="{57700EEB-7B40-4897-9794-2AAC8BC6EEFD}"/>
              </a:ext>
            </a:extLst>
          </p:cNvPr>
          <p:cNvPicPr>
            <a:picLocks noChangeAspect="1"/>
          </p:cNvPicPr>
          <p:nvPr/>
        </p:nvPicPr>
        <p:blipFill rotWithShape="1">
          <a:blip r:embed="rId4" cstate="print"/>
          <a:srcRect l="26969" t="39220" r="24544" b="17512"/>
          <a:stretch/>
        </p:blipFill>
        <p:spPr>
          <a:xfrm>
            <a:off x="641478" y="2643833"/>
            <a:ext cx="2356028" cy="1182055"/>
          </a:xfrm>
          <a:prstGeom prst="rect">
            <a:avLst/>
          </a:prstGeom>
        </p:spPr>
      </p:pic>
      <p:graphicFrame>
        <p:nvGraphicFramePr>
          <p:cNvPr id="8" name="Объект 8">
            <a:extLst>
              <a:ext uri="{FF2B5EF4-FFF2-40B4-BE49-F238E27FC236}">
                <a16:creationId xmlns="" xmlns:a16="http://schemas.microsoft.com/office/drawing/2014/main" id="{BA141F5D-3772-4AD8-8809-CBA48F9CB097}"/>
              </a:ext>
            </a:extLst>
          </p:cNvPr>
          <p:cNvGraphicFramePr>
            <a:graphicFrameLocks/>
          </p:cNvGraphicFramePr>
          <p:nvPr/>
        </p:nvGraphicFramePr>
        <p:xfrm>
          <a:off x="636889" y="1832053"/>
          <a:ext cx="2524118" cy="603456"/>
        </p:xfrm>
        <a:graphic>
          <a:graphicData uri="http://schemas.openxmlformats.org/drawingml/2006/table">
            <a:tbl>
              <a:tblPr firstRow="1" bandRow="1">
                <a:tableStyleId>{5C22544A-7EE6-4342-B048-85BDC9FD1C3A}</a:tableStyleId>
              </a:tblPr>
              <a:tblGrid>
                <a:gridCol w="2524118">
                  <a:extLst>
                    <a:ext uri="{9D8B030D-6E8A-4147-A177-3AD203B41FA5}">
                      <a16:colId xmlns="" xmlns:a16="http://schemas.microsoft.com/office/drawing/2014/main" val="3813844802"/>
                    </a:ext>
                  </a:extLst>
                </a:gridCol>
              </a:tblGrid>
              <a:tr h="603456">
                <a:tc>
                  <a:txBody>
                    <a:bodyPr/>
                    <a:lstStyle/>
                    <a:p>
                      <a:r>
                        <a:rPr lang="ru-RU" sz="1700" dirty="0">
                          <a:solidFill>
                            <a:srgbClr val="002060"/>
                          </a:solidFill>
                        </a:rPr>
                        <a:t>Моя Россия: большое в малом</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9" name="Объект 8">
            <a:extLst>
              <a:ext uri="{FF2B5EF4-FFF2-40B4-BE49-F238E27FC236}">
                <a16:creationId xmlns="" xmlns:a16="http://schemas.microsoft.com/office/drawing/2014/main" id="{F68826A3-1D53-4DB7-A09A-D936ACBC91F3}"/>
              </a:ext>
            </a:extLst>
          </p:cNvPr>
          <p:cNvGraphicFramePr>
            <a:graphicFrameLocks/>
          </p:cNvGraphicFramePr>
          <p:nvPr/>
        </p:nvGraphicFramePr>
        <p:xfrm>
          <a:off x="636891" y="5342521"/>
          <a:ext cx="2868205" cy="659237"/>
        </p:xfrm>
        <a:graphic>
          <a:graphicData uri="http://schemas.openxmlformats.org/drawingml/2006/table">
            <a:tbl>
              <a:tblPr firstRow="1" bandRow="1">
                <a:tableStyleId>{5C22544A-7EE6-4342-B048-85BDC9FD1C3A}</a:tableStyleId>
              </a:tblPr>
              <a:tblGrid>
                <a:gridCol w="2868205">
                  <a:extLst>
                    <a:ext uri="{9D8B030D-6E8A-4147-A177-3AD203B41FA5}">
                      <a16:colId xmlns="" xmlns:a16="http://schemas.microsoft.com/office/drawing/2014/main" val="3813844802"/>
                    </a:ext>
                  </a:extLst>
                </a:gridCol>
              </a:tblGrid>
              <a:tr h="659237">
                <a:tc>
                  <a:txBody>
                    <a:bodyPr/>
                    <a:lstStyle/>
                    <a:p>
                      <a:r>
                        <a:rPr lang="ru-RU" sz="1700" dirty="0">
                          <a:solidFill>
                            <a:srgbClr val="002060"/>
                          </a:solidFill>
                        </a:rPr>
                        <a:t>Всероссийский конкурс сочинений</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0" name="Объект 8">
            <a:extLst>
              <a:ext uri="{FF2B5EF4-FFF2-40B4-BE49-F238E27FC236}">
                <a16:creationId xmlns="" xmlns:a16="http://schemas.microsoft.com/office/drawing/2014/main" id="{B337BC8F-B139-4B11-B364-F7F5200CDD88}"/>
              </a:ext>
            </a:extLst>
          </p:cNvPr>
          <p:cNvGraphicFramePr>
            <a:graphicFrameLocks/>
          </p:cNvGraphicFramePr>
          <p:nvPr/>
        </p:nvGraphicFramePr>
        <p:xfrm>
          <a:off x="642785" y="3924810"/>
          <a:ext cx="2789379" cy="594763"/>
        </p:xfrm>
        <a:graphic>
          <a:graphicData uri="http://schemas.openxmlformats.org/drawingml/2006/table">
            <a:tbl>
              <a:tblPr firstRow="1" bandRow="1">
                <a:tableStyleId>{5C22544A-7EE6-4342-B048-85BDC9FD1C3A}</a:tableStyleId>
              </a:tblPr>
              <a:tblGrid>
                <a:gridCol w="2789379">
                  <a:extLst>
                    <a:ext uri="{9D8B030D-6E8A-4147-A177-3AD203B41FA5}">
                      <a16:colId xmlns="" xmlns:a16="http://schemas.microsoft.com/office/drawing/2014/main" val="3813844802"/>
                    </a:ext>
                  </a:extLst>
                </a:gridCol>
              </a:tblGrid>
              <a:tr h="594763">
                <a:tc>
                  <a:txBody>
                    <a:bodyPr/>
                    <a:lstStyle/>
                    <a:p>
                      <a:r>
                        <a:rPr lang="ru-RU" sz="1700" dirty="0">
                          <a:solidFill>
                            <a:srgbClr val="002060"/>
                          </a:solidFill>
                        </a:rPr>
                        <a:t>Собака бывает кусачей</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1" name="Объект 8">
            <a:extLst>
              <a:ext uri="{FF2B5EF4-FFF2-40B4-BE49-F238E27FC236}">
                <a16:creationId xmlns="" xmlns:a16="http://schemas.microsoft.com/office/drawing/2014/main" id="{F5BF5FDE-8310-4515-91EA-259162CA61D4}"/>
              </a:ext>
            </a:extLst>
          </p:cNvPr>
          <p:cNvGraphicFramePr>
            <a:graphicFrameLocks/>
          </p:cNvGraphicFramePr>
          <p:nvPr/>
        </p:nvGraphicFramePr>
        <p:xfrm>
          <a:off x="9897725" y="5444634"/>
          <a:ext cx="1340351" cy="594763"/>
        </p:xfrm>
        <a:graphic>
          <a:graphicData uri="http://schemas.openxmlformats.org/drawingml/2006/table">
            <a:tbl>
              <a:tblPr firstRow="1" bandRow="1">
                <a:tableStyleId>{5C22544A-7EE6-4342-B048-85BDC9FD1C3A}</a:tableStyleId>
              </a:tblPr>
              <a:tblGrid>
                <a:gridCol w="1340351">
                  <a:extLst>
                    <a:ext uri="{9D8B030D-6E8A-4147-A177-3AD203B41FA5}">
                      <a16:colId xmlns="" xmlns:a16="http://schemas.microsoft.com/office/drawing/2014/main" val="3813844802"/>
                    </a:ext>
                  </a:extLst>
                </a:gridCol>
              </a:tblGrid>
              <a:tr h="594763">
                <a:tc>
                  <a:txBody>
                    <a:bodyPr/>
                    <a:lstStyle/>
                    <a:p>
                      <a:r>
                        <a:rPr lang="ru-RU" sz="1700" dirty="0">
                          <a:solidFill>
                            <a:srgbClr val="002060"/>
                          </a:solidFill>
                        </a:rPr>
                        <a:t>Автопилот</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2" name="Объект 8">
            <a:extLst>
              <a:ext uri="{FF2B5EF4-FFF2-40B4-BE49-F238E27FC236}">
                <a16:creationId xmlns="" xmlns:a16="http://schemas.microsoft.com/office/drawing/2014/main" id="{60BBD1B9-2320-4A85-B1C4-C05A1184C128}"/>
              </a:ext>
            </a:extLst>
          </p:cNvPr>
          <p:cNvGraphicFramePr>
            <a:graphicFrameLocks/>
          </p:cNvGraphicFramePr>
          <p:nvPr/>
        </p:nvGraphicFramePr>
        <p:xfrm>
          <a:off x="9223646" y="3986136"/>
          <a:ext cx="1987609" cy="594763"/>
        </p:xfrm>
        <a:graphic>
          <a:graphicData uri="http://schemas.openxmlformats.org/drawingml/2006/table">
            <a:tbl>
              <a:tblPr firstRow="1" bandRow="1">
                <a:tableStyleId>{5C22544A-7EE6-4342-B048-85BDC9FD1C3A}</a:tableStyleId>
              </a:tblPr>
              <a:tblGrid>
                <a:gridCol w="1987609">
                  <a:extLst>
                    <a:ext uri="{9D8B030D-6E8A-4147-A177-3AD203B41FA5}">
                      <a16:colId xmlns="" xmlns:a16="http://schemas.microsoft.com/office/drawing/2014/main" val="3813844802"/>
                    </a:ext>
                  </a:extLst>
                </a:gridCol>
              </a:tblGrid>
              <a:tr h="594763">
                <a:tc>
                  <a:txBody>
                    <a:bodyPr/>
                    <a:lstStyle/>
                    <a:p>
                      <a:r>
                        <a:rPr lang="ru-RU" sz="1700" dirty="0">
                          <a:solidFill>
                            <a:srgbClr val="002060"/>
                          </a:solidFill>
                        </a:rPr>
                        <a:t>Тихая дискотека</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3" name="Объект 8">
            <a:extLst>
              <a:ext uri="{FF2B5EF4-FFF2-40B4-BE49-F238E27FC236}">
                <a16:creationId xmlns="" xmlns:a16="http://schemas.microsoft.com/office/drawing/2014/main" id="{715706D0-12B6-465B-A2D0-4F7ECC963137}"/>
              </a:ext>
            </a:extLst>
          </p:cNvPr>
          <p:cNvGraphicFramePr>
            <a:graphicFrameLocks/>
          </p:cNvGraphicFramePr>
          <p:nvPr/>
        </p:nvGraphicFramePr>
        <p:xfrm>
          <a:off x="9701733" y="1952521"/>
          <a:ext cx="1517773" cy="594763"/>
        </p:xfrm>
        <a:graphic>
          <a:graphicData uri="http://schemas.openxmlformats.org/drawingml/2006/table">
            <a:tbl>
              <a:tblPr firstRow="1" bandRow="1">
                <a:tableStyleId>{5C22544A-7EE6-4342-B048-85BDC9FD1C3A}</a:tableStyleId>
              </a:tblPr>
              <a:tblGrid>
                <a:gridCol w="1517773">
                  <a:extLst>
                    <a:ext uri="{9D8B030D-6E8A-4147-A177-3AD203B41FA5}">
                      <a16:colId xmlns="" xmlns:a16="http://schemas.microsoft.com/office/drawing/2014/main" val="3813844802"/>
                    </a:ext>
                  </a:extLst>
                </a:gridCol>
              </a:tblGrid>
              <a:tr h="594763">
                <a:tc>
                  <a:txBody>
                    <a:bodyPr/>
                    <a:lstStyle/>
                    <a:p>
                      <a:r>
                        <a:rPr lang="ru-RU" sz="1700" dirty="0">
                          <a:solidFill>
                            <a:srgbClr val="002060"/>
                          </a:solidFill>
                        </a:rPr>
                        <a:t>Погружение</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14" name="Рисунок 13">
            <a:extLst>
              <a:ext uri="{FF2B5EF4-FFF2-40B4-BE49-F238E27FC236}">
                <a16:creationId xmlns="" xmlns:a16="http://schemas.microsoft.com/office/drawing/2014/main" id="{ADA49039-E07E-4C3A-B4BF-E6AC26687E23}"/>
              </a:ext>
            </a:extLst>
          </p:cNvPr>
          <p:cNvPicPr>
            <a:picLocks noChangeAspect="1"/>
          </p:cNvPicPr>
          <p:nvPr/>
        </p:nvPicPr>
        <p:blipFill rotWithShape="1">
          <a:blip r:embed="rId5" cstate="print"/>
          <a:srcRect l="29007" t="24029" r="24478" b="47479"/>
          <a:stretch/>
        </p:blipFill>
        <p:spPr>
          <a:xfrm>
            <a:off x="676941" y="4407627"/>
            <a:ext cx="2356028" cy="811381"/>
          </a:xfrm>
          <a:prstGeom prst="rect">
            <a:avLst/>
          </a:prstGeom>
        </p:spPr>
      </p:pic>
      <p:pic>
        <p:nvPicPr>
          <p:cNvPr id="15" name="Рисунок 14">
            <a:extLst>
              <a:ext uri="{FF2B5EF4-FFF2-40B4-BE49-F238E27FC236}">
                <a16:creationId xmlns="" xmlns:a16="http://schemas.microsoft.com/office/drawing/2014/main" id="{0B8A4A34-1D15-4E8C-970E-8CE1C909341B}"/>
              </a:ext>
            </a:extLst>
          </p:cNvPr>
          <p:cNvPicPr>
            <a:picLocks noChangeAspect="1"/>
          </p:cNvPicPr>
          <p:nvPr/>
        </p:nvPicPr>
        <p:blipFill rotWithShape="1">
          <a:blip r:embed="rId6" cstate="print"/>
          <a:srcRect l="28361" t="23104" r="24687" b="58602"/>
          <a:stretch/>
        </p:blipFill>
        <p:spPr>
          <a:xfrm>
            <a:off x="688080" y="6123871"/>
            <a:ext cx="2372302" cy="519674"/>
          </a:xfrm>
          <a:prstGeom prst="rect">
            <a:avLst/>
          </a:prstGeom>
        </p:spPr>
      </p:pic>
      <p:pic>
        <p:nvPicPr>
          <p:cNvPr id="16" name="Рисунок 15">
            <a:extLst>
              <a:ext uri="{FF2B5EF4-FFF2-40B4-BE49-F238E27FC236}">
                <a16:creationId xmlns="" xmlns:a16="http://schemas.microsoft.com/office/drawing/2014/main" id="{D18A3CB3-77FC-4734-8924-887DCCC625A2}"/>
              </a:ext>
            </a:extLst>
          </p:cNvPr>
          <p:cNvPicPr>
            <a:picLocks noChangeAspect="1"/>
          </p:cNvPicPr>
          <p:nvPr/>
        </p:nvPicPr>
        <p:blipFill rotWithShape="1">
          <a:blip r:embed="rId7" cstate="print"/>
          <a:srcRect l="26834" t="21398" r="25169" b="48277"/>
          <a:stretch/>
        </p:blipFill>
        <p:spPr>
          <a:xfrm>
            <a:off x="9171388" y="4484655"/>
            <a:ext cx="2097288" cy="744990"/>
          </a:xfrm>
          <a:prstGeom prst="rect">
            <a:avLst/>
          </a:prstGeom>
        </p:spPr>
      </p:pic>
      <p:pic>
        <p:nvPicPr>
          <p:cNvPr id="17" name="Рисунок 16">
            <a:extLst>
              <a:ext uri="{FF2B5EF4-FFF2-40B4-BE49-F238E27FC236}">
                <a16:creationId xmlns="" xmlns:a16="http://schemas.microsoft.com/office/drawing/2014/main" id="{94EA1228-CA68-4730-A37B-F85009B2DC97}"/>
              </a:ext>
            </a:extLst>
          </p:cNvPr>
          <p:cNvPicPr>
            <a:picLocks noChangeAspect="1"/>
          </p:cNvPicPr>
          <p:nvPr/>
        </p:nvPicPr>
        <p:blipFill rotWithShape="1">
          <a:blip r:embed="rId8" cstate="print"/>
          <a:srcRect l="28247" t="25371" r="23925" b="53502"/>
          <a:stretch/>
        </p:blipFill>
        <p:spPr>
          <a:xfrm>
            <a:off x="8613686" y="5897166"/>
            <a:ext cx="2880948" cy="715475"/>
          </a:xfrm>
          <a:prstGeom prst="rect">
            <a:avLst/>
          </a:prstGeom>
        </p:spPr>
      </p:pic>
      <p:graphicFrame>
        <p:nvGraphicFramePr>
          <p:cNvPr id="18" name="Объект 8">
            <a:extLst>
              <a:ext uri="{FF2B5EF4-FFF2-40B4-BE49-F238E27FC236}">
                <a16:creationId xmlns="" xmlns:a16="http://schemas.microsoft.com/office/drawing/2014/main" id="{0D1E0BA7-1C6F-41AF-8C1A-7CBDEBAEB6E4}"/>
              </a:ext>
            </a:extLst>
          </p:cNvPr>
          <p:cNvGraphicFramePr>
            <a:graphicFrameLocks/>
          </p:cNvGraphicFramePr>
          <p:nvPr/>
        </p:nvGraphicFramePr>
        <p:xfrm>
          <a:off x="665150" y="1255860"/>
          <a:ext cx="2367822" cy="594763"/>
        </p:xfrm>
        <a:graphic>
          <a:graphicData uri="http://schemas.openxmlformats.org/drawingml/2006/table">
            <a:tbl>
              <a:tblPr firstRow="1" bandRow="1">
                <a:tableStyleId>{5C22544A-7EE6-4342-B048-85BDC9FD1C3A}</a:tableStyleId>
              </a:tblPr>
              <a:tblGrid>
                <a:gridCol w="2367822">
                  <a:extLst>
                    <a:ext uri="{9D8B030D-6E8A-4147-A177-3AD203B41FA5}">
                      <a16:colId xmlns="" xmlns:a16="http://schemas.microsoft.com/office/drawing/2014/main" val="3813844802"/>
                    </a:ext>
                  </a:extLst>
                </a:gridCol>
              </a:tblGrid>
              <a:tr h="594763">
                <a:tc>
                  <a:txBody>
                    <a:bodyPr/>
                    <a:lstStyle/>
                    <a:p>
                      <a:r>
                        <a:rPr lang="ru-RU" sz="1700" dirty="0">
                          <a:solidFill>
                            <a:schemeClr val="tx1">
                              <a:lumMod val="95000"/>
                              <a:lumOff val="5000"/>
                            </a:schemeClr>
                          </a:solidFill>
                        </a:rPr>
                        <a:t>Мониторинг 5 класс</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9" name="Объект 8">
            <a:extLst>
              <a:ext uri="{FF2B5EF4-FFF2-40B4-BE49-F238E27FC236}">
                <a16:creationId xmlns="" xmlns:a16="http://schemas.microsoft.com/office/drawing/2014/main" id="{700C3F44-DF37-4A66-956A-F9EDA8EAB9D0}"/>
              </a:ext>
            </a:extLst>
          </p:cNvPr>
          <p:cNvGraphicFramePr>
            <a:graphicFrameLocks/>
          </p:cNvGraphicFramePr>
          <p:nvPr/>
        </p:nvGraphicFramePr>
        <p:xfrm>
          <a:off x="8870249" y="1373871"/>
          <a:ext cx="2367822" cy="594763"/>
        </p:xfrm>
        <a:graphic>
          <a:graphicData uri="http://schemas.openxmlformats.org/drawingml/2006/table">
            <a:tbl>
              <a:tblPr firstRow="1" bandRow="1">
                <a:tableStyleId>{5C22544A-7EE6-4342-B048-85BDC9FD1C3A}</a:tableStyleId>
              </a:tblPr>
              <a:tblGrid>
                <a:gridCol w="2367822">
                  <a:extLst>
                    <a:ext uri="{9D8B030D-6E8A-4147-A177-3AD203B41FA5}">
                      <a16:colId xmlns="" xmlns:a16="http://schemas.microsoft.com/office/drawing/2014/main" val="3813844802"/>
                    </a:ext>
                  </a:extLst>
                </a:gridCol>
              </a:tblGrid>
              <a:tr h="594763">
                <a:tc>
                  <a:txBody>
                    <a:bodyPr/>
                    <a:lstStyle/>
                    <a:p>
                      <a:r>
                        <a:rPr lang="ru-RU" sz="1700" dirty="0">
                          <a:solidFill>
                            <a:schemeClr val="tx1">
                              <a:lumMod val="95000"/>
                              <a:lumOff val="5000"/>
                            </a:schemeClr>
                          </a:solidFill>
                        </a:rPr>
                        <a:t>Мониторинг 7 класс</a:t>
                      </a:r>
                    </a:p>
                  </a:txBody>
                  <a:tcPr marL="85296" marR="85296" marT="42648" marB="426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sp>
        <p:nvSpPr>
          <p:cNvPr id="20" name="Подзаголовок 2">
            <a:extLst>
              <a:ext uri="{FF2B5EF4-FFF2-40B4-BE49-F238E27FC236}">
                <a16:creationId xmlns="" xmlns:a16="http://schemas.microsoft.com/office/drawing/2014/main" id="{06A3A596-B79A-4FE5-82A0-F5353B65569D}"/>
              </a:ext>
            </a:extLst>
          </p:cNvPr>
          <p:cNvSpPr txBox="1">
            <a:spLocks/>
          </p:cNvSpPr>
          <p:nvPr/>
        </p:nvSpPr>
        <p:spPr>
          <a:xfrm>
            <a:off x="3481282" y="1373868"/>
            <a:ext cx="5110084" cy="465101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effectLst>
            <a:glow rad="101600">
              <a:schemeClr val="accent6">
                <a:satMod val="175000"/>
                <a:alpha val="40000"/>
              </a:schemeClr>
            </a:glow>
          </a:effectLst>
          <a:scene3d>
            <a:camera prst="orthographicFront"/>
            <a:lightRig rig="threePt" dir="t"/>
          </a:scene3d>
          <a:sp3d>
            <a:bevelT w="139700" h="139700" prst="divot"/>
          </a:sp3d>
        </p:spPr>
        <p:txBody>
          <a:bodyPr vert="horz" lIns="97229" tIns="48616" rIns="97229" bIns="48616" rtlCol="0">
            <a:normAutofit lnSpcReduction="10000"/>
          </a:bodyPr>
          <a:lstStyle>
            <a:lvl1pPr marL="390964" indent="-390964" algn="l" defTabSz="1042569"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7087" indent="-325803" algn="l" defTabSz="1042569"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211" indent="-260643" algn="l" defTabSz="1042569"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4494"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5779"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7063"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8349"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9633"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0917" indent="-260643" algn="l" defTabSz="1042569"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nSpc>
                <a:spcPct val="90000"/>
              </a:lnSpc>
            </a:pPr>
            <a:r>
              <a:rPr lang="ru-RU" altLang="ru-RU" sz="2900" dirty="0">
                <a:solidFill>
                  <a:srgbClr val="000099"/>
                </a:solidFill>
              </a:rPr>
              <a:t>способность человека понимать и использовать письменные тексты, </a:t>
            </a:r>
          </a:p>
          <a:p>
            <a:pPr>
              <a:lnSpc>
                <a:spcPct val="90000"/>
              </a:lnSpc>
            </a:pPr>
            <a:r>
              <a:rPr lang="ru-RU" altLang="ru-RU" sz="2900" dirty="0">
                <a:solidFill>
                  <a:srgbClr val="000099"/>
                </a:solidFill>
              </a:rPr>
              <a:t>размышлять о них и заниматься чтением для того, чтобы достигать своих целей, </a:t>
            </a:r>
          </a:p>
          <a:p>
            <a:pPr>
              <a:lnSpc>
                <a:spcPct val="90000"/>
              </a:lnSpc>
            </a:pPr>
            <a:r>
              <a:rPr lang="ru-RU" altLang="ru-RU" sz="2900" dirty="0">
                <a:solidFill>
                  <a:srgbClr val="000099"/>
                </a:solidFill>
              </a:rPr>
              <a:t>расширять свои знания и возможности, </a:t>
            </a:r>
          </a:p>
          <a:p>
            <a:pPr>
              <a:lnSpc>
                <a:spcPct val="90000"/>
              </a:lnSpc>
            </a:pPr>
            <a:r>
              <a:rPr lang="ru-RU" altLang="ru-RU" sz="2900" dirty="0">
                <a:solidFill>
                  <a:srgbClr val="000099"/>
                </a:solidFill>
              </a:rPr>
              <a:t>участвовать в социальной жизни. </a:t>
            </a:r>
          </a:p>
          <a:p>
            <a:pPr>
              <a:lnSpc>
                <a:spcPct val="90000"/>
              </a:lnSpc>
            </a:pPr>
            <a:endParaRPr lang="ru-RU" altLang="ru-RU" sz="3300" dirty="0"/>
          </a:p>
        </p:txBody>
      </p:sp>
      <p:pic>
        <p:nvPicPr>
          <p:cNvPr id="21" name="Рисунок 20">
            <a:extLst>
              <a:ext uri="{FF2B5EF4-FFF2-40B4-BE49-F238E27FC236}">
                <a16:creationId xmlns:a16="http://schemas.microsoft.com/office/drawing/2014/main" xmlns="" id="{A871EDFC-11F6-4D2F-9B24-696E5EF77E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19" r="17531" b="65620"/>
          <a:stretch/>
        </p:blipFill>
        <p:spPr>
          <a:xfrm>
            <a:off x="200098" y="165517"/>
            <a:ext cx="1800887" cy="52309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3297" y="559572"/>
            <a:ext cx="10360687" cy="722929"/>
          </a:xfrm>
        </p:spPr>
        <p:txBody>
          <a:bodyPr>
            <a:noAutofit/>
          </a:bodyPr>
          <a:lstStyle/>
          <a:p>
            <a:r>
              <a:rPr lang="ru-RU" dirty="0"/>
              <a:t>Оценка читательской грамотности (исследование </a:t>
            </a:r>
            <a:r>
              <a:rPr lang="en-US" dirty="0"/>
              <a:t>PISA)</a:t>
            </a:r>
            <a:endParaRPr lang="ru-RU" dirty="0"/>
          </a:p>
        </p:txBody>
      </p:sp>
      <p:pic>
        <p:nvPicPr>
          <p:cNvPr id="5" name="Объект 4">
            <a:extLst>
              <a:ext uri="{FF2B5EF4-FFF2-40B4-BE49-F238E27FC236}">
                <a16:creationId xmlns="" xmlns:a16="http://schemas.microsoft.com/office/drawing/2014/main" id="{E1D40654-0700-4C8E-A16A-E924C59F96E4}"/>
              </a:ext>
            </a:extLst>
          </p:cNvPr>
          <p:cNvPicPr>
            <a:picLocks noGrp="1" noChangeAspect="1"/>
          </p:cNvPicPr>
          <p:nvPr>
            <p:ph idx="1"/>
          </p:nvPr>
        </p:nvPicPr>
        <p:blipFill rotWithShape="1">
          <a:blip r:embed="rId3" cstate="print"/>
          <a:srcRect l="34242" t="31029" r="9999" b="19558"/>
          <a:stretch/>
        </p:blipFill>
        <p:spPr>
          <a:xfrm>
            <a:off x="1708754" y="1768620"/>
            <a:ext cx="8776257" cy="437266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3FDC7E1-D06A-4C31-8D50-4A1D54627F54}"/>
              </a:ext>
            </a:extLst>
          </p:cNvPr>
          <p:cNvSpPr>
            <a:spLocks noGrp="1"/>
          </p:cNvSpPr>
          <p:nvPr>
            <p:ph type="title"/>
          </p:nvPr>
        </p:nvSpPr>
        <p:spPr>
          <a:xfrm>
            <a:off x="2051993" y="291896"/>
            <a:ext cx="8889493" cy="775005"/>
          </a:xfrm>
        </p:spPr>
        <p:txBody>
          <a:bodyPr>
            <a:normAutofit fontScale="90000"/>
          </a:bodyPr>
          <a:lstStyle/>
          <a:p>
            <a:r>
              <a:rPr lang="ru-RU" dirty="0">
                <a:latin typeface="Times New Roman" panose="02020603050405020304" pitchFamily="18" charset="0"/>
                <a:cs typeface="Times New Roman" panose="02020603050405020304" pitchFamily="18" charset="0"/>
              </a:rPr>
              <a:t>Оценка читательской грамотности (Мониторинг </a:t>
            </a:r>
            <a:r>
              <a:rPr lang="ru-RU" dirty="0" smtClean="0">
                <a:latin typeface="Times New Roman" panose="02020603050405020304" pitchFamily="18" charset="0"/>
                <a:cs typeface="Times New Roman" panose="02020603050405020304" pitchFamily="18" charset="0"/>
              </a:rPr>
              <a:t>формирования функциональной </a:t>
            </a:r>
            <a:r>
              <a:rPr lang="ru-RU" dirty="0">
                <a:latin typeface="Times New Roman" panose="02020603050405020304" pitchFamily="18" charset="0"/>
                <a:cs typeface="Times New Roman" panose="02020603050405020304" pitchFamily="18" charset="0"/>
              </a:rPr>
              <a:t>грамотности)</a:t>
            </a:r>
            <a:endParaRPr lang="ru-RU" b="1" dirty="0">
              <a:latin typeface="Times New Roman" panose="02020603050405020304" pitchFamily="18" charset="0"/>
              <a:cs typeface="Times New Roman" panose="02020603050405020304" pitchFamily="18" charset="0"/>
            </a:endParaRPr>
          </a:p>
        </p:txBody>
      </p:sp>
      <p:graphicFrame>
        <p:nvGraphicFramePr>
          <p:cNvPr id="10" name="Схема 9">
            <a:extLst>
              <a:ext uri="{FF2B5EF4-FFF2-40B4-BE49-F238E27FC236}">
                <a16:creationId xmlns="" xmlns:a16="http://schemas.microsoft.com/office/drawing/2014/main" id="{61F5EEB7-2646-40E6-B76D-618DB019E06E}"/>
              </a:ext>
            </a:extLst>
          </p:cNvPr>
          <p:cNvGraphicFramePr/>
          <p:nvPr/>
        </p:nvGraphicFramePr>
        <p:xfrm>
          <a:off x="2246253" y="1597103"/>
          <a:ext cx="7388346" cy="5280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Рисунок 3">
            <a:extLst>
              <a:ext uri="{FF2B5EF4-FFF2-40B4-BE49-F238E27FC236}">
                <a16:creationId xmlns:a16="http://schemas.microsoft.com/office/drawing/2014/main" xmlns="" id="{A871EDFC-11F6-4D2F-9B24-696E5EF77E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val="38500124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stretch>
            <a:fillRect/>
          </a:stretch>
        </p:blipFill>
        <p:spPr>
          <a:xfrm>
            <a:off x="6760412" y="4431842"/>
            <a:ext cx="3228708" cy="2508180"/>
          </a:xfrm>
          <a:prstGeom prst="rect">
            <a:avLst/>
          </a:prstGeom>
        </p:spPr>
      </p:pic>
      <p:pic>
        <p:nvPicPr>
          <p:cNvPr id="4" name="Рисунок 3"/>
          <p:cNvPicPr>
            <a:picLocks noChangeAspect="1"/>
          </p:cNvPicPr>
          <p:nvPr/>
        </p:nvPicPr>
        <p:blipFill>
          <a:blip r:embed="rId4" cstate="print"/>
          <a:stretch>
            <a:fillRect/>
          </a:stretch>
        </p:blipFill>
        <p:spPr>
          <a:xfrm>
            <a:off x="3531704" y="3904614"/>
            <a:ext cx="3228708" cy="3139447"/>
          </a:xfrm>
          <a:prstGeom prst="rect">
            <a:avLst/>
          </a:prstGeom>
        </p:spPr>
      </p:pic>
      <p:pic>
        <p:nvPicPr>
          <p:cNvPr id="5" name="Рисунок 4">
            <a:extLst>
              <a:ext uri="{FF2B5EF4-FFF2-40B4-BE49-F238E27FC236}">
                <a16:creationId xmlns="" xmlns:a16="http://schemas.microsoft.com/office/drawing/2014/main" id="{44675FC4-72C4-4ED8-97B8-CF39ACFD8D4E}"/>
              </a:ext>
            </a:extLst>
          </p:cNvPr>
          <p:cNvPicPr>
            <a:picLocks noChangeAspect="1"/>
          </p:cNvPicPr>
          <p:nvPr/>
        </p:nvPicPr>
        <p:blipFill rotWithShape="1">
          <a:blip r:embed="rId5" cstate="print"/>
          <a:srcRect r="71491" b="56772"/>
          <a:stretch/>
        </p:blipFill>
        <p:spPr>
          <a:xfrm>
            <a:off x="328491" y="1863573"/>
            <a:ext cx="2084386" cy="2418100"/>
          </a:xfrm>
          <a:prstGeom prst="rect">
            <a:avLst/>
          </a:prstGeom>
        </p:spPr>
      </p:pic>
      <p:pic>
        <p:nvPicPr>
          <p:cNvPr id="6" name="Рисунок 5">
            <a:extLst>
              <a:ext uri="{FF2B5EF4-FFF2-40B4-BE49-F238E27FC236}">
                <a16:creationId xmlns="" xmlns:a16="http://schemas.microsoft.com/office/drawing/2014/main" id="{B8D2A043-67CB-4CFF-96FD-AE017632EF2B}"/>
              </a:ext>
            </a:extLst>
          </p:cNvPr>
          <p:cNvPicPr>
            <a:picLocks noChangeAspect="1"/>
          </p:cNvPicPr>
          <p:nvPr/>
        </p:nvPicPr>
        <p:blipFill rotWithShape="1">
          <a:blip r:embed="rId5" cstate="print"/>
          <a:srcRect t="43866" r="71491" b="27332"/>
          <a:stretch/>
        </p:blipFill>
        <p:spPr>
          <a:xfrm>
            <a:off x="1150807" y="4381026"/>
            <a:ext cx="2084386" cy="1611141"/>
          </a:xfrm>
          <a:prstGeom prst="rect">
            <a:avLst/>
          </a:prstGeom>
        </p:spPr>
      </p:pic>
      <p:cxnSp>
        <p:nvCxnSpPr>
          <p:cNvPr id="8" name="Прямая со стрелкой 7">
            <a:extLst>
              <a:ext uri="{FF2B5EF4-FFF2-40B4-BE49-F238E27FC236}">
                <a16:creationId xmlns="" xmlns:a16="http://schemas.microsoft.com/office/drawing/2014/main" id="{D9EA267A-BD71-4C13-B1E6-3559AC7564AA}"/>
              </a:ext>
            </a:extLst>
          </p:cNvPr>
          <p:cNvCxnSpPr>
            <a:cxnSpLocks/>
            <a:endCxn id="5" idx="3"/>
          </p:cNvCxnSpPr>
          <p:nvPr/>
        </p:nvCxnSpPr>
        <p:spPr>
          <a:xfrm flipH="1">
            <a:off x="2412876" y="1764217"/>
            <a:ext cx="1511326" cy="130840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Прямая со стрелкой 11">
            <a:extLst>
              <a:ext uri="{FF2B5EF4-FFF2-40B4-BE49-F238E27FC236}">
                <a16:creationId xmlns="" xmlns:a16="http://schemas.microsoft.com/office/drawing/2014/main" id="{AFB8D88A-87E2-4976-A568-D13CF5F3CEB9}"/>
              </a:ext>
            </a:extLst>
          </p:cNvPr>
          <p:cNvCxnSpPr>
            <a:cxnSpLocks/>
          </p:cNvCxnSpPr>
          <p:nvPr/>
        </p:nvCxnSpPr>
        <p:spPr>
          <a:xfrm flipH="1">
            <a:off x="2979416" y="2028200"/>
            <a:ext cx="1880738" cy="263411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9" name="Прямая со стрелкой 18">
            <a:extLst>
              <a:ext uri="{FF2B5EF4-FFF2-40B4-BE49-F238E27FC236}">
                <a16:creationId xmlns="" xmlns:a16="http://schemas.microsoft.com/office/drawing/2014/main" id="{07120C9F-4369-4118-8460-D5C911C06475}"/>
              </a:ext>
            </a:extLst>
          </p:cNvPr>
          <p:cNvCxnSpPr>
            <a:cxnSpLocks/>
          </p:cNvCxnSpPr>
          <p:nvPr/>
        </p:nvCxnSpPr>
        <p:spPr>
          <a:xfrm>
            <a:off x="5796409" y="1863573"/>
            <a:ext cx="0" cy="17464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 xmlns:a16="http://schemas.microsoft.com/office/drawing/2014/main" id="{2BCD6BC5-79BC-419A-807E-8A8C9F625620}"/>
              </a:ext>
            </a:extLst>
          </p:cNvPr>
          <p:cNvCxnSpPr>
            <a:cxnSpLocks/>
          </p:cNvCxnSpPr>
          <p:nvPr/>
        </p:nvCxnSpPr>
        <p:spPr>
          <a:xfrm>
            <a:off x="6151930" y="1835792"/>
            <a:ext cx="1422573" cy="24920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Заголовок 1">
            <a:extLst>
              <a:ext uri="{FF2B5EF4-FFF2-40B4-BE49-F238E27FC236}">
                <a16:creationId xmlns="" xmlns:a16="http://schemas.microsoft.com/office/drawing/2014/main" id="{F6B13F86-FFD0-44D1-BCD5-308C1E7FC2B6}"/>
              </a:ext>
            </a:extLst>
          </p:cNvPr>
          <p:cNvSpPr txBox="1">
            <a:spLocks/>
          </p:cNvSpPr>
          <p:nvPr/>
        </p:nvSpPr>
        <p:spPr>
          <a:xfrm>
            <a:off x="3186065" y="357135"/>
            <a:ext cx="6654730" cy="1344314"/>
          </a:xfrm>
          <a:prstGeom prst="rect">
            <a:avLst/>
          </a:prstGeom>
          <a:solidFill>
            <a:srgbClr val="FFFFCC"/>
          </a:solidFill>
        </p:spPr>
        <p:txBody>
          <a:bodyPr lIns="91419" tIns="45709" rIns="91419" bIns="45709">
            <a:normAutofit fontScale="90000" lnSpcReduction="10000"/>
          </a:bodyPr>
          <a:lstStyle>
            <a:lvl1pPr algn="ctr" defTabSz="1042569" rtl="0" eaLnBrk="1" latinLnBrk="0" hangingPunct="1">
              <a:spcBef>
                <a:spcPct val="0"/>
              </a:spcBef>
              <a:buNone/>
              <a:defRPr sz="5100" kern="1200">
                <a:solidFill>
                  <a:schemeClr val="tx1"/>
                </a:solidFill>
                <a:latin typeface="+mj-lt"/>
                <a:ea typeface="+mj-ea"/>
                <a:cs typeface="+mj-cs"/>
              </a:defRPr>
            </a:lvl1pPr>
          </a:lstStyle>
          <a:p>
            <a:r>
              <a:rPr lang="ru-RU" sz="3200" b="1" dirty="0">
                <a:latin typeface="Times New Roman" panose="02020603050405020304" pitchFamily="18" charset="0"/>
                <a:cs typeface="Times New Roman" panose="02020603050405020304" pitchFamily="18" charset="0"/>
              </a:rPr>
              <a:t>ВИДЫ ТЕКСТОВ</a:t>
            </a:r>
          </a:p>
          <a:p>
            <a:endParaRPr lang="ru-RU" sz="3200" dirty="0">
              <a:latin typeface="Times New Roman" panose="02020603050405020304" pitchFamily="18" charset="0"/>
              <a:cs typeface="Times New Roman" panose="02020603050405020304" pitchFamily="18" charset="0"/>
            </a:endParaRPr>
          </a:p>
          <a:p>
            <a:r>
              <a:rPr lang="ru-RU" sz="3200" b="1" dirty="0">
                <a:latin typeface="Times New Roman" panose="02020603050405020304" pitchFamily="18" charset="0"/>
                <a:cs typeface="Times New Roman" panose="02020603050405020304" pitchFamily="18" charset="0"/>
              </a:rPr>
              <a:t>сплошные    несплошные  составные</a:t>
            </a:r>
          </a:p>
        </p:txBody>
      </p:sp>
      <p:pic>
        <p:nvPicPr>
          <p:cNvPr id="23" name="Рисунок 22">
            <a:extLst>
              <a:ext uri="{FF2B5EF4-FFF2-40B4-BE49-F238E27FC236}">
                <a16:creationId xmlns="" xmlns:a16="http://schemas.microsoft.com/office/drawing/2014/main" id="{C1136EEF-D8AE-42CB-B630-0DF6B73F06B8}"/>
              </a:ext>
            </a:extLst>
          </p:cNvPr>
          <p:cNvPicPr>
            <a:picLocks noChangeAspect="1"/>
          </p:cNvPicPr>
          <p:nvPr/>
        </p:nvPicPr>
        <p:blipFill>
          <a:blip r:embed="rId6" cstate="print"/>
          <a:stretch>
            <a:fillRect/>
          </a:stretch>
        </p:blipFill>
        <p:spPr>
          <a:xfrm>
            <a:off x="7312700" y="1805488"/>
            <a:ext cx="3492228" cy="2186763"/>
          </a:xfrm>
          <a:prstGeom prst="rect">
            <a:avLst/>
          </a:prstGeom>
        </p:spPr>
      </p:pic>
      <p:pic>
        <p:nvPicPr>
          <p:cNvPr id="25" name="Рисунок 24">
            <a:extLst>
              <a:ext uri="{FF2B5EF4-FFF2-40B4-BE49-F238E27FC236}">
                <a16:creationId xmlns="" xmlns:a16="http://schemas.microsoft.com/office/drawing/2014/main" id="{B208E558-DBC1-4480-AC46-D1C488B2185D}"/>
              </a:ext>
            </a:extLst>
          </p:cNvPr>
          <p:cNvPicPr>
            <a:picLocks noChangeAspect="1"/>
          </p:cNvPicPr>
          <p:nvPr/>
        </p:nvPicPr>
        <p:blipFill rotWithShape="1">
          <a:blip r:embed="rId7" cstate="print"/>
          <a:srcRect b="40630"/>
          <a:stretch/>
        </p:blipFill>
        <p:spPr>
          <a:xfrm>
            <a:off x="9058815" y="2425951"/>
            <a:ext cx="2954575" cy="1903019"/>
          </a:xfrm>
          <a:prstGeom prst="rect">
            <a:avLst/>
          </a:prstGeom>
        </p:spPr>
      </p:pic>
      <p:cxnSp>
        <p:nvCxnSpPr>
          <p:cNvPr id="26" name="Прямая со стрелкой 25">
            <a:extLst>
              <a:ext uri="{FF2B5EF4-FFF2-40B4-BE49-F238E27FC236}">
                <a16:creationId xmlns="" xmlns:a16="http://schemas.microsoft.com/office/drawing/2014/main" id="{2C92A626-C14F-46C9-A786-056CAFF34A80}"/>
              </a:ext>
            </a:extLst>
          </p:cNvPr>
          <p:cNvCxnSpPr>
            <a:cxnSpLocks/>
          </p:cNvCxnSpPr>
          <p:nvPr/>
        </p:nvCxnSpPr>
        <p:spPr>
          <a:xfrm>
            <a:off x="8859641" y="1701449"/>
            <a:ext cx="735781" cy="584601"/>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pic>
        <p:nvPicPr>
          <p:cNvPr id="14" name="Рисунок 13">
            <a:extLst>
              <a:ext uri="{FF2B5EF4-FFF2-40B4-BE49-F238E27FC236}">
                <a16:creationId xmlns:a16="http://schemas.microsoft.com/office/drawing/2014/main" xmlns="" id="{A871EDFC-11F6-4D2F-9B24-696E5EF77E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val="7923168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 xmlns:a16="http://schemas.microsoft.com/office/drawing/2014/main" id="{59641520-5DC4-4AF1-A8D0-50654F3BAF64}"/>
              </a:ext>
            </a:extLst>
          </p:cNvPr>
          <p:cNvSpPr>
            <a:spLocks noGrp="1"/>
          </p:cNvSpPr>
          <p:nvPr>
            <p:ph type="title"/>
          </p:nvPr>
        </p:nvSpPr>
        <p:spPr>
          <a:xfrm>
            <a:off x="467818" y="184190"/>
            <a:ext cx="10497844" cy="1615879"/>
          </a:xfrm>
        </p:spPr>
        <p:txBody>
          <a:bodyPr>
            <a:normAutofit/>
          </a:bodyPr>
          <a:lstStyle/>
          <a:p>
            <a:r>
              <a:rPr lang="ru-RU" altLang="ru-RU" sz="4600" dirty="0"/>
              <a:t>Требования к текстам :</a:t>
            </a:r>
          </a:p>
        </p:txBody>
      </p:sp>
      <p:sp>
        <p:nvSpPr>
          <p:cNvPr id="26627" name="Объект 2">
            <a:extLst>
              <a:ext uri="{FF2B5EF4-FFF2-40B4-BE49-F238E27FC236}">
                <a16:creationId xmlns="" xmlns:a16="http://schemas.microsoft.com/office/drawing/2014/main" id="{B5FD855A-87BF-4660-9249-9CE7E53CACBA}"/>
              </a:ext>
            </a:extLst>
          </p:cNvPr>
          <p:cNvSpPr>
            <a:spLocks noGrp="1"/>
          </p:cNvSpPr>
          <p:nvPr>
            <p:ph idx="1"/>
          </p:nvPr>
        </p:nvSpPr>
        <p:spPr>
          <a:xfrm>
            <a:off x="1403922" y="1637981"/>
            <a:ext cx="9441034" cy="4869911"/>
          </a:xfrm>
        </p:spPr>
        <p:txBody>
          <a:bodyPr>
            <a:normAutofit/>
          </a:bodyPr>
          <a:lstStyle/>
          <a:p>
            <a:pPr marL="88163" indent="-88163">
              <a:buFont typeface="Wingdings" panose="05000000000000000000" pitchFamily="2" charset="2"/>
              <a:buChar char="§"/>
            </a:pPr>
            <a:r>
              <a:rPr lang="ru-RU" altLang="ru-RU" sz="2700" dirty="0"/>
              <a:t> информационная насыщенность текстового материала;</a:t>
            </a:r>
          </a:p>
          <a:p>
            <a:pPr marL="88163" indent="-88163">
              <a:buFont typeface="Wingdings" panose="05000000000000000000" pitchFamily="2" charset="2"/>
              <a:buChar char="§"/>
            </a:pPr>
            <a:r>
              <a:rPr lang="ru-RU" altLang="ru-RU" sz="2700" dirty="0"/>
              <a:t> отсутствие «привязки» к содержанию разных образовательных областей, представленных в школьном курсе;</a:t>
            </a:r>
          </a:p>
          <a:p>
            <a:pPr marL="88163" indent="-88163">
              <a:buFont typeface="Wingdings" panose="05000000000000000000" pitchFamily="2" charset="2"/>
              <a:buChar char="§"/>
            </a:pPr>
            <a:r>
              <a:rPr lang="ru-RU" altLang="ru-RU" sz="2700" dirty="0"/>
              <a:t> соответствие возрастным особенностям восприятия ученика;</a:t>
            </a:r>
          </a:p>
          <a:p>
            <a:pPr marL="88163" indent="-88163">
              <a:buFont typeface="Wingdings" panose="05000000000000000000" pitchFamily="2" charset="2"/>
              <a:buChar char="§"/>
            </a:pPr>
            <a:r>
              <a:rPr lang="ru-RU" altLang="ru-RU" sz="2700" dirty="0"/>
              <a:t> соответствие читательским и жизненным интересам учеников;</a:t>
            </a:r>
          </a:p>
          <a:p>
            <a:pPr marL="88163" indent="-88163">
              <a:buFont typeface="Wingdings" panose="05000000000000000000" pitchFamily="2" charset="2"/>
              <a:buChar char="§"/>
            </a:pPr>
            <a:r>
              <a:rPr lang="ru-RU" altLang="ru-RU" sz="2700" dirty="0"/>
              <a:t> возможность разработать задания, «готовящие к жизни», на основе данного текстового материала.</a:t>
            </a:r>
          </a:p>
          <a:p>
            <a:endParaRPr lang="ru-RU" altLang="ru-RU" dirty="0"/>
          </a:p>
        </p:txBody>
      </p:sp>
      <p:pic>
        <p:nvPicPr>
          <p:cNvPr id="4" name="Рисунок 3">
            <a:extLst>
              <a:ext uri="{FF2B5EF4-FFF2-40B4-BE49-F238E27FC236}">
                <a16:creationId xmlns:a16="http://schemas.microsoft.com/office/drawing/2014/main" xmlns=""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19" r="17531" b="65620"/>
          <a:stretch/>
        </p:blipFill>
        <p:spPr>
          <a:xfrm>
            <a:off x="200098" y="165517"/>
            <a:ext cx="1800887" cy="52309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Блок заданий по читательской грамотности </a:t>
            </a:r>
            <a:br>
              <a:rPr lang="ru-RU" dirty="0"/>
            </a:br>
            <a:r>
              <a:rPr lang="ru-RU" dirty="0"/>
              <a:t>для 5-ого класса: «Необычный путешественник»</a:t>
            </a:r>
          </a:p>
        </p:txBody>
      </p:sp>
      <p:pic>
        <p:nvPicPr>
          <p:cNvPr id="160770" name="Picture 2"/>
          <p:cNvPicPr>
            <a:picLocks noGrp="1" noChangeAspect="1" noChangeArrowheads="1"/>
          </p:cNvPicPr>
          <p:nvPr>
            <p:ph idx="1"/>
          </p:nvPr>
        </p:nvPicPr>
        <p:blipFill rotWithShape="1">
          <a:blip r:embed="rId3" cstate="print"/>
          <a:srcRect l="23485" t="3370" r="-12080" b="3718"/>
          <a:stretch/>
        </p:blipFill>
        <p:spPr bwMode="auto">
          <a:xfrm>
            <a:off x="204370" y="1391034"/>
            <a:ext cx="3122964" cy="3729516"/>
          </a:xfrm>
          <a:prstGeom prst="rect">
            <a:avLst/>
          </a:prstGeom>
          <a:noFill/>
          <a:ln w="9525">
            <a:noFill/>
            <a:miter lim="800000"/>
            <a:headEnd/>
            <a:tailEnd/>
          </a:ln>
        </p:spPr>
      </p:pic>
      <p:pic>
        <p:nvPicPr>
          <p:cNvPr id="160773" name="Picture 5"/>
          <p:cNvPicPr>
            <a:picLocks noChangeAspect="1" noChangeArrowheads="1"/>
          </p:cNvPicPr>
          <p:nvPr/>
        </p:nvPicPr>
        <p:blipFill>
          <a:blip r:embed="rId4" cstate="print"/>
          <a:srcRect t="2413" b="5072"/>
          <a:stretch>
            <a:fillRect/>
          </a:stretch>
        </p:blipFill>
        <p:spPr bwMode="auto">
          <a:xfrm>
            <a:off x="2878356" y="3793712"/>
            <a:ext cx="2346903" cy="3370676"/>
          </a:xfrm>
          <a:prstGeom prst="rect">
            <a:avLst/>
          </a:prstGeom>
          <a:noFill/>
          <a:ln w="9525">
            <a:noFill/>
            <a:miter lim="800000"/>
            <a:headEnd/>
            <a:tailEnd/>
          </a:ln>
        </p:spPr>
      </p:pic>
      <p:pic>
        <p:nvPicPr>
          <p:cNvPr id="160774" name="Picture 6"/>
          <p:cNvPicPr>
            <a:picLocks noChangeAspect="1" noChangeArrowheads="1"/>
          </p:cNvPicPr>
          <p:nvPr/>
        </p:nvPicPr>
        <p:blipFill>
          <a:blip r:embed="rId5" cstate="print"/>
          <a:srcRect/>
          <a:stretch>
            <a:fillRect/>
          </a:stretch>
        </p:blipFill>
        <p:spPr bwMode="auto">
          <a:xfrm>
            <a:off x="4827864" y="1184617"/>
            <a:ext cx="2346904" cy="3055402"/>
          </a:xfrm>
          <a:prstGeom prst="rect">
            <a:avLst/>
          </a:prstGeom>
          <a:noFill/>
          <a:ln w="9525">
            <a:noFill/>
            <a:miter lim="800000"/>
            <a:headEnd/>
            <a:tailEnd/>
          </a:ln>
        </p:spPr>
      </p:pic>
      <p:pic>
        <p:nvPicPr>
          <p:cNvPr id="6" name="Рисунок 5">
            <a:extLst>
              <a:ext uri="{FF2B5EF4-FFF2-40B4-BE49-F238E27FC236}">
                <a16:creationId xmlns="" xmlns:a16="http://schemas.microsoft.com/office/drawing/2014/main" id="{951D3F49-143E-47FB-BE8A-79D7B6EE69C6}"/>
              </a:ext>
            </a:extLst>
          </p:cNvPr>
          <p:cNvPicPr>
            <a:picLocks noChangeAspect="1"/>
          </p:cNvPicPr>
          <p:nvPr/>
        </p:nvPicPr>
        <p:blipFill>
          <a:blip r:embed="rId6" cstate="print"/>
          <a:stretch>
            <a:fillRect/>
          </a:stretch>
        </p:blipFill>
        <p:spPr>
          <a:xfrm>
            <a:off x="6184933" y="3589056"/>
            <a:ext cx="2817569" cy="3908595"/>
          </a:xfrm>
          <a:prstGeom prst="rect">
            <a:avLst/>
          </a:prstGeom>
        </p:spPr>
      </p:pic>
      <p:pic>
        <p:nvPicPr>
          <p:cNvPr id="7" name="Рисунок 6">
            <a:extLst>
              <a:ext uri="{FF2B5EF4-FFF2-40B4-BE49-F238E27FC236}">
                <a16:creationId xmlns="" xmlns:a16="http://schemas.microsoft.com/office/drawing/2014/main" id="{908A3DFA-5674-4D8D-AEBF-872F06D6F686}"/>
              </a:ext>
            </a:extLst>
          </p:cNvPr>
          <p:cNvPicPr>
            <a:picLocks noChangeAspect="1"/>
          </p:cNvPicPr>
          <p:nvPr/>
        </p:nvPicPr>
        <p:blipFill>
          <a:blip r:embed="rId7" cstate="print"/>
          <a:stretch>
            <a:fillRect/>
          </a:stretch>
        </p:blipFill>
        <p:spPr>
          <a:xfrm>
            <a:off x="8892757" y="1188910"/>
            <a:ext cx="2988097" cy="413377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 xmlns:a16="http://schemas.microsoft.com/office/drawing/2014/main" id="{E0DFB54B-2C5D-41F7-91BC-A47395F6F9DF}"/>
              </a:ext>
            </a:extLst>
          </p:cNvPr>
          <p:cNvSpPr/>
          <p:nvPr/>
        </p:nvSpPr>
        <p:spPr>
          <a:xfrm>
            <a:off x="969888" y="895158"/>
            <a:ext cx="9941076" cy="800197"/>
          </a:xfrm>
          <a:prstGeom prst="rect">
            <a:avLst/>
          </a:prstGeom>
        </p:spPr>
        <p:txBody>
          <a:bodyPr wrap="square" lIns="91419" tIns="45709" rIns="91419" bIns="45709">
            <a:spAutoFit/>
          </a:bodyPr>
          <a:lstStyle/>
          <a:p>
            <a:r>
              <a:rPr lang="ru-RU" sz="2300" dirty="0">
                <a:latin typeface="Times New Roman" panose="02020603050405020304" pitchFamily="18" charset="0"/>
                <a:ea typeface="Calibri" panose="020F0502020204030204" pitchFamily="34" charset="0"/>
              </a:rPr>
              <a:t>В интервью Н. Ванье описывает веерный способ расстановки собак в упряжке. Отметьте рисунок, на котором изображен именно этот способ. </a:t>
            </a:r>
            <a:endParaRPr lang="ru-RU" sz="1700" dirty="0"/>
          </a:p>
        </p:txBody>
      </p:sp>
      <p:graphicFrame>
        <p:nvGraphicFramePr>
          <p:cNvPr id="10" name="Объект 9">
            <a:extLst>
              <a:ext uri="{FF2B5EF4-FFF2-40B4-BE49-F238E27FC236}">
                <a16:creationId xmlns="" xmlns:a16="http://schemas.microsoft.com/office/drawing/2014/main" id="{7EAD4203-40C7-40CC-B021-92FAFDAD8BD5}"/>
              </a:ext>
            </a:extLst>
          </p:cNvPr>
          <p:cNvGraphicFramePr>
            <a:graphicFrameLocks noChangeAspect="1"/>
          </p:cNvGraphicFramePr>
          <p:nvPr/>
        </p:nvGraphicFramePr>
        <p:xfrm>
          <a:off x="888359" y="1862189"/>
          <a:ext cx="2147292" cy="1247070"/>
        </p:xfrm>
        <a:graphic>
          <a:graphicData uri="http://schemas.openxmlformats.org/presentationml/2006/ole">
            <mc:AlternateContent xmlns:mc="http://schemas.openxmlformats.org/markup-compatibility/2006">
              <mc:Choice xmlns:v="urn:schemas-microsoft-com:vml" Requires="v">
                <p:oleObj spid="_x0000_s272406" name="Точечный рисунок" r:id="rId4" imgW="3323810" imgH="790476" progId="PBrush">
                  <p:embed/>
                </p:oleObj>
              </mc:Choice>
              <mc:Fallback>
                <p:oleObj name="Точечный рисунок" r:id="rId4" imgW="3323810" imgH="790476"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359" y="1862189"/>
                        <a:ext cx="2147292" cy="1247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3" name="Рисунок 14">
            <a:extLst>
              <a:ext uri="{FF2B5EF4-FFF2-40B4-BE49-F238E27FC236}">
                <a16:creationId xmlns="" xmlns:a16="http://schemas.microsoft.com/office/drawing/2014/main" id="{CF831837-B8DB-43DA-9EA4-9154D2420E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7835" y="1831213"/>
            <a:ext cx="2209846" cy="1309022"/>
          </a:xfrm>
          <a:prstGeom prst="rect">
            <a:avLst/>
          </a:prstGeom>
          <a:noFill/>
          <a:extLst>
            <a:ext uri="{909E8E84-426E-40DD-AFC4-6F175D3DCCD1}">
              <a14:hiddenFill xmlns:a14="http://schemas.microsoft.com/office/drawing/2010/main">
                <a:solidFill>
                  <a:srgbClr val="FFFFFF"/>
                </a:solidFill>
              </a14:hiddenFill>
            </a:ext>
          </a:extLst>
        </p:spPr>
      </p:pic>
      <p:pic>
        <p:nvPicPr>
          <p:cNvPr id="6152" name="Рисунок 13">
            <a:extLst>
              <a:ext uri="{FF2B5EF4-FFF2-40B4-BE49-F238E27FC236}">
                <a16:creationId xmlns="" xmlns:a16="http://schemas.microsoft.com/office/drawing/2014/main" id="{7436263B-EFA6-4724-8576-9FF272079E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845" y="3574261"/>
            <a:ext cx="2147292" cy="1103516"/>
          </a:xfrm>
          <a:prstGeom prst="rect">
            <a:avLst/>
          </a:prstGeom>
          <a:noFill/>
          <a:extLst>
            <a:ext uri="{909E8E84-426E-40DD-AFC4-6F175D3DCCD1}">
              <a14:hiddenFill xmlns:a14="http://schemas.microsoft.com/office/drawing/2010/main">
                <a:solidFill>
                  <a:srgbClr val="FFFFFF"/>
                </a:solidFill>
              </a14:hiddenFill>
            </a:ext>
          </a:extLst>
        </p:spPr>
      </p:pic>
      <p:pic>
        <p:nvPicPr>
          <p:cNvPr id="6151" name="Рисунок 12">
            <a:extLst>
              <a:ext uri="{FF2B5EF4-FFF2-40B4-BE49-F238E27FC236}">
                <a16:creationId xmlns="" xmlns:a16="http://schemas.microsoft.com/office/drawing/2014/main" id="{9DB0028E-56A1-4E1D-8423-EC4F78C5AE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9224" y="3520339"/>
            <a:ext cx="2169567" cy="113900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 xmlns:a16="http://schemas.microsoft.com/office/drawing/2014/main" id="{E6FB01FE-DAEC-4141-AD36-93BE216A9C9A}"/>
              </a:ext>
            </a:extLst>
          </p:cNvPr>
          <p:cNvSpPr/>
          <p:nvPr/>
        </p:nvSpPr>
        <p:spPr>
          <a:xfrm>
            <a:off x="888362" y="3134830"/>
            <a:ext cx="397823" cy="446254"/>
          </a:xfrm>
          <a:prstGeom prst="rect">
            <a:avLst/>
          </a:prstGeom>
        </p:spPr>
        <p:txBody>
          <a:bodyPr wrap="none" lIns="91419" tIns="45709" rIns="91419" bIns="45709">
            <a:spAutoFit/>
          </a:bodyPr>
          <a:lstStyle/>
          <a:p>
            <a:r>
              <a:rPr lang="ru-RU" sz="2300" dirty="0">
                <a:latin typeface="Times New Roman" panose="02020603050405020304" pitchFamily="18" charset="0"/>
                <a:ea typeface="Calibri" panose="020F0502020204030204" pitchFamily="34" charset="0"/>
              </a:rPr>
              <a:t>А</a:t>
            </a:r>
            <a:endParaRPr lang="ru-RU" sz="1700" dirty="0"/>
          </a:p>
        </p:txBody>
      </p:sp>
      <p:sp>
        <p:nvSpPr>
          <p:cNvPr id="12" name="Прямоугольник 11">
            <a:extLst>
              <a:ext uri="{FF2B5EF4-FFF2-40B4-BE49-F238E27FC236}">
                <a16:creationId xmlns="" xmlns:a16="http://schemas.microsoft.com/office/drawing/2014/main" id="{6D63E7A5-4506-46B9-A361-5C732574B896}"/>
              </a:ext>
            </a:extLst>
          </p:cNvPr>
          <p:cNvSpPr/>
          <p:nvPr/>
        </p:nvSpPr>
        <p:spPr>
          <a:xfrm>
            <a:off x="3075036" y="3117122"/>
            <a:ext cx="354542" cy="446254"/>
          </a:xfrm>
          <a:prstGeom prst="rect">
            <a:avLst/>
          </a:prstGeom>
        </p:spPr>
        <p:txBody>
          <a:bodyPr wrap="none" lIns="91419" tIns="45709" rIns="91419" bIns="45709">
            <a:spAutoFit/>
          </a:bodyPr>
          <a:lstStyle/>
          <a:p>
            <a:r>
              <a:rPr lang="ru-RU" sz="2300" dirty="0">
                <a:latin typeface="Times New Roman" panose="02020603050405020304" pitchFamily="18" charset="0"/>
                <a:ea typeface="Calibri" panose="020F0502020204030204" pitchFamily="34" charset="0"/>
              </a:rPr>
              <a:t>Б</a:t>
            </a:r>
            <a:endParaRPr lang="ru-RU" sz="1700" dirty="0"/>
          </a:p>
        </p:txBody>
      </p:sp>
      <p:sp>
        <p:nvSpPr>
          <p:cNvPr id="13" name="Прямоугольник 12">
            <a:extLst>
              <a:ext uri="{FF2B5EF4-FFF2-40B4-BE49-F238E27FC236}">
                <a16:creationId xmlns="" xmlns:a16="http://schemas.microsoft.com/office/drawing/2014/main" id="{CB7E1F42-CA04-49BF-93B0-E557E40416BE}"/>
              </a:ext>
            </a:extLst>
          </p:cNvPr>
          <p:cNvSpPr/>
          <p:nvPr/>
        </p:nvSpPr>
        <p:spPr>
          <a:xfrm>
            <a:off x="788060" y="4714912"/>
            <a:ext cx="381793" cy="446254"/>
          </a:xfrm>
          <a:prstGeom prst="rect">
            <a:avLst/>
          </a:prstGeom>
        </p:spPr>
        <p:txBody>
          <a:bodyPr wrap="none" lIns="91419" tIns="45709" rIns="91419" bIns="45709">
            <a:spAutoFit/>
          </a:bodyPr>
          <a:lstStyle/>
          <a:p>
            <a:r>
              <a:rPr lang="ru-RU" sz="2300" dirty="0">
                <a:latin typeface="Times New Roman" panose="02020603050405020304" pitchFamily="18" charset="0"/>
                <a:ea typeface="Calibri" panose="020F0502020204030204" pitchFamily="34" charset="0"/>
              </a:rPr>
              <a:t>В</a:t>
            </a:r>
            <a:endParaRPr lang="ru-RU" sz="1700" dirty="0"/>
          </a:p>
        </p:txBody>
      </p:sp>
      <p:sp>
        <p:nvSpPr>
          <p:cNvPr id="14" name="Прямоугольник 13">
            <a:extLst>
              <a:ext uri="{FF2B5EF4-FFF2-40B4-BE49-F238E27FC236}">
                <a16:creationId xmlns="" xmlns:a16="http://schemas.microsoft.com/office/drawing/2014/main" id="{27ACFDED-4C89-4D32-9E18-98F2758F8614}"/>
              </a:ext>
            </a:extLst>
          </p:cNvPr>
          <p:cNvSpPr/>
          <p:nvPr/>
        </p:nvSpPr>
        <p:spPr>
          <a:xfrm>
            <a:off x="3062085" y="4677778"/>
            <a:ext cx="354542" cy="446254"/>
          </a:xfrm>
          <a:prstGeom prst="rect">
            <a:avLst/>
          </a:prstGeom>
        </p:spPr>
        <p:txBody>
          <a:bodyPr wrap="none" lIns="91419" tIns="45709" rIns="91419" bIns="45709">
            <a:spAutoFit/>
          </a:bodyPr>
          <a:lstStyle/>
          <a:p>
            <a:r>
              <a:rPr lang="ru-RU" sz="2300" dirty="0">
                <a:latin typeface="Times New Roman" panose="02020603050405020304" pitchFamily="18" charset="0"/>
                <a:ea typeface="Calibri" panose="020F0502020204030204" pitchFamily="34" charset="0"/>
              </a:rPr>
              <a:t>Г</a:t>
            </a:r>
            <a:endParaRPr lang="ru-RU" sz="1700" dirty="0"/>
          </a:p>
        </p:txBody>
      </p:sp>
      <p:sp>
        <p:nvSpPr>
          <p:cNvPr id="15" name="Прямоугольник 14">
            <a:extLst>
              <a:ext uri="{FF2B5EF4-FFF2-40B4-BE49-F238E27FC236}">
                <a16:creationId xmlns="" xmlns:a16="http://schemas.microsoft.com/office/drawing/2014/main" id="{E063FFD0-646B-4C56-94CA-7D3B48A86E9C}"/>
              </a:ext>
            </a:extLst>
          </p:cNvPr>
          <p:cNvSpPr/>
          <p:nvPr/>
        </p:nvSpPr>
        <p:spPr>
          <a:xfrm>
            <a:off x="5318922" y="1643208"/>
            <a:ext cx="5944488" cy="3893351"/>
          </a:xfrm>
          <a:prstGeom prst="rect">
            <a:avLst/>
          </a:prstGeom>
          <a:solidFill>
            <a:schemeClr val="bg1"/>
          </a:solidFill>
        </p:spPr>
        <p:txBody>
          <a:bodyPr wrap="square" lIns="91419" tIns="45709" rIns="91419" bIns="45709">
            <a:spAutoFit/>
          </a:bodyPr>
          <a:lstStyle/>
          <a:p>
            <a:pPr marL="164334" indent="-164334"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Характеристики задания:</a:t>
            </a:r>
          </a:p>
          <a:p>
            <a:pPr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Содержательная область оценки:    </a:t>
            </a:r>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4. Чтение для получения образования</a:t>
            </a:r>
            <a:endParaRPr lang="ru-RU" sz="1900" dirty="0">
              <a:solidFill>
                <a:srgbClr val="000000"/>
              </a:solidFill>
              <a:latin typeface="Arial" panose="020B0604020202020204" pitchFamily="34" charset="0"/>
              <a:ea typeface="Calibri" panose="020F0502020204030204" pitchFamily="34" charset="0"/>
            </a:endParaRPr>
          </a:p>
          <a:p>
            <a:pPr algn="just"/>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    4.1 Человек и природа</a:t>
            </a:r>
            <a:endParaRPr lang="ru-RU" sz="1900" dirty="0">
              <a:solidFill>
                <a:srgbClr val="000000"/>
              </a:solidFill>
              <a:latin typeface="Arial" panose="020B0604020202020204" pitchFamily="34" charset="0"/>
              <a:ea typeface="Calibri" panose="020F0502020204030204" pitchFamily="34" charset="0"/>
            </a:endParaRPr>
          </a:p>
          <a:p>
            <a:pPr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Компетентностная область оценки:</a:t>
            </a:r>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 интегрировать и интерпретировать информацию</a:t>
            </a:r>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 </a:t>
            </a:r>
            <a:endParaRPr lang="ru-RU" sz="1900" dirty="0">
              <a:solidFill>
                <a:srgbClr val="000000"/>
              </a:solidFill>
              <a:latin typeface="Arial" panose="020B0604020202020204" pitchFamily="34" charset="0"/>
              <a:ea typeface="Calibri" panose="020F0502020204030204" pitchFamily="34" charset="0"/>
            </a:endParaRPr>
          </a:p>
          <a:p>
            <a:pPr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Контекст: </a:t>
            </a:r>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образовательный</a:t>
            </a:r>
            <a:endParaRPr lang="ru-RU" sz="1900" dirty="0">
              <a:solidFill>
                <a:srgbClr val="000000"/>
              </a:solidFill>
              <a:latin typeface="Arial" panose="020B0604020202020204" pitchFamily="34" charset="0"/>
              <a:ea typeface="Calibri" panose="020F0502020204030204" pitchFamily="34" charset="0"/>
            </a:endParaRPr>
          </a:p>
          <a:p>
            <a:pPr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Тип текста:</a:t>
            </a:r>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 составной (объявление, интервью, аннотация, отзыв о книге) </a:t>
            </a:r>
            <a:endParaRPr lang="ru-RU" sz="1900" dirty="0">
              <a:solidFill>
                <a:srgbClr val="000000"/>
              </a:solidFill>
              <a:latin typeface="Arial" panose="020B0604020202020204" pitchFamily="34" charset="0"/>
              <a:ea typeface="Calibri" panose="020F0502020204030204" pitchFamily="34" charset="0"/>
            </a:endParaRPr>
          </a:p>
          <a:p>
            <a:pPr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Уровень сложности задания:</a:t>
            </a:r>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 средний</a:t>
            </a:r>
            <a:endParaRPr lang="ru-RU" sz="1900" dirty="0">
              <a:solidFill>
                <a:srgbClr val="000000"/>
              </a:solidFill>
              <a:latin typeface="Arial" panose="020B0604020202020204" pitchFamily="34" charset="0"/>
              <a:ea typeface="Calibri" panose="020F0502020204030204" pitchFamily="34" charset="0"/>
            </a:endParaRPr>
          </a:p>
          <a:p>
            <a:pPr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Формат ответа:</a:t>
            </a:r>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 задание с выбором ответа</a:t>
            </a:r>
            <a:endParaRPr lang="ru-RU" sz="1900" dirty="0">
              <a:solidFill>
                <a:srgbClr val="000000"/>
              </a:solidFill>
              <a:latin typeface="Arial" panose="020B0604020202020204" pitchFamily="34" charset="0"/>
              <a:ea typeface="Calibri" panose="020F0502020204030204" pitchFamily="34" charset="0"/>
            </a:endParaRPr>
          </a:p>
          <a:p>
            <a:pPr algn="just"/>
            <a:r>
              <a:rPr lang="ru-RU" sz="19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Объект оценки:</a:t>
            </a:r>
            <a:r>
              <a:rPr lang="ru-RU" sz="1900" dirty="0">
                <a:solidFill>
                  <a:srgbClr val="000000"/>
                </a:solidFill>
                <a:latin typeface="Times New Roman" panose="02020603050405020304" pitchFamily="18" charset="0"/>
                <a:ea typeface="Calibri" panose="020F0502020204030204" pitchFamily="34" charset="0"/>
                <a:cs typeface="Arial" panose="020B0604020202020204" pitchFamily="34" charset="0"/>
              </a:rPr>
              <a:t> соотносить визуальное изображение с вербальным текстом</a:t>
            </a:r>
            <a:endParaRPr lang="ru-RU" sz="1900" dirty="0">
              <a:solidFill>
                <a:srgbClr val="000000"/>
              </a:solidFill>
              <a:latin typeface="Arial" panose="020B0604020202020204" pitchFamily="34" charset="0"/>
              <a:ea typeface="Calibri" panose="020F0502020204030204" pitchFamily="34" charset="0"/>
            </a:endParaRPr>
          </a:p>
        </p:txBody>
      </p:sp>
      <p:sp>
        <p:nvSpPr>
          <p:cNvPr id="16" name="Заголовок 4">
            <a:extLst>
              <a:ext uri="{FF2B5EF4-FFF2-40B4-BE49-F238E27FC236}">
                <a16:creationId xmlns="" xmlns:a16="http://schemas.microsoft.com/office/drawing/2014/main" id="{75642A99-AAB4-4684-B18B-8895C76C20F1}"/>
              </a:ext>
            </a:extLst>
          </p:cNvPr>
          <p:cNvSpPr>
            <a:spLocks noGrp="1"/>
          </p:cNvSpPr>
          <p:nvPr>
            <p:ph type="title"/>
          </p:nvPr>
        </p:nvSpPr>
        <p:spPr>
          <a:xfrm>
            <a:off x="617447" y="266318"/>
            <a:ext cx="9974267" cy="722929"/>
          </a:xfrm>
        </p:spPr>
        <p:txBody>
          <a:bodyPr/>
          <a:lstStyle/>
          <a:p>
            <a:r>
              <a:rPr lang="ru-RU" dirty="0"/>
              <a:t>Пример задания для 5 класса</a:t>
            </a:r>
          </a:p>
        </p:txBody>
      </p:sp>
      <p:sp>
        <p:nvSpPr>
          <p:cNvPr id="2" name="Прямоугольник 1">
            <a:extLst>
              <a:ext uri="{FF2B5EF4-FFF2-40B4-BE49-F238E27FC236}">
                <a16:creationId xmlns="" xmlns:a16="http://schemas.microsoft.com/office/drawing/2014/main" id="{B70E9969-61CB-490D-8A10-0F3F154E747E}"/>
              </a:ext>
            </a:extLst>
          </p:cNvPr>
          <p:cNvSpPr/>
          <p:nvPr/>
        </p:nvSpPr>
        <p:spPr>
          <a:xfrm>
            <a:off x="610809" y="5444200"/>
            <a:ext cx="10870878" cy="1508083"/>
          </a:xfrm>
          <a:prstGeom prst="rect">
            <a:avLst/>
          </a:prstGeom>
          <a:solidFill>
            <a:schemeClr val="bg1"/>
          </a:solidFill>
        </p:spPr>
        <p:txBody>
          <a:bodyPr wrap="square" lIns="91419" tIns="45709" rIns="91419" bIns="45709">
            <a:spAutoFit/>
          </a:bodyPr>
          <a:lstStyle/>
          <a:p>
            <a:r>
              <a:rPr lang="ru-RU" sz="2300" i="1" dirty="0">
                <a:solidFill>
                  <a:srgbClr val="161616"/>
                </a:solidFill>
                <a:latin typeface="Calibri" panose="020F0502020204030204" pitchFamily="34" charset="0"/>
                <a:ea typeface="Calibri" panose="020F0502020204030204" pitchFamily="34" charset="0"/>
                <a:cs typeface="Times New Roman" panose="02020603050405020304" pitchFamily="18" charset="0"/>
              </a:rPr>
              <a:t>Часто использую веерный способ расстановки собак в упряжке: каждая собака напрямую связана с санями шлейкой, все шлейки одинаковой длины. Этот способ даёт большую подвижность собакам во время езды, бережёт их силы при поворотах и неровной дороге. </a:t>
            </a:r>
            <a:endParaRPr lang="ru-RU" sz="1700" dirty="0"/>
          </a:p>
        </p:txBody>
      </p:sp>
    </p:spTree>
    <p:extLst>
      <p:ext uri="{BB962C8B-B14F-4D97-AF65-F5344CB8AC3E}">
        <p14:creationId xmlns:p14="http://schemas.microsoft.com/office/powerpoint/2010/main" val="3160155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0" y="159209"/>
            <a:ext cx="11781843" cy="1512482"/>
          </a:xfrm>
        </p:spPr>
        <p:txBody>
          <a:bodyPr>
            <a:normAutofit fontScale="90000"/>
          </a:bodyPr>
          <a:lstStyle/>
          <a:p>
            <a:pPr marL="266638" indent="-266638" algn="l"/>
            <a:r>
              <a:rPr lang="ru-RU" dirty="0" smtClean="0"/>
              <a:t/>
            </a:r>
            <a:br>
              <a:rPr lang="ru-RU" dirty="0" smtClean="0"/>
            </a:br>
            <a:r>
              <a:rPr lang="ru-RU" dirty="0" smtClean="0"/>
              <a:t/>
            </a:r>
            <a:br>
              <a:rPr lang="ru-RU" dirty="0" smtClean="0"/>
            </a:br>
            <a:r>
              <a:rPr lang="ru-RU" dirty="0" smtClean="0"/>
              <a:t>	</a:t>
            </a:r>
            <a:r>
              <a:rPr lang="ru-RU" sz="3600" dirty="0"/>
              <a:t>Из указа Президента России </a:t>
            </a:r>
            <a:r>
              <a:rPr lang="ru-RU" sz="3600" i="1" dirty="0"/>
              <a:t>от 7 мая 2018 года</a:t>
            </a:r>
            <a:r>
              <a:rPr lang="ru-RU" sz="3300" dirty="0"/>
              <a:t>: 	</a:t>
            </a:r>
            <a:r>
              <a:rPr lang="ru-RU" sz="3300" b="0" dirty="0"/>
              <a:t>Правительству РФ поручено обеспечить глобальную конкурентоспособность российского образования, вхождение Российской Федерации в число 10 ведущих стран мира по качеству общего образования</a:t>
            </a:r>
            <a:r>
              <a:rPr lang="en-US" sz="3300" b="0" dirty="0"/>
              <a:t>.</a:t>
            </a:r>
            <a:r>
              <a:rPr lang="ru-RU" altLang="ru-RU" sz="3300" dirty="0"/>
              <a:t/>
            </a:r>
            <a:br>
              <a:rPr lang="ru-RU" altLang="ru-RU" sz="3300" dirty="0"/>
            </a:br>
            <a:endParaRPr lang="ru-RU" altLang="ru-RU" sz="3300" b="0" i="1" dirty="0"/>
          </a:p>
        </p:txBody>
      </p:sp>
      <p:sp>
        <p:nvSpPr>
          <p:cNvPr id="3" name="Содержимое 2"/>
          <p:cNvSpPr>
            <a:spLocks noGrp="1"/>
          </p:cNvSpPr>
          <p:nvPr>
            <p:ph idx="1"/>
          </p:nvPr>
        </p:nvSpPr>
        <p:spPr>
          <a:xfrm>
            <a:off x="297021" y="2574084"/>
            <a:ext cx="11187800" cy="4392488"/>
          </a:xfrm>
        </p:spPr>
        <p:txBody>
          <a:bodyPr>
            <a:normAutofit fontScale="92500" lnSpcReduction="20000"/>
          </a:bodyPr>
          <a:lstStyle/>
          <a:p>
            <a:pPr marL="0" indent="538320">
              <a:buNone/>
              <a:defRPr/>
            </a:pPr>
            <a:r>
              <a:rPr lang="ru-RU" altLang="ru-RU" b="1" dirty="0" smtClean="0"/>
              <a:t>Из Государственной программы РФ «Развитие образования»  (2018-2025 годы) </a:t>
            </a:r>
            <a:r>
              <a:rPr lang="ru-RU" altLang="ru-RU" b="1" i="1" dirty="0" smtClean="0"/>
              <a:t>от 26 декабря 2017 г</a:t>
            </a:r>
            <a:r>
              <a:rPr lang="en-US" altLang="ru-RU" b="1" i="1" dirty="0" smtClean="0"/>
              <a:t>.</a:t>
            </a:r>
            <a:r>
              <a:rPr lang="ru-RU" altLang="ru-RU" b="1" i="1" dirty="0" smtClean="0"/>
              <a:t> </a:t>
            </a:r>
          </a:p>
          <a:p>
            <a:pPr marL="0" indent="538320" algn="just">
              <a:buNone/>
              <a:defRPr/>
            </a:pPr>
            <a:r>
              <a:rPr lang="ru-RU" dirty="0" smtClean="0"/>
              <a:t>Цель программы – качество образования</a:t>
            </a:r>
            <a:r>
              <a:rPr lang="en-US" dirty="0" smtClean="0"/>
              <a:t>,</a:t>
            </a:r>
            <a:r>
              <a:rPr lang="ru-RU" dirty="0" smtClean="0"/>
              <a:t> которое характеризуется: </a:t>
            </a:r>
            <a:r>
              <a:rPr lang="en-US" dirty="0" smtClean="0"/>
              <a:t>c</a:t>
            </a:r>
            <a:r>
              <a:rPr lang="ru-RU" dirty="0" smtClean="0"/>
              <a:t>охранением лидирующих позиций РФ в международном исследовании качества чтения и понимания текстов </a:t>
            </a:r>
            <a:r>
              <a:rPr lang="en-US" dirty="0" smtClean="0"/>
              <a:t>(PIRLS), </a:t>
            </a:r>
            <a:r>
              <a:rPr lang="ru-RU" dirty="0" smtClean="0"/>
              <a:t>а также в международном исследовании качества математического и естественнонаучного образования </a:t>
            </a:r>
            <a:r>
              <a:rPr lang="en-US" dirty="0" smtClean="0"/>
              <a:t>(TIMSS)</a:t>
            </a:r>
            <a:r>
              <a:rPr lang="ru-RU" dirty="0" smtClean="0"/>
              <a:t>; повышением позиций РФ в международной программе по оценке образовательных достижений учащихся (</a:t>
            </a:r>
            <a:r>
              <a:rPr lang="en-US" dirty="0" smtClean="0"/>
              <a:t>PISA) …</a:t>
            </a:r>
            <a:r>
              <a:rPr lang="ru-RU" dirty="0" smtClean="0"/>
              <a:t> </a:t>
            </a:r>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BE56A92F-2CE8-418F-98B6-532B29C390C4}"/>
              </a:ext>
            </a:extLst>
          </p:cNvPr>
          <p:cNvPicPr>
            <a:picLocks noChangeAspect="1"/>
          </p:cNvPicPr>
          <p:nvPr/>
        </p:nvPicPr>
        <p:blipFill rotWithShape="1">
          <a:blip r:embed="rId3" cstate="print"/>
          <a:srcRect l="21983" t="27626" r="43917" b="18747"/>
          <a:stretch/>
        </p:blipFill>
        <p:spPr>
          <a:xfrm>
            <a:off x="2051993" y="2884777"/>
            <a:ext cx="4264919" cy="2880320"/>
          </a:xfrm>
          <a:prstGeom prst="rect">
            <a:avLst/>
          </a:prstGeom>
        </p:spPr>
      </p:pic>
      <p:pic>
        <p:nvPicPr>
          <p:cNvPr id="3" name="Рисунок 2">
            <a:extLst>
              <a:ext uri="{FF2B5EF4-FFF2-40B4-BE49-F238E27FC236}">
                <a16:creationId xmlns="" xmlns:a16="http://schemas.microsoft.com/office/drawing/2014/main" id="{59B82620-A571-44C4-B7C3-FCC7D7C56F34}"/>
              </a:ext>
            </a:extLst>
          </p:cNvPr>
          <p:cNvPicPr>
            <a:picLocks noChangeAspect="1"/>
          </p:cNvPicPr>
          <p:nvPr/>
        </p:nvPicPr>
        <p:blipFill>
          <a:blip r:embed="rId4" cstate="print"/>
          <a:stretch>
            <a:fillRect/>
          </a:stretch>
        </p:blipFill>
        <p:spPr>
          <a:xfrm>
            <a:off x="-34235" y="4284068"/>
            <a:ext cx="2972060" cy="2880320"/>
          </a:xfrm>
          <a:prstGeom prst="rect">
            <a:avLst/>
          </a:prstGeom>
        </p:spPr>
      </p:pic>
      <p:sp>
        <p:nvSpPr>
          <p:cNvPr id="5" name="Прямоугольник 4">
            <a:extLst>
              <a:ext uri="{FF2B5EF4-FFF2-40B4-BE49-F238E27FC236}">
                <a16:creationId xmlns="" xmlns:a16="http://schemas.microsoft.com/office/drawing/2014/main" id="{BF09FF48-FBE1-42EE-AEA7-12DD422B0CBF}"/>
              </a:ext>
            </a:extLst>
          </p:cNvPr>
          <p:cNvSpPr/>
          <p:nvPr/>
        </p:nvSpPr>
        <p:spPr>
          <a:xfrm>
            <a:off x="323804" y="915228"/>
            <a:ext cx="11557049" cy="1990266"/>
          </a:xfrm>
          <a:prstGeom prst="rect">
            <a:avLst/>
          </a:prstGeom>
          <a:solidFill>
            <a:schemeClr val="bg1"/>
          </a:solidFill>
        </p:spPr>
        <p:txBody>
          <a:bodyPr wrap="square" lIns="91419" tIns="45709" rIns="91419" bIns="45709">
            <a:spAutoFit/>
          </a:bodyPr>
          <a:lstStyle/>
          <a:p>
            <a:pPr>
              <a:lnSpc>
                <a:spcPct val="115000"/>
              </a:lnSpc>
              <a:spcAft>
                <a:spcPts val="100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Рассмотрев схему, трое ребят поспорили о том, что такое Бездна Челленджера.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Артем: Бездна Челленджера – это один из самых глубоких участков Марианской впадины.</a:t>
            </a:r>
          </a:p>
          <a:p>
            <a:pPr>
              <a:lnSpc>
                <a:spcPct val="115000"/>
              </a:lnSpc>
            </a:pP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Иван</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Нет, Бездной Челленджера называют дно Марианского жёлоба.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Инна: А я думаю, что Бездна Челленджера – это другое название Марианского жёлоба.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Кто из ребят прав? Объясните свой ответ.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 xmlns:a16="http://schemas.microsoft.com/office/drawing/2014/main" id="{0D157F94-95EA-4BF8-A6D7-4ADD5F479E20}"/>
              </a:ext>
            </a:extLst>
          </p:cNvPr>
          <p:cNvGraphicFramePr>
            <a:graphicFrameLocks noGrp="1"/>
          </p:cNvGraphicFramePr>
          <p:nvPr>
            <p:extLst>
              <p:ext uri="{D42A27DB-BD31-4B8C-83A1-F6EECF244321}">
                <p14:modId xmlns:p14="http://schemas.microsoft.com/office/powerpoint/2010/main" val="1990961264"/>
              </p:ext>
            </p:extLst>
          </p:nvPr>
        </p:nvGraphicFramePr>
        <p:xfrm>
          <a:off x="6094752" y="3064243"/>
          <a:ext cx="5762390" cy="4537446"/>
        </p:xfrm>
        <a:graphic>
          <a:graphicData uri="http://schemas.openxmlformats.org/drawingml/2006/table">
            <a:tbl>
              <a:tblPr firstRow="1" firstCol="1" bandRow="1">
                <a:tableStyleId>{5C22544A-7EE6-4342-B048-85BDC9FD1C3A}</a:tableStyleId>
              </a:tblPr>
              <a:tblGrid>
                <a:gridCol w="5762390">
                  <a:extLst>
                    <a:ext uri="{9D8B030D-6E8A-4147-A177-3AD203B41FA5}">
                      <a16:colId xmlns="" xmlns:a16="http://schemas.microsoft.com/office/drawing/2014/main" val="2430292936"/>
                    </a:ext>
                  </a:extLst>
                </a:gridCol>
              </a:tblGrid>
              <a:tr h="4537446">
                <a:tc>
                  <a:txBody>
                    <a:bodyPr/>
                    <a:lstStyle/>
                    <a:p>
                      <a:pPr>
                        <a:lnSpc>
                          <a:spcPct val="100000"/>
                        </a:lnSpc>
                        <a:spcAft>
                          <a:spcPts val="0"/>
                        </a:spcAft>
                      </a:pPr>
                      <a:r>
                        <a:rPr lang="ru-RU" sz="2000" dirty="0">
                          <a:solidFill>
                            <a:schemeClr val="tx1"/>
                          </a:solidFill>
                          <a:effectLst/>
                        </a:rPr>
                        <a:t>Характеристики задания:</a:t>
                      </a:r>
                    </a:p>
                    <a:p>
                      <a:pPr marL="177800" lvl="0" indent="-177800">
                        <a:lnSpc>
                          <a:spcPct val="100000"/>
                        </a:lnSpc>
                        <a:spcAft>
                          <a:spcPts val="0"/>
                        </a:spcAft>
                        <a:buFont typeface="Symbol" panose="05050102010706020507" pitchFamily="18" charset="2"/>
                        <a:buChar char=""/>
                      </a:pPr>
                      <a:r>
                        <a:rPr lang="ru-RU" sz="2000" dirty="0">
                          <a:solidFill>
                            <a:schemeClr val="tx1"/>
                          </a:solidFill>
                          <a:effectLst/>
                        </a:rPr>
                        <a:t>Ситуация функционирования текста: 4. Чтение для получения образования  4.3. Изучение планеты</a:t>
                      </a:r>
                    </a:p>
                    <a:p>
                      <a:pPr marL="177800" lvl="0" indent="-177800">
                        <a:spcAft>
                          <a:spcPts val="0"/>
                        </a:spcAft>
                        <a:buFont typeface="Symbol" panose="05050102010706020507" pitchFamily="18" charset="2"/>
                        <a:buChar char=""/>
                      </a:pPr>
                      <a:r>
                        <a:rPr lang="ru-RU" sz="2000" dirty="0">
                          <a:solidFill>
                            <a:schemeClr val="tx1"/>
                          </a:solidFill>
                          <a:effectLst/>
                        </a:rPr>
                        <a:t>Формат текста: </a:t>
                      </a:r>
                      <a:r>
                        <a:rPr lang="ru-RU" sz="2000" dirty="0" err="1">
                          <a:solidFill>
                            <a:schemeClr val="tx1"/>
                          </a:solidFill>
                          <a:effectLst/>
                        </a:rPr>
                        <a:t>несплошной</a:t>
                      </a:r>
                      <a:r>
                        <a:rPr lang="ru-RU" sz="2000" dirty="0">
                          <a:solidFill>
                            <a:schemeClr val="tx1"/>
                          </a:solidFill>
                          <a:effectLst/>
                        </a:rPr>
                        <a:t> (интервью, инфографика)</a:t>
                      </a:r>
                    </a:p>
                    <a:p>
                      <a:pPr marL="177800" lvl="0" indent="-177800">
                        <a:spcAft>
                          <a:spcPts val="0"/>
                        </a:spcAft>
                        <a:buFont typeface="Symbol" panose="05050102010706020507" pitchFamily="18" charset="2"/>
                        <a:buChar char=""/>
                      </a:pPr>
                      <a:r>
                        <a:rPr lang="ru-RU" sz="2000" dirty="0">
                          <a:solidFill>
                            <a:schemeClr val="tx1"/>
                          </a:solidFill>
                          <a:effectLst/>
                        </a:rPr>
                        <a:t>Контекст: образовательный</a:t>
                      </a:r>
                    </a:p>
                    <a:p>
                      <a:pPr marL="177800" lvl="0" indent="-177800">
                        <a:spcAft>
                          <a:spcPts val="0"/>
                        </a:spcAft>
                        <a:buFont typeface="Symbol" panose="05050102010706020507" pitchFamily="18" charset="2"/>
                        <a:buChar char=""/>
                      </a:pPr>
                      <a:r>
                        <a:rPr lang="ru-RU" sz="2000" dirty="0">
                          <a:solidFill>
                            <a:schemeClr val="tx1"/>
                          </a:solidFill>
                          <a:effectLst/>
                        </a:rPr>
                        <a:t>Компетентностная область оценки: интегрировать и интерпретировать инф-</a:t>
                      </a:r>
                      <a:r>
                        <a:rPr lang="ru-RU" sz="2000" dirty="0" err="1">
                          <a:solidFill>
                            <a:schemeClr val="tx1"/>
                          </a:solidFill>
                          <a:effectLst/>
                        </a:rPr>
                        <a:t>цию</a:t>
                      </a:r>
                      <a:endParaRPr lang="ru-RU" sz="2000" dirty="0">
                        <a:solidFill>
                          <a:schemeClr val="tx1"/>
                        </a:solidFill>
                        <a:effectLst/>
                      </a:endParaRPr>
                    </a:p>
                    <a:p>
                      <a:pPr marL="177800" lvl="0" indent="-177800">
                        <a:spcAft>
                          <a:spcPts val="0"/>
                        </a:spcAft>
                        <a:buFont typeface="Symbol" panose="05050102010706020507" pitchFamily="18" charset="2"/>
                        <a:buChar char=""/>
                      </a:pPr>
                      <a:r>
                        <a:rPr lang="ru-RU" sz="2000" dirty="0">
                          <a:solidFill>
                            <a:schemeClr val="tx1"/>
                          </a:solidFill>
                          <a:effectLst/>
                        </a:rPr>
                        <a:t>Объект оценки: понимать информацию в графической форме</a:t>
                      </a:r>
                    </a:p>
                    <a:p>
                      <a:pPr marL="177800" lvl="0" indent="-177800">
                        <a:spcAft>
                          <a:spcPts val="0"/>
                        </a:spcAft>
                        <a:buFont typeface="Symbol" panose="05050102010706020507" pitchFamily="18" charset="2"/>
                        <a:buChar char=""/>
                      </a:pPr>
                      <a:r>
                        <a:rPr lang="ru-RU" sz="2000" dirty="0">
                          <a:solidFill>
                            <a:schemeClr val="tx1"/>
                          </a:solidFill>
                          <a:effectLst/>
                        </a:rPr>
                        <a:t>Формат ответа: задание с развернутым ответом</a:t>
                      </a:r>
                    </a:p>
                    <a:p>
                      <a:pPr marL="177800" lvl="0" indent="-177800">
                        <a:spcAft>
                          <a:spcPts val="0"/>
                        </a:spcAft>
                        <a:buFont typeface="Symbol" panose="05050102010706020507" pitchFamily="18" charset="2"/>
                        <a:buChar char=""/>
                      </a:pPr>
                      <a:r>
                        <a:rPr lang="ru-RU" sz="2000" dirty="0">
                          <a:solidFill>
                            <a:schemeClr val="tx1"/>
                          </a:solidFill>
                          <a:effectLst/>
                        </a:rPr>
                        <a:t>Уровень сложности: средний</a:t>
                      </a:r>
                      <a:endParaRPr lang="ru-RU" sz="200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solidFill>
                  </a:tcPr>
                </a:tc>
                <a:extLst>
                  <a:ext uri="{0D108BD9-81ED-4DB2-BD59-A6C34878D82A}">
                    <a16:rowId xmlns="" xmlns:a16="http://schemas.microsoft.com/office/drawing/2014/main" val="2521548673"/>
                  </a:ext>
                </a:extLst>
              </a:tr>
            </a:tbl>
          </a:graphicData>
        </a:graphic>
      </p:graphicFrame>
      <p:sp>
        <p:nvSpPr>
          <p:cNvPr id="7" name="Заголовок 4">
            <a:extLst>
              <a:ext uri="{FF2B5EF4-FFF2-40B4-BE49-F238E27FC236}">
                <a16:creationId xmlns="" xmlns:a16="http://schemas.microsoft.com/office/drawing/2014/main" id="{54C7EA5E-9152-4A22-9222-A28EADF18C52}"/>
              </a:ext>
            </a:extLst>
          </p:cNvPr>
          <p:cNvSpPr txBox="1">
            <a:spLocks/>
          </p:cNvSpPr>
          <p:nvPr/>
        </p:nvSpPr>
        <p:spPr>
          <a:xfrm>
            <a:off x="755853" y="137748"/>
            <a:ext cx="9391837" cy="334495"/>
          </a:xfrm>
          <a:prstGeom prst="rect">
            <a:avLst/>
          </a:prstGeom>
        </p:spPr>
        <p:txBody>
          <a:bodyPr lIns="91419" tIns="45709" rIns="91419" bIns="45709"/>
          <a:lstStyle>
            <a:lvl1pPr algn="ctr" defTabSz="1042569" rtl="0" eaLnBrk="1" latinLnBrk="0" hangingPunct="1">
              <a:spcBef>
                <a:spcPct val="0"/>
              </a:spcBef>
              <a:buNone/>
              <a:defRPr sz="5100" kern="1200">
                <a:solidFill>
                  <a:schemeClr val="tx1"/>
                </a:solidFill>
                <a:latin typeface="+mj-lt"/>
                <a:ea typeface="+mj-ea"/>
                <a:cs typeface="+mj-cs"/>
              </a:defRPr>
            </a:lvl1pPr>
          </a:lstStyle>
          <a:p>
            <a:r>
              <a:rPr lang="ru-RU" dirty="0"/>
              <a:t>Пример задания для 7 класса</a:t>
            </a:r>
          </a:p>
        </p:txBody>
      </p:sp>
    </p:spTree>
    <p:extLst>
      <p:ext uri="{BB962C8B-B14F-4D97-AF65-F5344CB8AC3E}">
        <p14:creationId xmlns:p14="http://schemas.microsoft.com/office/powerpoint/2010/main" val="7271615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03D2AF-E6F3-4EB9-B385-02A461C62229}"/>
              </a:ext>
            </a:extLst>
          </p:cNvPr>
          <p:cNvSpPr>
            <a:spLocks noGrp="1"/>
          </p:cNvSpPr>
          <p:nvPr>
            <p:ph type="title"/>
          </p:nvPr>
        </p:nvSpPr>
        <p:spPr>
          <a:xfrm>
            <a:off x="1012767" y="505200"/>
            <a:ext cx="8654079" cy="675473"/>
          </a:xfrm>
        </p:spPr>
        <p:txBody>
          <a:bodyPr>
            <a:normAutofit fontScale="90000"/>
          </a:bodyPr>
          <a:lstStyle/>
          <a:p>
            <a:r>
              <a:rPr lang="ru-RU" dirty="0"/>
              <a:t/>
            </a:r>
            <a:br>
              <a:rPr lang="ru-RU" dirty="0"/>
            </a:br>
            <a:r>
              <a:rPr lang="ru-RU" sz="3300" dirty="0"/>
              <a:t>Предварительные выводы по результатам апробации. Проблемы и рекомендации</a:t>
            </a:r>
            <a:br>
              <a:rPr lang="ru-RU" sz="3300" dirty="0"/>
            </a:br>
            <a:endParaRPr lang="ru-RU" sz="3300" dirty="0"/>
          </a:p>
        </p:txBody>
      </p:sp>
      <p:graphicFrame>
        <p:nvGraphicFramePr>
          <p:cNvPr id="8" name="Схема 7">
            <a:extLst>
              <a:ext uri="{FF2B5EF4-FFF2-40B4-BE49-F238E27FC236}">
                <a16:creationId xmlns="" xmlns:a16="http://schemas.microsoft.com/office/drawing/2014/main" id="{56516633-05F1-4E4C-9D97-39506486170B}"/>
              </a:ext>
            </a:extLst>
          </p:cNvPr>
          <p:cNvGraphicFramePr/>
          <p:nvPr/>
        </p:nvGraphicFramePr>
        <p:xfrm>
          <a:off x="6544951" y="3581687"/>
          <a:ext cx="3900966" cy="3670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Схема 9">
            <a:extLst>
              <a:ext uri="{FF2B5EF4-FFF2-40B4-BE49-F238E27FC236}">
                <a16:creationId xmlns="" xmlns:a16="http://schemas.microsoft.com/office/drawing/2014/main" id="{19AA1A41-B561-4E63-BE19-3A0B362A9A0A}"/>
              </a:ext>
            </a:extLst>
          </p:cNvPr>
          <p:cNvGraphicFramePr/>
          <p:nvPr>
            <p:extLst>
              <p:ext uri="{D42A27DB-BD31-4B8C-83A1-F6EECF244321}">
                <p14:modId xmlns:p14="http://schemas.microsoft.com/office/powerpoint/2010/main" val="373654314"/>
              </p:ext>
            </p:extLst>
          </p:nvPr>
        </p:nvGraphicFramePr>
        <p:xfrm>
          <a:off x="1076767" y="1202216"/>
          <a:ext cx="3478344" cy="2680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Схема 10">
            <a:extLst>
              <a:ext uri="{FF2B5EF4-FFF2-40B4-BE49-F238E27FC236}">
                <a16:creationId xmlns="" xmlns:a16="http://schemas.microsoft.com/office/drawing/2014/main" id="{301BED24-7FB3-41BD-B0AC-368568635E08}"/>
              </a:ext>
            </a:extLst>
          </p:cNvPr>
          <p:cNvGraphicFramePr/>
          <p:nvPr/>
        </p:nvGraphicFramePr>
        <p:xfrm>
          <a:off x="6092824" y="1152179"/>
          <a:ext cx="4333624" cy="32952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Схема 11">
            <a:extLst>
              <a:ext uri="{FF2B5EF4-FFF2-40B4-BE49-F238E27FC236}">
                <a16:creationId xmlns="" xmlns:a16="http://schemas.microsoft.com/office/drawing/2014/main" id="{46CBAA00-1143-449F-8C8F-F4D1FC168DA2}"/>
              </a:ext>
            </a:extLst>
          </p:cNvPr>
          <p:cNvGraphicFramePr/>
          <p:nvPr>
            <p:extLst>
              <p:ext uri="{D42A27DB-BD31-4B8C-83A1-F6EECF244321}">
                <p14:modId xmlns:p14="http://schemas.microsoft.com/office/powerpoint/2010/main" val="501692757"/>
              </p:ext>
            </p:extLst>
          </p:nvPr>
        </p:nvGraphicFramePr>
        <p:xfrm>
          <a:off x="1076769" y="3582199"/>
          <a:ext cx="3900966" cy="367006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35301489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dirty="0" smtClean="0"/>
          </a:p>
          <a:p>
            <a:pPr algn="ctr">
              <a:buNone/>
            </a:pPr>
            <a:endParaRPr lang="ru-RU" sz="4600" b="1" dirty="0">
              <a:latin typeface="+mj-lt"/>
              <a:ea typeface="+mj-ea"/>
              <a:cs typeface="+mj-cs"/>
            </a:endParaRPr>
          </a:p>
          <a:p>
            <a:pPr algn="ctr">
              <a:buNone/>
            </a:pPr>
            <a:r>
              <a:rPr lang="ru-RU" sz="4000" b="1" dirty="0">
                <a:latin typeface="+mj-lt"/>
                <a:ea typeface="+mj-ea"/>
                <a:cs typeface="+mj-cs"/>
              </a:rPr>
              <a:t>ЕСТЕСТВЕННОНАУЧНАЯ ГРАМОТНОСТЬ</a:t>
            </a:r>
          </a:p>
        </p:txBody>
      </p:sp>
      <p:pic>
        <p:nvPicPr>
          <p:cNvPr id="5" name="Рисунок 5"/>
          <p:cNvPicPr>
            <a:picLocks noChangeAspect="1"/>
          </p:cNvPicPr>
          <p:nvPr/>
        </p:nvPicPr>
        <p:blipFill>
          <a:blip r:embed="rId3" cstate="print"/>
          <a:srcRect l="16119" r="17531" b="65620"/>
          <a:stretch>
            <a:fillRect/>
          </a:stretch>
        </p:blipFill>
        <p:spPr bwMode="auto">
          <a:xfrm>
            <a:off x="1475931" y="341834"/>
            <a:ext cx="8607428" cy="1966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790" y="286910"/>
            <a:ext cx="11449271" cy="775005"/>
          </a:xfrm>
        </p:spPr>
        <p:txBody>
          <a:bodyPr>
            <a:noAutofit/>
          </a:bodyPr>
          <a:lstStyle/>
          <a:p>
            <a:r>
              <a:rPr lang="ru-RU" sz="3600" dirty="0"/>
              <a:t>Естественнонаучная грамотность </a:t>
            </a:r>
          </a:p>
        </p:txBody>
      </p:sp>
      <p:pic>
        <p:nvPicPr>
          <p:cNvPr id="30" name="Объект 29">
            <a:extLst>
              <a:ext uri="{FF2B5EF4-FFF2-40B4-BE49-F238E27FC236}">
                <a16:creationId xmlns:a16="http://schemas.microsoft.com/office/drawing/2014/main" xmlns="" id="{00A9D125-CA60-4ABD-9223-B26F62D8A995}"/>
              </a:ext>
            </a:extLst>
          </p:cNvPr>
          <p:cNvPicPr>
            <a:picLocks noGrp="1" noChangeAspect="1"/>
          </p:cNvPicPr>
          <p:nvPr>
            <p:ph idx="1"/>
          </p:nvPr>
        </p:nvPicPr>
        <p:blipFill rotWithShape="1">
          <a:blip r:embed="rId3" cstate="print"/>
          <a:srcRect l="28653" t="16148" r="23391" b="62731"/>
          <a:stretch/>
        </p:blipFill>
        <p:spPr>
          <a:xfrm>
            <a:off x="9095080" y="6294295"/>
            <a:ext cx="2502643" cy="619697"/>
          </a:xfrm>
          <a:prstGeom prst="rect">
            <a:avLst/>
          </a:prstGeom>
        </p:spPr>
      </p:pic>
      <p:pic>
        <p:nvPicPr>
          <p:cNvPr id="5" name="Рисунок 4">
            <a:extLst>
              <a:ext uri="{FF2B5EF4-FFF2-40B4-BE49-F238E27FC236}">
                <a16:creationId xmlns:a16="http://schemas.microsoft.com/office/drawing/2014/main" xmlns="" id="{2DBC6598-80C8-44C6-90D6-92809653EE99}"/>
              </a:ext>
            </a:extLst>
          </p:cNvPr>
          <p:cNvPicPr>
            <a:picLocks noChangeAspect="1"/>
          </p:cNvPicPr>
          <p:nvPr/>
        </p:nvPicPr>
        <p:blipFill rotWithShape="1">
          <a:blip r:embed="rId4" cstate="print"/>
          <a:srcRect l="28787" t="34908" r="23938" b="33830"/>
          <a:stretch/>
        </p:blipFill>
        <p:spPr>
          <a:xfrm>
            <a:off x="471077" y="2756564"/>
            <a:ext cx="2123708" cy="789584"/>
          </a:xfrm>
          <a:prstGeom prst="rect">
            <a:avLst/>
          </a:prstGeom>
        </p:spPr>
      </p:pic>
      <p:pic>
        <p:nvPicPr>
          <p:cNvPr id="7" name="Рисунок 6">
            <a:extLst>
              <a:ext uri="{FF2B5EF4-FFF2-40B4-BE49-F238E27FC236}">
                <a16:creationId xmlns:a16="http://schemas.microsoft.com/office/drawing/2014/main" xmlns="" id="{0AB8A093-66AE-49CE-A18A-6C5BC3129A21}"/>
              </a:ext>
            </a:extLst>
          </p:cNvPr>
          <p:cNvPicPr>
            <a:picLocks noChangeAspect="1"/>
          </p:cNvPicPr>
          <p:nvPr/>
        </p:nvPicPr>
        <p:blipFill rotWithShape="1">
          <a:blip r:embed="rId5" cstate="print"/>
          <a:srcRect l="26969" t="34909" r="24544" b="31734"/>
          <a:stretch/>
        </p:blipFill>
        <p:spPr>
          <a:xfrm>
            <a:off x="9306818" y="4459893"/>
            <a:ext cx="2270983" cy="878395"/>
          </a:xfrm>
          <a:prstGeom prst="rect">
            <a:avLst/>
          </a:prstGeom>
        </p:spPr>
      </p:pic>
      <p:graphicFrame>
        <p:nvGraphicFramePr>
          <p:cNvPr id="22" name="Объект 8">
            <a:extLst>
              <a:ext uri="{FF2B5EF4-FFF2-40B4-BE49-F238E27FC236}">
                <a16:creationId xmlns:a16="http://schemas.microsoft.com/office/drawing/2014/main" xmlns="" id="{D074A330-A553-429C-9B8E-0A4DB5895E33}"/>
              </a:ext>
            </a:extLst>
          </p:cNvPr>
          <p:cNvGraphicFramePr>
            <a:graphicFrameLocks/>
          </p:cNvGraphicFramePr>
          <p:nvPr>
            <p:extLst>
              <p:ext uri="{D42A27DB-BD31-4B8C-83A1-F6EECF244321}">
                <p14:modId xmlns:p14="http://schemas.microsoft.com/office/powerpoint/2010/main" val="2014037077"/>
              </p:ext>
            </p:extLst>
          </p:nvPr>
        </p:nvGraphicFramePr>
        <p:xfrm>
          <a:off x="471077" y="2200225"/>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a16="http://schemas.microsoft.com/office/drawing/2014/main" xmlns="" val="3813844802"/>
                    </a:ext>
                  </a:extLst>
                </a:gridCol>
              </a:tblGrid>
              <a:tr h="411480">
                <a:tc>
                  <a:txBody>
                    <a:bodyPr/>
                    <a:lstStyle/>
                    <a:p>
                      <a:r>
                        <a:rPr lang="ru-RU" sz="2100" dirty="0">
                          <a:solidFill>
                            <a:srgbClr val="002060"/>
                          </a:solidFill>
                        </a:rPr>
                        <a:t>Горки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23" name="Объект 8">
            <a:extLst>
              <a:ext uri="{FF2B5EF4-FFF2-40B4-BE49-F238E27FC236}">
                <a16:creationId xmlns:a16="http://schemas.microsoft.com/office/drawing/2014/main" xmlns="" id="{09DDE45A-CFF2-4304-ADB5-DD8F6446CF3A}"/>
              </a:ext>
            </a:extLst>
          </p:cNvPr>
          <p:cNvGraphicFramePr>
            <a:graphicFrameLocks/>
          </p:cNvGraphicFramePr>
          <p:nvPr>
            <p:extLst>
              <p:ext uri="{D42A27DB-BD31-4B8C-83A1-F6EECF244321}">
                <p14:modId xmlns:p14="http://schemas.microsoft.com/office/powerpoint/2010/main" val="4157559574"/>
              </p:ext>
            </p:extLst>
          </p:nvPr>
        </p:nvGraphicFramePr>
        <p:xfrm>
          <a:off x="471078" y="3897623"/>
          <a:ext cx="1436903" cy="728275"/>
        </p:xfrm>
        <a:graphic>
          <a:graphicData uri="http://schemas.openxmlformats.org/drawingml/2006/table">
            <a:tbl>
              <a:tblPr firstRow="1" bandRow="1">
                <a:tableStyleId>{5C22544A-7EE6-4342-B048-85BDC9FD1C3A}</a:tableStyleId>
              </a:tblPr>
              <a:tblGrid>
                <a:gridCol w="1436903">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Аквариум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24" name="Объект 8">
            <a:extLst>
              <a:ext uri="{FF2B5EF4-FFF2-40B4-BE49-F238E27FC236}">
                <a16:creationId xmlns:a16="http://schemas.microsoft.com/office/drawing/2014/main" xmlns="" id="{65C3A299-6DB3-4C2B-A74A-9122767E37B5}"/>
              </a:ext>
            </a:extLst>
          </p:cNvPr>
          <p:cNvGraphicFramePr>
            <a:graphicFrameLocks/>
          </p:cNvGraphicFramePr>
          <p:nvPr>
            <p:extLst>
              <p:ext uri="{D42A27DB-BD31-4B8C-83A1-F6EECF244321}">
                <p14:modId xmlns:p14="http://schemas.microsoft.com/office/powerpoint/2010/main" val="2253987427"/>
              </p:ext>
            </p:extLst>
          </p:nvPr>
        </p:nvGraphicFramePr>
        <p:xfrm>
          <a:off x="471078" y="5699982"/>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a16="http://schemas.microsoft.com/office/drawing/2014/main" xmlns="" val="3813844802"/>
                    </a:ext>
                  </a:extLst>
                </a:gridCol>
              </a:tblGrid>
              <a:tr h="411480">
                <a:tc>
                  <a:txBody>
                    <a:bodyPr/>
                    <a:lstStyle/>
                    <a:p>
                      <a:r>
                        <a:rPr lang="ru-RU" sz="2100" dirty="0">
                          <a:solidFill>
                            <a:srgbClr val="002060"/>
                          </a:solidFill>
                        </a:rPr>
                        <a:t>Зеркала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25" name="Рисунок 24">
            <a:extLst>
              <a:ext uri="{FF2B5EF4-FFF2-40B4-BE49-F238E27FC236}">
                <a16:creationId xmlns:a16="http://schemas.microsoft.com/office/drawing/2014/main" xmlns="" id="{EF6D9250-DDAC-4617-8E54-5D4B7B41B7B4}"/>
              </a:ext>
            </a:extLst>
          </p:cNvPr>
          <p:cNvPicPr>
            <a:picLocks noChangeAspect="1"/>
          </p:cNvPicPr>
          <p:nvPr/>
        </p:nvPicPr>
        <p:blipFill rotWithShape="1">
          <a:blip r:embed="rId6" cstate="print"/>
          <a:srcRect l="29141" t="27363" r="25010" b="53233"/>
          <a:stretch/>
        </p:blipFill>
        <p:spPr>
          <a:xfrm>
            <a:off x="434090" y="6399861"/>
            <a:ext cx="2160693" cy="514131"/>
          </a:xfrm>
          <a:prstGeom prst="rect">
            <a:avLst/>
          </a:prstGeom>
        </p:spPr>
      </p:pic>
      <p:graphicFrame>
        <p:nvGraphicFramePr>
          <p:cNvPr id="27" name="Объект 8">
            <a:extLst>
              <a:ext uri="{FF2B5EF4-FFF2-40B4-BE49-F238E27FC236}">
                <a16:creationId xmlns:a16="http://schemas.microsoft.com/office/drawing/2014/main" xmlns="" id="{A8F3B9DB-396B-4FDF-8EE1-4C23EDE65743}"/>
              </a:ext>
            </a:extLst>
          </p:cNvPr>
          <p:cNvGraphicFramePr>
            <a:graphicFrameLocks/>
          </p:cNvGraphicFramePr>
          <p:nvPr>
            <p:extLst>
              <p:ext uri="{D42A27DB-BD31-4B8C-83A1-F6EECF244321}">
                <p14:modId xmlns:p14="http://schemas.microsoft.com/office/powerpoint/2010/main" val="2580897570"/>
              </p:ext>
            </p:extLst>
          </p:nvPr>
        </p:nvGraphicFramePr>
        <p:xfrm>
          <a:off x="9992343" y="5699982"/>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a16="http://schemas.microsoft.com/office/drawing/2014/main" xmlns="" val="3813844802"/>
                    </a:ext>
                  </a:extLst>
                </a:gridCol>
              </a:tblGrid>
              <a:tr h="411480">
                <a:tc>
                  <a:txBody>
                    <a:bodyPr/>
                    <a:lstStyle/>
                    <a:p>
                      <a:r>
                        <a:rPr lang="ru-RU" sz="2100" dirty="0">
                          <a:solidFill>
                            <a:srgbClr val="002060"/>
                          </a:solidFill>
                        </a:rPr>
                        <a:t>Метро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28" name="Объект 8">
            <a:extLst>
              <a:ext uri="{FF2B5EF4-FFF2-40B4-BE49-F238E27FC236}">
                <a16:creationId xmlns:a16="http://schemas.microsoft.com/office/drawing/2014/main" xmlns="" id="{1AB8D422-F386-4D59-AAA1-6FA1538F8304}"/>
              </a:ext>
            </a:extLst>
          </p:cNvPr>
          <p:cNvGraphicFramePr>
            <a:graphicFrameLocks/>
          </p:cNvGraphicFramePr>
          <p:nvPr>
            <p:extLst>
              <p:ext uri="{D42A27DB-BD31-4B8C-83A1-F6EECF244321}">
                <p14:modId xmlns:p14="http://schemas.microsoft.com/office/powerpoint/2010/main" val="1889464343"/>
              </p:ext>
            </p:extLst>
          </p:nvPr>
        </p:nvGraphicFramePr>
        <p:xfrm>
          <a:off x="9095080" y="3933221"/>
          <a:ext cx="2694467" cy="632750"/>
        </p:xfrm>
        <a:graphic>
          <a:graphicData uri="http://schemas.openxmlformats.org/drawingml/2006/table">
            <a:tbl>
              <a:tblPr firstRow="1" bandRow="1">
                <a:tableStyleId>{5C22544A-7EE6-4342-B048-85BDC9FD1C3A}</a:tableStyleId>
              </a:tblPr>
              <a:tblGrid>
                <a:gridCol w="2694467">
                  <a:extLst>
                    <a:ext uri="{9D8B030D-6E8A-4147-A177-3AD203B41FA5}">
                      <a16:colId xmlns:a16="http://schemas.microsoft.com/office/drawing/2014/main" xmlns="" val="3813844802"/>
                    </a:ext>
                  </a:extLst>
                </a:gridCol>
              </a:tblGrid>
              <a:tr h="632750">
                <a:tc>
                  <a:txBody>
                    <a:bodyPr/>
                    <a:lstStyle/>
                    <a:p>
                      <a:r>
                        <a:rPr lang="ru-RU" sz="1800" dirty="0">
                          <a:solidFill>
                            <a:srgbClr val="002060"/>
                          </a:solidFill>
                        </a:rPr>
                        <a:t>Чем питаются растения?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29" name="Объект 8">
            <a:extLst>
              <a:ext uri="{FF2B5EF4-FFF2-40B4-BE49-F238E27FC236}">
                <a16:creationId xmlns:a16="http://schemas.microsoft.com/office/drawing/2014/main" xmlns="" id="{7CB33238-D68D-4022-A5D4-471BE8325E00}"/>
              </a:ext>
            </a:extLst>
          </p:cNvPr>
          <p:cNvGraphicFramePr>
            <a:graphicFrameLocks/>
          </p:cNvGraphicFramePr>
          <p:nvPr>
            <p:extLst>
              <p:ext uri="{D42A27DB-BD31-4B8C-83A1-F6EECF244321}">
                <p14:modId xmlns:p14="http://schemas.microsoft.com/office/powerpoint/2010/main" val="2380520547"/>
              </p:ext>
            </p:extLst>
          </p:nvPr>
        </p:nvGraphicFramePr>
        <p:xfrm>
          <a:off x="9957831" y="2200225"/>
          <a:ext cx="1436903" cy="411480"/>
        </p:xfrm>
        <a:graphic>
          <a:graphicData uri="http://schemas.openxmlformats.org/drawingml/2006/table">
            <a:tbl>
              <a:tblPr firstRow="1" bandRow="1">
                <a:tableStyleId>{5C22544A-7EE6-4342-B048-85BDC9FD1C3A}</a:tableStyleId>
              </a:tblPr>
              <a:tblGrid>
                <a:gridCol w="1436903">
                  <a:extLst>
                    <a:ext uri="{9D8B030D-6E8A-4147-A177-3AD203B41FA5}">
                      <a16:colId xmlns:a16="http://schemas.microsoft.com/office/drawing/2014/main" xmlns="" val="3813844802"/>
                    </a:ext>
                  </a:extLst>
                </a:gridCol>
              </a:tblGrid>
              <a:tr h="411480">
                <a:tc>
                  <a:txBody>
                    <a:bodyPr/>
                    <a:lstStyle/>
                    <a:p>
                      <a:r>
                        <a:rPr lang="ru-RU" sz="2100" dirty="0">
                          <a:solidFill>
                            <a:srgbClr val="002060"/>
                          </a:solidFill>
                        </a:rPr>
                        <a:t>Лыжи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6" name="Объект 8">
            <a:extLst>
              <a:ext uri="{FF2B5EF4-FFF2-40B4-BE49-F238E27FC236}">
                <a16:creationId xmlns:a16="http://schemas.microsoft.com/office/drawing/2014/main" xmlns="" id="{46D2FBC7-8CA9-49E1-A537-8B1ECA1EE6D1}"/>
              </a:ext>
            </a:extLst>
          </p:cNvPr>
          <p:cNvGraphicFramePr>
            <a:graphicFrameLocks/>
          </p:cNvGraphicFramePr>
          <p:nvPr>
            <p:extLst>
              <p:ext uri="{D42A27DB-BD31-4B8C-83A1-F6EECF244321}">
                <p14:modId xmlns:p14="http://schemas.microsoft.com/office/powerpoint/2010/main" val="1357526090"/>
              </p:ext>
            </p:extLst>
          </p:nvPr>
        </p:nvGraphicFramePr>
        <p:xfrm>
          <a:off x="434090" y="1457310"/>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728275">
                <a:tc>
                  <a:txBody>
                    <a:bodyPr/>
                    <a:lstStyle/>
                    <a:p>
                      <a:r>
                        <a:rPr lang="ru-RU" sz="2100"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7" name="Объект 8">
            <a:extLst>
              <a:ext uri="{FF2B5EF4-FFF2-40B4-BE49-F238E27FC236}">
                <a16:creationId xmlns:a16="http://schemas.microsoft.com/office/drawing/2014/main" xmlns="" id="{58FA3525-D3FF-4E5A-AAC5-A6C6D395A519}"/>
              </a:ext>
            </a:extLst>
          </p:cNvPr>
          <p:cNvGraphicFramePr>
            <a:graphicFrameLocks/>
          </p:cNvGraphicFramePr>
          <p:nvPr>
            <p:extLst>
              <p:ext uri="{D42A27DB-BD31-4B8C-83A1-F6EECF244321}">
                <p14:modId xmlns:p14="http://schemas.microsoft.com/office/powerpoint/2010/main" val="775383574"/>
              </p:ext>
            </p:extLst>
          </p:nvPr>
        </p:nvGraphicFramePr>
        <p:xfrm>
          <a:off x="8929016" y="1460999"/>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728275">
                <a:tc>
                  <a:txBody>
                    <a:bodyPr/>
                    <a:lstStyle/>
                    <a:p>
                      <a:r>
                        <a:rPr lang="ru-RU" sz="2100"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3" name="Рисунок 2">
            <a:extLst>
              <a:ext uri="{FF2B5EF4-FFF2-40B4-BE49-F238E27FC236}">
                <a16:creationId xmlns:a16="http://schemas.microsoft.com/office/drawing/2014/main" xmlns="" id="{7E86C52F-A320-40B9-87BB-3E19F55746DF}"/>
              </a:ext>
            </a:extLst>
          </p:cNvPr>
          <p:cNvPicPr>
            <a:picLocks noChangeAspect="1"/>
          </p:cNvPicPr>
          <p:nvPr/>
        </p:nvPicPr>
        <p:blipFill>
          <a:blip r:embed="rId7" cstate="print"/>
          <a:stretch>
            <a:fillRect/>
          </a:stretch>
        </p:blipFill>
        <p:spPr>
          <a:xfrm>
            <a:off x="471073" y="4494495"/>
            <a:ext cx="2194310" cy="1047435"/>
          </a:xfrm>
          <a:prstGeom prst="rect">
            <a:avLst/>
          </a:prstGeom>
        </p:spPr>
      </p:pic>
      <p:pic>
        <p:nvPicPr>
          <p:cNvPr id="9" name="Рисунок 8">
            <a:extLst>
              <a:ext uri="{FF2B5EF4-FFF2-40B4-BE49-F238E27FC236}">
                <a16:creationId xmlns:a16="http://schemas.microsoft.com/office/drawing/2014/main" xmlns="" id="{F318396A-EEF7-4DD0-88D8-86A0541E1947}"/>
              </a:ext>
            </a:extLst>
          </p:cNvPr>
          <p:cNvPicPr>
            <a:picLocks noChangeAspect="1"/>
          </p:cNvPicPr>
          <p:nvPr/>
        </p:nvPicPr>
        <p:blipFill>
          <a:blip r:embed="rId8" cstate="print"/>
          <a:stretch>
            <a:fillRect/>
          </a:stretch>
        </p:blipFill>
        <p:spPr>
          <a:xfrm>
            <a:off x="9416726" y="2819084"/>
            <a:ext cx="2180994" cy="775207"/>
          </a:xfrm>
          <a:prstGeom prst="rect">
            <a:avLst/>
          </a:prstGeom>
        </p:spPr>
      </p:pic>
      <p:pic>
        <p:nvPicPr>
          <p:cNvPr id="10" name="Рисунок 9">
            <a:extLst>
              <a:ext uri="{FF2B5EF4-FFF2-40B4-BE49-F238E27FC236}">
                <a16:creationId xmlns:a16="http://schemas.microsoft.com/office/drawing/2014/main" xmlns="" id="{FB3F4255-E9B2-4A8A-8041-F18C7A451C76}"/>
              </a:ext>
            </a:extLst>
          </p:cNvPr>
          <p:cNvPicPr>
            <a:picLocks noChangeAspect="1"/>
          </p:cNvPicPr>
          <p:nvPr/>
        </p:nvPicPr>
        <p:blipFill rotWithShape="1">
          <a:blip r:embed="rId9" cstate="print"/>
          <a:srcRect l="34849" t="38575" r="10114" b="18296"/>
          <a:stretch/>
        </p:blipFill>
        <p:spPr>
          <a:xfrm>
            <a:off x="2872857" y="2432886"/>
            <a:ext cx="6135136" cy="2703000"/>
          </a:xfrm>
          <a:prstGeom prst="rect">
            <a:avLst/>
          </a:prstGeom>
        </p:spPr>
      </p:pic>
      <p:sp>
        <p:nvSpPr>
          <p:cNvPr id="18" name="Прямоугольник 17"/>
          <p:cNvSpPr/>
          <p:nvPr/>
        </p:nvSpPr>
        <p:spPr>
          <a:xfrm>
            <a:off x="3636171" y="1781997"/>
            <a:ext cx="4392488" cy="461643"/>
          </a:xfrm>
          <a:prstGeom prst="rect">
            <a:avLst/>
          </a:prstGeom>
        </p:spPr>
        <p:txBody>
          <a:bodyPr wrap="square" lIns="91419" tIns="45709" rIns="91419" bIns="45709">
            <a:spAutoFit/>
          </a:bodyPr>
          <a:lstStyle/>
          <a:p>
            <a:pPr algn="ctr"/>
            <a:r>
              <a:rPr lang="ru-RU" sz="2400" b="1" dirty="0"/>
              <a:t>Исследование </a:t>
            </a:r>
            <a:r>
              <a:rPr lang="en-US" sz="2400" b="1" dirty="0"/>
              <a:t>PISA</a:t>
            </a:r>
            <a:r>
              <a:rPr lang="ru-RU" sz="2400" b="1" dirty="0"/>
              <a:t> </a:t>
            </a:r>
            <a:endParaRPr lang="ru-RU"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94045" y="485853"/>
            <a:ext cx="10692765" cy="857459"/>
          </a:xfrm>
        </p:spPr>
        <p:txBody>
          <a:bodyPr>
            <a:normAutofit/>
          </a:bodyPr>
          <a:lstStyle/>
          <a:p>
            <a:r>
              <a:rPr lang="ru-RU" sz="3600" dirty="0">
                <a:ln w="17780" cmpd="sng">
                  <a:solidFill>
                    <a:srgbClr val="FFFFFF"/>
                  </a:solidFill>
                  <a:prstDash val="solid"/>
                  <a:miter lim="800000"/>
                </a:ln>
                <a:latin typeface="+mn-lt"/>
              </a:rPr>
              <a:t>Что такое естественнонаучная грамотность?</a:t>
            </a:r>
            <a:endParaRPr lang="uk-UA" sz="3600" dirty="0">
              <a:ln w="17780" cmpd="sng">
                <a:solidFill>
                  <a:srgbClr val="FFFFFF"/>
                </a:solidFill>
                <a:prstDash val="solid"/>
                <a:miter lim="800000"/>
              </a:ln>
              <a:latin typeface="+mn-lt"/>
            </a:endParaRPr>
          </a:p>
        </p:txBody>
      </p:sp>
      <p:sp>
        <p:nvSpPr>
          <p:cNvPr id="2" name="Прямоугольник 1"/>
          <p:cNvSpPr/>
          <p:nvPr/>
        </p:nvSpPr>
        <p:spPr>
          <a:xfrm>
            <a:off x="981724" y="1419327"/>
            <a:ext cx="10665885" cy="1079338"/>
          </a:xfrm>
          <a:prstGeom prst="rect">
            <a:avLst/>
          </a:prstGeom>
        </p:spPr>
        <p:txBody>
          <a:bodyPr wrap="square" lIns="108781" tIns="54390" rIns="108781" bIns="54390">
            <a:spAutoFit/>
          </a:bodyPr>
          <a:lstStyle/>
          <a:p>
            <a:r>
              <a:rPr lang="ru-RU" altLang="ru-RU" b="1" dirty="0">
                <a:latin typeface="Calibri Light" pitchFamily="34" charset="0"/>
                <a:ea typeface="Roboto Light" charset="0"/>
                <a:cs typeface="Calibri Light" pitchFamily="34" charset="0"/>
              </a:rPr>
              <a:t>Естественнонаучная грамотность – это способность человека занимать активную гражданскую позицию по вопросам, связанным с естественными науками, и его готовность интересоваться естественнонаучными идеями.</a:t>
            </a:r>
            <a:r>
              <a:rPr lang="ru-RU" altLang="ru-RU" dirty="0">
                <a:solidFill>
                  <a:schemeClr val="tx1">
                    <a:alpha val="70000"/>
                  </a:schemeClr>
                </a:solidFill>
                <a:latin typeface="Calibri Light" pitchFamily="34" charset="0"/>
                <a:ea typeface="Roboto Light" charset="0"/>
                <a:cs typeface="Calibri Light" pitchFamily="34" charset="0"/>
              </a:rPr>
              <a:t> </a:t>
            </a:r>
            <a:endParaRPr lang="ru-RU" dirty="0">
              <a:solidFill>
                <a:schemeClr val="tx1">
                  <a:alpha val="70000"/>
                </a:schemeClr>
              </a:solidFill>
              <a:latin typeface="Calibri Light" pitchFamily="34" charset="0"/>
              <a:ea typeface="Roboto Light" charset="0"/>
              <a:cs typeface="Calibri Light" pitchFamily="34" charset="0"/>
            </a:endParaRPr>
          </a:p>
        </p:txBody>
      </p:sp>
      <p:sp>
        <p:nvSpPr>
          <p:cNvPr id="3" name="Прямоугольник 2"/>
          <p:cNvSpPr/>
          <p:nvPr/>
        </p:nvSpPr>
        <p:spPr>
          <a:xfrm>
            <a:off x="1730207" y="2980394"/>
            <a:ext cx="8420436" cy="1587170"/>
          </a:xfrm>
          <a:prstGeom prst="rect">
            <a:avLst/>
          </a:prstGeom>
        </p:spPr>
        <p:txBody>
          <a:bodyPr wrap="square" lIns="108781" tIns="54390" rIns="108781" bIns="54390">
            <a:spAutoFit/>
          </a:bodyPr>
          <a:lstStyle/>
          <a:p>
            <a:pPr algn="r"/>
            <a:r>
              <a:rPr lang="ru-RU" altLang="ru-RU" sz="2400" b="1" dirty="0">
                <a:latin typeface="Calibri Light" pitchFamily="34" charset="0"/>
                <a:ea typeface="Roboto Light" charset="0"/>
                <a:cs typeface="Calibri Light" pitchFamily="34" charset="0"/>
              </a:rPr>
              <a:t>Естественнонаучно грамотный человек стремится участвовать в аргументированном обсуждении проблем, относящихся к естественным наукам и технологиям, что требует от него следующих </a:t>
            </a:r>
            <a:r>
              <a:rPr lang="ru-RU" altLang="ru-RU" sz="2400" b="1" u="sng" dirty="0">
                <a:latin typeface="Calibri Light" pitchFamily="34" charset="0"/>
                <a:ea typeface="Roboto Light" charset="0"/>
                <a:cs typeface="Calibri Light" pitchFamily="34" charset="0"/>
              </a:rPr>
              <a:t>компетентностей</a:t>
            </a:r>
            <a:r>
              <a:rPr lang="ru-RU" altLang="ru-RU" sz="2400" b="1" dirty="0">
                <a:latin typeface="Calibri Light" pitchFamily="34" charset="0"/>
                <a:ea typeface="Roboto Light" charset="0"/>
                <a:cs typeface="Calibri Light" pitchFamily="34" charset="0"/>
              </a:rPr>
              <a:t>:</a:t>
            </a:r>
          </a:p>
        </p:txBody>
      </p:sp>
      <p:sp>
        <p:nvSpPr>
          <p:cNvPr id="5" name="Прямоугольник 4"/>
          <p:cNvSpPr/>
          <p:nvPr/>
        </p:nvSpPr>
        <p:spPr>
          <a:xfrm>
            <a:off x="2268510" y="5011470"/>
            <a:ext cx="8092314" cy="1956502"/>
          </a:xfrm>
          <a:prstGeom prst="rect">
            <a:avLst/>
          </a:prstGeom>
        </p:spPr>
        <p:txBody>
          <a:bodyPr wrap="square" lIns="108781" tIns="54390" rIns="108781" bIns="54390">
            <a:spAutoFit/>
          </a:bodyPr>
          <a:lstStyle/>
          <a:p>
            <a:pPr marL="407925" indent="-407925">
              <a:buFont typeface="Wingdings" panose="05000000000000000000" pitchFamily="2" charset="2"/>
              <a:buChar char="Ø"/>
            </a:pPr>
            <a:r>
              <a:rPr lang="ru-RU" altLang="ru-RU" sz="2400" b="1" dirty="0">
                <a:latin typeface="Calibri Light" pitchFamily="34" charset="0"/>
                <a:ea typeface="Roboto Light" charset="0"/>
                <a:cs typeface="Calibri Light" pitchFamily="34" charset="0"/>
              </a:rPr>
              <a:t>научно объяснять явления;</a:t>
            </a:r>
          </a:p>
          <a:p>
            <a:pPr marL="407925" indent="-407925">
              <a:buFont typeface="Wingdings" panose="05000000000000000000" pitchFamily="2" charset="2"/>
              <a:buChar char="Ø"/>
            </a:pPr>
            <a:r>
              <a:rPr lang="ru-RU" altLang="ru-RU" sz="2400" b="1" dirty="0">
                <a:latin typeface="Calibri Light" pitchFamily="34" charset="0"/>
                <a:ea typeface="Roboto Light" charset="0"/>
                <a:cs typeface="Calibri Light" pitchFamily="34" charset="0"/>
              </a:rPr>
              <a:t>понимать основные особенности  естественнонаучного исследования;       </a:t>
            </a:r>
          </a:p>
          <a:p>
            <a:pPr marL="407925" indent="-407925">
              <a:buFont typeface="Wingdings" panose="05000000000000000000" pitchFamily="2" charset="2"/>
              <a:buChar char="Ø"/>
            </a:pPr>
            <a:r>
              <a:rPr lang="ru-RU" altLang="ru-RU" sz="2400" b="1" dirty="0">
                <a:latin typeface="Calibri Light" pitchFamily="34" charset="0"/>
                <a:ea typeface="Roboto Light" charset="0"/>
                <a:cs typeface="Calibri Light" pitchFamily="34" charset="0"/>
              </a:rPr>
              <a:t>интерпретировать данные и использовать научные доказательства для получения выводов.</a:t>
            </a:r>
          </a:p>
        </p:txBody>
      </p:sp>
      <p:cxnSp>
        <p:nvCxnSpPr>
          <p:cNvPr id="13" name="Straight Connector 17"/>
          <p:cNvCxnSpPr/>
          <p:nvPr/>
        </p:nvCxnSpPr>
        <p:spPr>
          <a:xfrm flipV="1">
            <a:off x="0" y="4620304"/>
            <a:ext cx="11880850" cy="17365"/>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4" name="Прямая соединительная линия 13"/>
          <p:cNvCxnSpPr>
            <a:stCxn id="24" idx="4"/>
          </p:cNvCxnSpPr>
          <p:nvPr/>
        </p:nvCxnSpPr>
        <p:spPr>
          <a:xfrm>
            <a:off x="10246101" y="2847807"/>
            <a:ext cx="6365" cy="1788660"/>
          </a:xfrm>
          <a:prstGeom prst="line">
            <a:avLst/>
          </a:prstGeom>
          <a:ln/>
        </p:spPr>
        <p:style>
          <a:lnRef idx="1">
            <a:schemeClr val="accent2"/>
          </a:lnRef>
          <a:fillRef idx="0">
            <a:schemeClr val="accent2"/>
          </a:fillRef>
          <a:effectRef idx="0">
            <a:schemeClr val="accent2"/>
          </a:effectRef>
          <a:fontRef idx="minor">
            <a:schemeClr val="tx1"/>
          </a:fontRef>
        </p:style>
      </p:cxnSp>
      <p:sp>
        <p:nvSpPr>
          <p:cNvPr id="15" name="Овал 14"/>
          <p:cNvSpPr/>
          <p:nvPr/>
        </p:nvSpPr>
        <p:spPr>
          <a:xfrm>
            <a:off x="10154430" y="4557122"/>
            <a:ext cx="183341"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781" tIns="54390" rIns="108781" bIns="54390" rtlCol="0" anchor="ctr"/>
          <a:lstStyle/>
          <a:p>
            <a:pPr algn="ctr"/>
            <a:endParaRPr lang="ru-RU" dirty="0"/>
          </a:p>
        </p:txBody>
      </p:sp>
      <p:cxnSp>
        <p:nvCxnSpPr>
          <p:cNvPr id="16" name="Прямая соединительная линия 15"/>
          <p:cNvCxnSpPr/>
          <p:nvPr/>
        </p:nvCxnSpPr>
        <p:spPr>
          <a:xfrm>
            <a:off x="2282864" y="4620308"/>
            <a:ext cx="18757" cy="2544086"/>
          </a:xfrm>
          <a:prstGeom prst="line">
            <a:avLst/>
          </a:prstGeom>
          <a:ln/>
        </p:spPr>
        <p:style>
          <a:lnRef idx="1">
            <a:schemeClr val="accent2"/>
          </a:lnRef>
          <a:fillRef idx="0">
            <a:schemeClr val="accent2"/>
          </a:fillRef>
          <a:effectRef idx="0">
            <a:schemeClr val="accent2"/>
          </a:effectRef>
          <a:fontRef idx="minor">
            <a:schemeClr val="tx1"/>
          </a:fontRef>
        </p:style>
      </p:cxnSp>
      <p:sp>
        <p:nvSpPr>
          <p:cNvPr id="17" name="Овал 16"/>
          <p:cNvSpPr/>
          <p:nvPr/>
        </p:nvSpPr>
        <p:spPr>
          <a:xfrm>
            <a:off x="2189524" y="4561238"/>
            <a:ext cx="186680"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781" tIns="54390" rIns="108781" bIns="54390" rtlCol="0" anchor="ctr"/>
          <a:lstStyle/>
          <a:p>
            <a:pPr algn="ctr"/>
            <a:endParaRPr lang="ru-RU"/>
          </a:p>
        </p:txBody>
      </p:sp>
      <p:cxnSp>
        <p:nvCxnSpPr>
          <p:cNvPr id="28" name="Straight Connector 17"/>
          <p:cNvCxnSpPr/>
          <p:nvPr/>
        </p:nvCxnSpPr>
        <p:spPr>
          <a:xfrm flipV="1">
            <a:off x="4626" y="2763330"/>
            <a:ext cx="11880850" cy="17365"/>
          </a:xfrm>
          <a:prstGeom prst="line">
            <a:avLst/>
          </a:prstGeom>
          <a:ln/>
        </p:spPr>
        <p:style>
          <a:lnRef idx="1">
            <a:schemeClr val="accent2"/>
          </a:lnRef>
          <a:fillRef idx="0">
            <a:schemeClr val="accent2"/>
          </a:fillRef>
          <a:effectRef idx="0">
            <a:schemeClr val="accent2"/>
          </a:effectRef>
          <a:fontRef idx="minor">
            <a:schemeClr val="tx1"/>
          </a:fontRef>
        </p:style>
      </p:cxnSp>
      <p:sp>
        <p:nvSpPr>
          <p:cNvPr id="24" name="Овал 23"/>
          <p:cNvSpPr/>
          <p:nvPr/>
        </p:nvSpPr>
        <p:spPr>
          <a:xfrm>
            <a:off x="10154430" y="2697353"/>
            <a:ext cx="183341"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781" tIns="54390" rIns="108781" bIns="54390" rtlCol="0" anchor="ctr"/>
          <a:lstStyle/>
          <a:p>
            <a:pPr algn="ctr"/>
            <a:endParaRPr lang="ru-RU" dirty="0"/>
          </a:p>
        </p:txBody>
      </p:sp>
      <p:cxnSp>
        <p:nvCxnSpPr>
          <p:cNvPr id="26" name="Прямая соединительная линия 25"/>
          <p:cNvCxnSpPr/>
          <p:nvPr/>
        </p:nvCxnSpPr>
        <p:spPr>
          <a:xfrm flipH="1">
            <a:off x="989980" y="1284648"/>
            <a:ext cx="4337" cy="1505619"/>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Овал 26"/>
          <p:cNvSpPr/>
          <p:nvPr/>
        </p:nvSpPr>
        <p:spPr>
          <a:xfrm>
            <a:off x="891951" y="2710921"/>
            <a:ext cx="183341" cy="150450"/>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781" tIns="54390" rIns="108781" bIns="54390" rtlCol="0" anchor="ctr"/>
          <a:lstStyle/>
          <a:p>
            <a:pPr algn="ctr"/>
            <a:endParaRPr lang="ru-RU" dirty="0"/>
          </a:p>
        </p:txBody>
      </p:sp>
      <p:pic>
        <p:nvPicPr>
          <p:cNvPr id="18" name="Рисунок 17">
            <a:extLst>
              <a:ext uri="{FF2B5EF4-FFF2-40B4-BE49-F238E27FC236}">
                <a16:creationId xmlns:a16="http://schemas.microsoft.com/office/drawing/2014/main" xmlns="" id="{A871EDFC-11F6-4D2F-9B24-696E5EF77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val="21219369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45" y="197818"/>
            <a:ext cx="10692765" cy="3384376"/>
          </a:xfrm>
        </p:spPr>
        <p:txBody>
          <a:bodyPr>
            <a:normAutofit fontScale="90000"/>
          </a:bodyPr>
          <a:lstStyle/>
          <a:p>
            <a:pPr algn="l"/>
            <a:r>
              <a:rPr lang="ru-RU" sz="3600" dirty="0"/>
              <a:t>Средство оценки естественнонаучной грамотности – специальные задания, </a:t>
            </a:r>
            <a:r>
              <a:rPr lang="en-US" sz="3600" dirty="0"/>
              <a:t>“know how” PISA </a:t>
            </a:r>
            <a:r>
              <a:rPr lang="ru-RU" sz="3600" dirty="0"/>
              <a:t/>
            </a:r>
            <a:br>
              <a:rPr lang="ru-RU" sz="3600" dirty="0"/>
            </a:br>
            <a:r>
              <a:rPr lang="ru-RU" sz="3600" dirty="0"/>
              <a:t/>
            </a:r>
            <a:br>
              <a:rPr lang="ru-RU" sz="3600" dirty="0"/>
            </a:br>
            <a:r>
              <a:rPr lang="ru-RU" sz="3600" dirty="0"/>
              <a:t>Эти задания направлены на оценку компетенций, характеризующих естественнонаучную грамотность, и основываются </a:t>
            </a:r>
            <a:r>
              <a:rPr lang="ru-RU" sz="3600" b="1" dirty="0"/>
              <a:t>на реальных жизненных ситуациях</a:t>
            </a:r>
            <a:r>
              <a:rPr lang="ru-RU" sz="3600" dirty="0"/>
              <a:t>. </a:t>
            </a:r>
            <a:r>
              <a:rPr lang="en-US" sz="3600" dirty="0"/>
              <a:t/>
            </a:r>
            <a:br>
              <a:rPr lang="en-US" sz="3600" dirty="0"/>
            </a:br>
            <a:endParaRPr lang="en-US" sz="3600" dirty="0"/>
          </a:p>
        </p:txBody>
      </p:sp>
      <p:sp>
        <p:nvSpPr>
          <p:cNvPr id="3" name="Прямоугольник 2"/>
          <p:cNvSpPr/>
          <p:nvPr/>
        </p:nvSpPr>
        <p:spPr>
          <a:xfrm>
            <a:off x="539825" y="3294165"/>
            <a:ext cx="10441160" cy="584753"/>
          </a:xfrm>
          <a:prstGeom prst="rect">
            <a:avLst/>
          </a:prstGeom>
        </p:spPr>
        <p:txBody>
          <a:bodyPr wrap="square" lIns="91419" tIns="45709" rIns="91419" bIns="45709">
            <a:spAutoFit/>
          </a:bodyPr>
          <a:lstStyle/>
          <a:p>
            <a:r>
              <a:rPr lang="ru-RU" sz="3200" dirty="0"/>
              <a:t>Как отбирается содержание для заданий в мониторинге?</a:t>
            </a:r>
          </a:p>
        </p:txBody>
      </p:sp>
      <p:sp>
        <p:nvSpPr>
          <p:cNvPr id="4" name="Прямоугольник 3"/>
          <p:cNvSpPr/>
          <p:nvPr/>
        </p:nvSpPr>
        <p:spPr>
          <a:xfrm>
            <a:off x="683843" y="4086250"/>
            <a:ext cx="4320479" cy="1831248"/>
          </a:xfrm>
          <a:prstGeom prst="rect">
            <a:avLst/>
          </a:prstGeom>
        </p:spPr>
        <p:txBody>
          <a:bodyPr wrap="square" lIns="91419" tIns="45709" rIns="91419" bIns="45709">
            <a:spAutoFit/>
          </a:bodyPr>
          <a:lstStyle/>
          <a:p>
            <a:r>
              <a:rPr lang="ru-RU" dirty="0" smtClean="0"/>
              <a:t>Для заданий 5-6 классов мы ориентируемся на программы исследования </a:t>
            </a:r>
            <a:r>
              <a:rPr lang="en-US" dirty="0" smtClean="0"/>
              <a:t>TIMSS</a:t>
            </a:r>
            <a:r>
              <a:rPr lang="ru-RU" dirty="0" smtClean="0"/>
              <a:t>.</a:t>
            </a:r>
          </a:p>
          <a:p>
            <a:endParaRPr lang="ru-RU" dirty="0" smtClean="0"/>
          </a:p>
          <a:p>
            <a:r>
              <a:rPr lang="ru-RU" sz="2900" i="1" dirty="0"/>
              <a:t>Почему </a:t>
            </a:r>
            <a:r>
              <a:rPr lang="en-US" sz="2900" i="1" dirty="0"/>
              <a:t>TIMSS?</a:t>
            </a:r>
            <a:r>
              <a:rPr lang="ru-RU" i="1" dirty="0" smtClean="0"/>
              <a:t> </a:t>
            </a:r>
            <a:endParaRPr lang="en-US" i="1" dirty="0"/>
          </a:p>
        </p:txBody>
      </p:sp>
      <p:sp>
        <p:nvSpPr>
          <p:cNvPr id="5" name="Прямоугольник 4"/>
          <p:cNvSpPr/>
          <p:nvPr/>
        </p:nvSpPr>
        <p:spPr>
          <a:xfrm>
            <a:off x="5796409" y="4086254"/>
            <a:ext cx="5616624" cy="1061807"/>
          </a:xfrm>
          <a:prstGeom prst="rect">
            <a:avLst/>
          </a:prstGeom>
        </p:spPr>
        <p:txBody>
          <a:bodyPr wrap="square" lIns="91419" tIns="45709" rIns="91419" bIns="45709">
            <a:spAutoFit/>
          </a:bodyPr>
          <a:lstStyle/>
          <a:p>
            <a:r>
              <a:rPr lang="ru-RU" dirty="0" smtClean="0"/>
              <a:t>Для заданий 7 класса – на программы: физика, биология, география. Далее (8-9 классы) добавляется химия.</a:t>
            </a:r>
            <a:endParaRPr lang="en-US" dirty="0"/>
          </a:p>
        </p:txBody>
      </p:sp>
    </p:spTree>
    <p:extLst>
      <p:ext uri="{BB962C8B-B14F-4D97-AF65-F5344CB8AC3E}">
        <p14:creationId xmlns:p14="http://schemas.microsoft.com/office/powerpoint/2010/main" val="2913555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539825" y="269826"/>
            <a:ext cx="10873207" cy="1095057"/>
          </a:xfrm>
        </p:spPr>
        <p:txBody>
          <a:bodyPr>
            <a:noAutofit/>
          </a:bodyPr>
          <a:lstStyle/>
          <a:p>
            <a:r>
              <a:rPr lang="ru-RU" sz="3200" dirty="0">
                <a:latin typeface="Arial" charset="0"/>
                <a:ea typeface="ＭＳ Ｐゴシック" charset="0"/>
              </a:rPr>
              <a:t>У наших 4-классников спрашивают то, чему их не учат.         </a:t>
            </a:r>
            <a:br>
              <a:rPr lang="ru-RU" sz="3200" dirty="0">
                <a:latin typeface="Arial" charset="0"/>
                <a:ea typeface="ＭＳ Ｐゴシック" charset="0"/>
              </a:rPr>
            </a:br>
            <a:r>
              <a:rPr lang="ru-RU" sz="3200" dirty="0">
                <a:latin typeface="Arial" charset="0"/>
                <a:ea typeface="ＭＳ Ｐゴシック" charset="0"/>
              </a:rPr>
              <a:t>И они отвечают!</a:t>
            </a:r>
            <a:endParaRPr lang="en-US" sz="3200" dirty="0">
              <a:latin typeface="Arial" charset="0"/>
              <a:ea typeface="ＭＳ Ｐゴシック" charset="0"/>
            </a:endParaRPr>
          </a:p>
        </p:txBody>
      </p:sp>
      <p:sp>
        <p:nvSpPr>
          <p:cNvPr id="3" name="Content Placeholder 2"/>
          <p:cNvSpPr>
            <a:spLocks noGrp="1"/>
          </p:cNvSpPr>
          <p:nvPr>
            <p:ph sz="half" idx="1"/>
          </p:nvPr>
        </p:nvSpPr>
        <p:spPr>
          <a:xfrm>
            <a:off x="952946" y="2149320"/>
            <a:ext cx="5012234" cy="3917195"/>
          </a:xfrm>
        </p:spPr>
        <p:txBody>
          <a:bodyPr>
            <a:normAutofit/>
          </a:bodyPr>
          <a:lstStyle/>
          <a:p>
            <a:pPr marL="0" indent="0">
              <a:lnSpc>
                <a:spcPct val="80000"/>
              </a:lnSpc>
              <a:buNone/>
            </a:pPr>
            <a:r>
              <a:rPr lang="ru-RU" sz="2100">
                <a:latin typeface="Arial" charset="0"/>
                <a:ea typeface="ＭＳ Ｐゴシック" charset="0"/>
              </a:rPr>
              <a:t>1. В программе «Окружающий мир» нет примерно 40%</a:t>
            </a:r>
            <a:r>
              <a:rPr lang="en-US" sz="2100">
                <a:latin typeface="Arial" charset="0"/>
                <a:ea typeface="ＭＳ Ｐゴシック" charset="0"/>
              </a:rPr>
              <a:t> </a:t>
            </a:r>
            <a:r>
              <a:rPr lang="ru-RU" sz="2100">
                <a:latin typeface="Arial" charset="0"/>
                <a:ea typeface="ＭＳ Ｐゴシック" charset="0"/>
              </a:rPr>
              <a:t>того, что есть в тестах </a:t>
            </a:r>
            <a:r>
              <a:rPr lang="en-US" sz="2100">
                <a:latin typeface="Arial" charset="0"/>
                <a:ea typeface="ＭＳ Ｐゴシック" charset="0"/>
              </a:rPr>
              <a:t>TIMSS</a:t>
            </a:r>
            <a:r>
              <a:rPr lang="ru-RU" sz="2100">
                <a:latin typeface="Arial" charset="0"/>
                <a:ea typeface="ＭＳ Ｐゴシック" charset="0"/>
              </a:rPr>
              <a:t>:</a:t>
            </a:r>
          </a:p>
          <a:p>
            <a:pPr marL="0" indent="0">
              <a:lnSpc>
                <a:spcPct val="80000"/>
              </a:lnSpc>
            </a:pPr>
            <a:r>
              <a:rPr lang="ru-RU" sz="2100">
                <a:latin typeface="Arial" charset="0"/>
                <a:ea typeface="ＭＳ Ｐゴシック" charset="0"/>
              </a:rPr>
              <a:t>практически нет физики и химии;</a:t>
            </a:r>
          </a:p>
          <a:p>
            <a:pPr marL="0" indent="0">
              <a:lnSpc>
                <a:spcPct val="80000"/>
              </a:lnSpc>
            </a:pPr>
            <a:r>
              <a:rPr lang="ru-RU" sz="2100">
                <a:latin typeface="Arial" charset="0"/>
                <a:ea typeface="ＭＳ Ｐゴシック" charset="0"/>
              </a:rPr>
              <a:t>не рассматриваются вопросы размножения и наследственности. </a:t>
            </a:r>
          </a:p>
          <a:p>
            <a:pPr marL="0" indent="0">
              <a:lnSpc>
                <a:spcPct val="80000"/>
              </a:lnSpc>
              <a:buNone/>
            </a:pPr>
            <a:endParaRPr lang="ru-RU" sz="2100">
              <a:latin typeface="Arial" charset="0"/>
              <a:ea typeface="ＭＳ Ｐゴシック" charset="0"/>
            </a:endParaRPr>
          </a:p>
          <a:p>
            <a:pPr marL="0" indent="0">
              <a:lnSpc>
                <a:spcPct val="80000"/>
              </a:lnSpc>
              <a:buNone/>
            </a:pPr>
            <a:r>
              <a:rPr lang="ru-RU" sz="2100">
                <a:latin typeface="Arial" charset="0"/>
                <a:ea typeface="ＭＳ Ｐゴシック" charset="0"/>
              </a:rPr>
              <a:t>2. Объем российской программы (около 50 часов в 4 классе) примерно вдвое меньше, чем в Сингапуре, Корее и Японии, и втрое меньше, чем в Португалии. </a:t>
            </a:r>
            <a:endParaRPr lang="en-US" sz="2100">
              <a:latin typeface="Arial" charset="0"/>
              <a:ea typeface="ＭＳ Ｐゴシック" charset="0"/>
            </a:endParaRPr>
          </a:p>
        </p:txBody>
      </p:sp>
      <p:sp>
        <p:nvSpPr>
          <p:cNvPr id="4" name="Content Placeholder 3"/>
          <p:cNvSpPr>
            <a:spLocks noGrp="1"/>
          </p:cNvSpPr>
          <p:nvPr>
            <p:ph sz="half" idx="2"/>
          </p:nvPr>
        </p:nvSpPr>
        <p:spPr/>
        <p:txBody>
          <a:bodyPr>
            <a:normAutofit/>
          </a:bodyPr>
          <a:lstStyle/>
          <a:p>
            <a:pPr>
              <a:lnSpc>
                <a:spcPct val="80000"/>
              </a:lnSpc>
            </a:pPr>
            <a:endParaRPr lang="en-US" sz="2100">
              <a:latin typeface="Arial" charset="0"/>
              <a:ea typeface="ＭＳ Ｐゴシック" charset="0"/>
            </a:endParaRPr>
          </a:p>
        </p:txBody>
      </p:sp>
      <p:sp>
        <p:nvSpPr>
          <p:cNvPr id="5" name="Oval 4"/>
          <p:cNvSpPr/>
          <p:nvPr/>
        </p:nvSpPr>
        <p:spPr>
          <a:xfrm>
            <a:off x="6612853" y="2285307"/>
            <a:ext cx="4030413" cy="3024964"/>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108798" tIns="54398" rIns="108798" bIns="54398" anchor="ctr"/>
          <a:lstStyle/>
          <a:p>
            <a:pPr algn="ctr"/>
            <a:endParaRPr lang="en-US" sz="1400">
              <a:solidFill>
                <a:srgbClr val="FFFFFF"/>
              </a:solidFill>
              <a:latin typeface="Arial" charset="0"/>
              <a:ea typeface="ＭＳ Ｐゴシック" charset="0"/>
              <a:cs typeface="ＭＳ Ｐゴシック" charset="0"/>
            </a:endParaRPr>
          </a:p>
        </p:txBody>
      </p:sp>
      <p:sp>
        <p:nvSpPr>
          <p:cNvPr id="6" name="Oval 5"/>
          <p:cNvSpPr/>
          <p:nvPr/>
        </p:nvSpPr>
        <p:spPr>
          <a:xfrm>
            <a:off x="6746921" y="2751328"/>
            <a:ext cx="3114598" cy="226374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8798" tIns="54398" rIns="108798" bIns="54398" anchor="ctr"/>
          <a:lstStyle/>
          <a:p>
            <a:pPr algn="ctr"/>
            <a:endParaRPr lang="en-US" sz="1400">
              <a:solidFill>
                <a:srgbClr val="FFFFFF"/>
              </a:solidFill>
              <a:latin typeface="Arial" charset="0"/>
              <a:ea typeface="ＭＳ Ｐゴシック" charset="0"/>
              <a:cs typeface="ＭＳ Ｐゴシック" charset="0"/>
            </a:endParaRPr>
          </a:p>
        </p:txBody>
      </p:sp>
      <p:sp>
        <p:nvSpPr>
          <p:cNvPr id="7" name="TextBox 6"/>
          <p:cNvSpPr txBox="1"/>
          <p:nvPr/>
        </p:nvSpPr>
        <p:spPr>
          <a:xfrm>
            <a:off x="7190389" y="3403086"/>
            <a:ext cx="2384421" cy="1217854"/>
          </a:xfrm>
          <a:prstGeom prst="rect">
            <a:avLst/>
          </a:prstGeom>
          <a:noFill/>
        </p:spPr>
        <p:txBody>
          <a:bodyPr lIns="108798" tIns="54398" rIns="108798" bIns="54398">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ru-RU" sz="2400"/>
              <a:t>Программа «Окружающий мир»</a:t>
            </a:r>
            <a:endParaRPr lang="en-US" sz="2400"/>
          </a:p>
        </p:txBody>
      </p:sp>
      <p:sp>
        <p:nvSpPr>
          <p:cNvPr id="10" name="TextBox 9"/>
          <p:cNvSpPr txBox="1"/>
          <p:nvPr/>
        </p:nvSpPr>
        <p:spPr>
          <a:xfrm>
            <a:off x="8758004" y="2301894"/>
            <a:ext cx="2256432" cy="509968"/>
          </a:xfrm>
          <a:prstGeom prst="rect">
            <a:avLst/>
          </a:prstGeom>
          <a:noFill/>
        </p:spPr>
        <p:txBody>
          <a:bodyPr wrap="none" lIns="108798" tIns="54398" rIns="108798" bIns="54398">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ru-RU" sz="2600"/>
              <a:t>Тесты </a:t>
            </a:r>
            <a:r>
              <a:rPr lang="en-US" sz="2600"/>
              <a:t>TIMSS</a:t>
            </a:r>
          </a:p>
        </p:txBody>
      </p:sp>
    </p:spTree>
    <p:extLst>
      <p:ext uri="{BB962C8B-B14F-4D97-AF65-F5344CB8AC3E}">
        <p14:creationId xmlns:p14="http://schemas.microsoft.com/office/powerpoint/2010/main" val="15861775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Первые результаты апробации</a:t>
            </a:r>
            <a:endParaRPr lang="en-US" dirty="0"/>
          </a:p>
        </p:txBody>
      </p:sp>
      <p:sp>
        <p:nvSpPr>
          <p:cNvPr id="3" name="Content Placeholder 2"/>
          <p:cNvSpPr>
            <a:spLocks noGrp="1"/>
          </p:cNvSpPr>
          <p:nvPr>
            <p:ph idx="1"/>
          </p:nvPr>
        </p:nvSpPr>
        <p:spPr>
          <a:xfrm>
            <a:off x="594048" y="1061917"/>
            <a:ext cx="10963004" cy="5688632"/>
          </a:xfrm>
        </p:spPr>
        <p:txBody>
          <a:bodyPr>
            <a:normAutofit fontScale="92500" lnSpcReduction="10000"/>
          </a:bodyPr>
          <a:lstStyle/>
          <a:p>
            <a:r>
              <a:rPr lang="ru-RU" dirty="0" smtClean="0"/>
              <a:t>Учащиеся (5 и 7 классы) успешно работают с заданиями, предлагаемыми в компьютерной форме. </a:t>
            </a:r>
          </a:p>
          <a:p>
            <a:r>
              <a:rPr lang="ru-RU" dirty="0" smtClean="0"/>
              <a:t>В основном дают грамотные развернутые высказывания.</a:t>
            </a:r>
          </a:p>
          <a:p>
            <a:r>
              <a:rPr lang="ru-RU" dirty="0" smtClean="0"/>
              <a:t>Способны анализировать информацию (в </a:t>
            </a:r>
            <a:r>
              <a:rPr lang="ru-RU" dirty="0" err="1" smtClean="0"/>
              <a:t>т.ч</a:t>
            </a:r>
            <a:r>
              <a:rPr lang="ru-RU" dirty="0" smtClean="0"/>
              <a:t>. в виде графиков и диаграмм) и делать выводы, не требующие сложных логических цепочек.</a:t>
            </a:r>
          </a:p>
          <a:p>
            <a:r>
              <a:rPr lang="ru-RU" dirty="0" smtClean="0"/>
              <a:t>У 7-классников есть проблемы с освоением программного материала: физика, биология, астрономия.</a:t>
            </a:r>
          </a:p>
          <a:p>
            <a:r>
              <a:rPr lang="ru-RU" dirty="0" smtClean="0"/>
              <a:t>5-классники действительно часто демонстрируют знания и умения, не предусмотренные программой.   </a:t>
            </a:r>
            <a:endParaRPr lang="en-US" dirty="0"/>
          </a:p>
        </p:txBody>
      </p:sp>
    </p:spTree>
    <p:extLst>
      <p:ext uri="{BB962C8B-B14F-4D97-AF65-F5344CB8AC3E}">
        <p14:creationId xmlns:p14="http://schemas.microsoft.com/office/powerpoint/2010/main" val="1496801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Как использовать задания в учебном процессе?</a:t>
            </a:r>
            <a:endParaRPr lang="en-US" dirty="0"/>
          </a:p>
        </p:txBody>
      </p:sp>
      <p:sp>
        <p:nvSpPr>
          <p:cNvPr id="3" name="Content Placeholder 2"/>
          <p:cNvSpPr>
            <a:spLocks noGrp="1"/>
          </p:cNvSpPr>
          <p:nvPr>
            <p:ph idx="1"/>
          </p:nvPr>
        </p:nvSpPr>
        <p:spPr>
          <a:xfrm>
            <a:off x="594045" y="1133923"/>
            <a:ext cx="10692765" cy="5265936"/>
          </a:xfrm>
        </p:spPr>
        <p:txBody>
          <a:bodyPr/>
          <a:lstStyle/>
          <a:p>
            <a:r>
              <a:rPr lang="ru-RU" dirty="0" smtClean="0"/>
              <a:t>Первое, что надо понимать: с какой целью это делается?</a:t>
            </a:r>
          </a:p>
          <a:p>
            <a:r>
              <a:rPr lang="ru-RU" dirty="0" smtClean="0"/>
              <a:t>Два полюса: </a:t>
            </a:r>
            <a:r>
              <a:rPr lang="ru-RU" dirty="0" smtClean="0">
                <a:solidFill>
                  <a:srgbClr val="FF0000"/>
                </a:solidFill>
              </a:rPr>
              <a:t>с целью диагностики </a:t>
            </a:r>
            <a:r>
              <a:rPr lang="ru-RU" dirty="0" smtClean="0"/>
              <a:t>(включая текущую оценку) или </a:t>
            </a:r>
            <a:r>
              <a:rPr lang="ru-RU" dirty="0" smtClean="0">
                <a:solidFill>
                  <a:srgbClr val="0000FF"/>
                </a:solidFill>
              </a:rPr>
              <a:t>с формирующей целью.</a:t>
            </a:r>
            <a:endParaRPr lang="en-US" dirty="0">
              <a:solidFill>
                <a:srgbClr val="0000FF"/>
              </a:solidFill>
            </a:endParaRPr>
          </a:p>
        </p:txBody>
      </p:sp>
      <p:sp>
        <p:nvSpPr>
          <p:cNvPr id="4" name="Прямоугольник 3"/>
          <p:cNvSpPr/>
          <p:nvPr/>
        </p:nvSpPr>
        <p:spPr>
          <a:xfrm>
            <a:off x="1115893" y="3798218"/>
            <a:ext cx="3744415" cy="2010205"/>
          </a:xfrm>
          <a:prstGeom prst="rect">
            <a:avLst/>
          </a:prstGeom>
        </p:spPr>
        <p:txBody>
          <a:bodyPr wrap="square" lIns="91419" tIns="45709" rIns="91419" bIns="45709">
            <a:spAutoFit/>
          </a:bodyPr>
          <a:lstStyle/>
          <a:p>
            <a:r>
              <a:rPr lang="ru-RU" sz="2400" b="1" dirty="0">
                <a:solidFill>
                  <a:srgbClr val="FF0000"/>
                </a:solidFill>
              </a:rPr>
              <a:t>Диагностика</a:t>
            </a:r>
          </a:p>
          <a:p>
            <a:r>
              <a:rPr lang="ru-RU" sz="2400" dirty="0">
                <a:solidFill>
                  <a:srgbClr val="FF0000"/>
                </a:solidFill>
              </a:rPr>
              <a:t>Оценка достижения планируемых результатов.</a:t>
            </a:r>
          </a:p>
          <a:p>
            <a:r>
              <a:rPr lang="ru-RU" sz="2400" dirty="0">
                <a:solidFill>
                  <a:srgbClr val="FF0000"/>
                </a:solidFill>
              </a:rPr>
              <a:t>Выявление реальных возможностей учащихся.</a:t>
            </a:r>
          </a:p>
        </p:txBody>
      </p:sp>
      <p:sp>
        <p:nvSpPr>
          <p:cNvPr id="5" name="Прямоугольник 4"/>
          <p:cNvSpPr/>
          <p:nvPr/>
        </p:nvSpPr>
        <p:spPr>
          <a:xfrm>
            <a:off x="5724401" y="3870227"/>
            <a:ext cx="4608512" cy="2677634"/>
          </a:xfrm>
          <a:prstGeom prst="rect">
            <a:avLst/>
          </a:prstGeom>
        </p:spPr>
        <p:txBody>
          <a:bodyPr wrap="square" lIns="91419" tIns="45709" rIns="91419" bIns="45709">
            <a:spAutoFit/>
          </a:bodyPr>
          <a:lstStyle/>
          <a:p>
            <a:r>
              <a:rPr lang="ru-RU" sz="2400" b="1" dirty="0">
                <a:solidFill>
                  <a:srgbClr val="0000FF"/>
                </a:solidFill>
              </a:rPr>
              <a:t>Формирующая цель</a:t>
            </a:r>
          </a:p>
          <a:p>
            <a:r>
              <a:rPr lang="ru-RU" sz="2400" dirty="0">
                <a:solidFill>
                  <a:srgbClr val="0000FF"/>
                </a:solidFill>
              </a:rPr>
              <a:t>Различные фазы урока: введение нового материала; актуализация знаний; формирование и развитие умений.  </a:t>
            </a:r>
          </a:p>
          <a:p>
            <a:r>
              <a:rPr lang="ru-RU" sz="2400" dirty="0">
                <a:solidFill>
                  <a:srgbClr val="0000FF"/>
                </a:solidFill>
              </a:rPr>
              <a:t>В составе специального естественнонаучного практикума.</a:t>
            </a:r>
          </a:p>
        </p:txBody>
      </p:sp>
    </p:spTree>
    <p:extLst>
      <p:ext uri="{BB962C8B-B14F-4D97-AF65-F5344CB8AC3E}">
        <p14:creationId xmlns:p14="http://schemas.microsoft.com/office/powerpoint/2010/main" val="11590213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dirty="0" smtClean="0"/>
          </a:p>
          <a:p>
            <a:pPr algn="ctr">
              <a:buNone/>
            </a:pPr>
            <a:endParaRPr lang="ru-RU" sz="4600" b="1" dirty="0">
              <a:latin typeface="+mj-lt"/>
              <a:ea typeface="+mj-ea"/>
              <a:cs typeface="+mj-cs"/>
            </a:endParaRPr>
          </a:p>
          <a:p>
            <a:pPr algn="ctr">
              <a:buNone/>
            </a:pPr>
            <a:r>
              <a:rPr lang="ru-RU" sz="4000" b="1" dirty="0">
                <a:latin typeface="+mj-lt"/>
                <a:ea typeface="+mj-ea"/>
                <a:cs typeface="+mj-cs"/>
              </a:rPr>
              <a:t>ФИНАНСОВАЯ ГРАМОТНОСТЬ</a:t>
            </a:r>
          </a:p>
        </p:txBody>
      </p:sp>
      <p:pic>
        <p:nvPicPr>
          <p:cNvPr id="5" name="Рисунок 5"/>
          <p:cNvPicPr>
            <a:picLocks noChangeAspect="1"/>
          </p:cNvPicPr>
          <p:nvPr/>
        </p:nvPicPr>
        <p:blipFill>
          <a:blip r:embed="rId3" cstate="print"/>
          <a:srcRect l="16119" r="17531" b="65620"/>
          <a:stretch>
            <a:fillRect/>
          </a:stretch>
        </p:blipFill>
        <p:spPr bwMode="auto">
          <a:xfrm>
            <a:off x="1475931" y="341834"/>
            <a:ext cx="8607428" cy="1966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467818" y="341835"/>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a:t>грамотность</a:t>
            </a:r>
            <a:r>
              <a:rPr lang="ru-RU" sz="3600" dirty="0"/>
              <a:t>  </a:t>
            </a:r>
            <a:r>
              <a:rPr lang="ru-RU" sz="3600" b="0" i="1" dirty="0"/>
              <a:t>(определение 1)</a:t>
            </a:r>
            <a:endParaRPr sz="3600" b="0" i="1" dirty="0"/>
          </a:p>
        </p:txBody>
      </p:sp>
      <p:sp>
        <p:nvSpPr>
          <p:cNvPr id="248" name="Объект 2"/>
          <p:cNvSpPr txBox="1">
            <a:spLocks noGrp="1"/>
          </p:cNvSpPr>
          <p:nvPr>
            <p:ph type="body" idx="1"/>
          </p:nvPr>
        </p:nvSpPr>
        <p:spPr>
          <a:xfrm>
            <a:off x="594042" y="1421954"/>
            <a:ext cx="10692768" cy="5616624"/>
          </a:xfrm>
          <a:prstGeom prst="rect">
            <a:avLst/>
          </a:prstGeom>
        </p:spPr>
        <p:txBody>
          <a:bodyPr>
            <a:normAutofit fontScale="92500" lnSpcReduction="20000"/>
          </a:bodyPr>
          <a:lstStyle/>
          <a:p>
            <a:pPr marL="390433" indent="-28568" algn="just">
              <a:buNone/>
            </a:pPr>
            <a:r>
              <a:rPr lang="ru-RU" sz="4000" b="1" dirty="0"/>
              <a:t>Леонтьев А.А</a:t>
            </a:r>
            <a:r>
              <a:rPr lang="ru-RU" sz="4000" dirty="0"/>
              <a:t>.: «Функционально грамотный человек — это человек, который способен использовать все постоянно приобретаемые в течение жизни знания, умения и навыки для решения максимально широкого диапазона жизненных </a:t>
            </a:r>
            <a:r>
              <a:rPr lang="ru-RU" sz="4000" dirty="0">
                <a:solidFill>
                  <a:schemeClr val="tx1">
                    <a:lumMod val="95000"/>
                    <a:lumOff val="5000"/>
                  </a:schemeClr>
                </a:solidFill>
              </a:rPr>
              <a:t>задач в различных сферах человеческой деятельности, общения и социальных отношений» </a:t>
            </a:r>
            <a:r>
              <a:rPr lang="en-US" sz="4000" i="1" dirty="0">
                <a:solidFill>
                  <a:schemeClr val="tx1">
                    <a:lumMod val="95000"/>
                    <a:lumOff val="5000"/>
                  </a:schemeClr>
                </a:solidFill>
              </a:rPr>
              <a:t>[</a:t>
            </a:r>
            <a:r>
              <a:rPr lang="ru-RU" sz="4000" i="1" dirty="0">
                <a:solidFill>
                  <a:schemeClr val="tx1">
                    <a:lumMod val="95000"/>
                    <a:lumOff val="5000"/>
                  </a:schemeClr>
                </a:solidFill>
              </a:rPr>
              <a:t>Образовательная система «Школа 2100». Педагогика здравого смысла / под ред. А. А. Леонтьева. М.: </a:t>
            </a:r>
            <a:r>
              <a:rPr lang="ru-RU" sz="4000" i="1" dirty="0" err="1">
                <a:solidFill>
                  <a:schemeClr val="tx1">
                    <a:lumMod val="95000"/>
                    <a:lumOff val="5000"/>
                  </a:schemeClr>
                </a:solidFill>
              </a:rPr>
              <a:t>Баласс</a:t>
            </a:r>
            <a:r>
              <a:rPr lang="ru-RU" sz="4000" i="1" dirty="0">
                <a:solidFill>
                  <a:schemeClr val="tx1">
                    <a:lumMod val="95000"/>
                    <a:lumOff val="5000"/>
                  </a:schemeClr>
                </a:solidFill>
              </a:rPr>
              <a:t>, 2003. С. 35.</a:t>
            </a:r>
            <a:r>
              <a:rPr lang="en-US" sz="4000" i="1" dirty="0">
                <a:solidFill>
                  <a:schemeClr val="tx1">
                    <a:lumMod val="95000"/>
                    <a:lumOff val="5000"/>
                  </a:schemeClr>
                </a:solidFill>
              </a:rPr>
              <a:t>]</a:t>
            </a:r>
            <a:endParaRPr lang="ru-RU" sz="4000" i="1" dirty="0">
              <a:solidFill>
                <a:schemeClr val="tx1">
                  <a:lumMod val="95000"/>
                  <a:lumOff val="5000"/>
                </a:schemeClr>
              </a:solidFill>
            </a:endParaRPr>
          </a:p>
        </p:txBody>
      </p:sp>
      <p:sp>
        <p:nvSpPr>
          <p:cNvPr id="249" name="Номер слайда 3"/>
          <p:cNvSpPr txBox="1">
            <a:spLocks noGrp="1"/>
          </p:cNvSpPr>
          <p:nvPr>
            <p:ph type="sldNum" sz="quarter" idx="4294967295"/>
          </p:nvPr>
        </p:nvSpPr>
        <p:spPr>
          <a:xfrm>
            <a:off x="11072095" y="5880403"/>
            <a:ext cx="214717" cy="2768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500" tIns="38249" rIns="76500" bIns="38249"/>
          <a:lstStyle/>
          <a:p>
            <a:fld id="{86CB4B4D-7CA3-9044-876B-883B54F8677D}" type="slidenum">
              <a:rPr/>
              <a:pPr/>
              <a:t>6</a:t>
            </a:fld>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dirty="0"/>
              <a:t>Финансовая </a:t>
            </a:r>
            <a:r>
              <a:rPr lang="ru-RU" dirty="0" smtClean="0"/>
              <a:t>грамотность</a:t>
            </a:r>
            <a:endParaRPr lang="ru-RU" dirty="0"/>
          </a:p>
        </p:txBody>
      </p:sp>
      <p:pic>
        <p:nvPicPr>
          <p:cNvPr id="15" name="Объект 14">
            <a:extLst>
              <a:ext uri="{FF2B5EF4-FFF2-40B4-BE49-F238E27FC236}">
                <a16:creationId xmlns:a16="http://schemas.microsoft.com/office/drawing/2014/main" xmlns="" id="{D3BA6F8B-5D67-41F8-9122-1B80A1A39DA9}"/>
              </a:ext>
            </a:extLst>
          </p:cNvPr>
          <p:cNvPicPr>
            <a:picLocks noGrp="1" noChangeAspect="1"/>
          </p:cNvPicPr>
          <p:nvPr>
            <p:ph idx="1"/>
          </p:nvPr>
        </p:nvPicPr>
        <p:blipFill rotWithShape="1">
          <a:blip r:embed="rId3" cstate="print"/>
          <a:srcRect l="14033" t="35347" r="53786" b="40800"/>
          <a:stretch/>
        </p:blipFill>
        <p:spPr>
          <a:xfrm>
            <a:off x="442245" y="4025932"/>
            <a:ext cx="2497841" cy="1040936"/>
          </a:xfrm>
          <a:prstGeom prst="rect">
            <a:avLst/>
          </a:prstGeom>
        </p:spPr>
      </p:pic>
      <p:pic>
        <p:nvPicPr>
          <p:cNvPr id="7" name="Picture 2">
            <a:extLst>
              <a:ext uri="{FF2B5EF4-FFF2-40B4-BE49-F238E27FC236}">
                <a16:creationId xmlns:a16="http://schemas.microsoft.com/office/drawing/2014/main" xmlns="" id="{54D8A0E3-F066-4631-8604-FD8AAED96690}"/>
              </a:ext>
            </a:extLst>
          </p:cNvPr>
          <p:cNvPicPr>
            <a:picLocks noChangeAspect="1" noChangeArrowheads="1"/>
          </p:cNvPicPr>
          <p:nvPr/>
        </p:nvPicPr>
        <p:blipFill>
          <a:blip r:embed="rId4" cstate="print"/>
          <a:srcRect/>
          <a:stretch>
            <a:fillRect/>
          </a:stretch>
        </p:blipFill>
        <p:spPr bwMode="auto">
          <a:xfrm>
            <a:off x="3656419" y="2513622"/>
            <a:ext cx="4180164" cy="2782591"/>
          </a:xfrm>
          <a:prstGeom prst="rect">
            <a:avLst/>
          </a:prstGeom>
          <a:noFill/>
          <a:ln w="9525">
            <a:noFill/>
            <a:miter lim="800000"/>
            <a:headEnd/>
            <a:tailEnd/>
          </a:ln>
        </p:spPr>
      </p:pic>
      <p:graphicFrame>
        <p:nvGraphicFramePr>
          <p:cNvPr id="9" name="Объект 8">
            <a:extLst>
              <a:ext uri="{FF2B5EF4-FFF2-40B4-BE49-F238E27FC236}">
                <a16:creationId xmlns:a16="http://schemas.microsoft.com/office/drawing/2014/main" xmlns="" id="{25E2D038-66C9-46F8-B567-12E3AF538725}"/>
              </a:ext>
            </a:extLst>
          </p:cNvPr>
          <p:cNvGraphicFramePr>
            <a:graphicFrameLocks/>
          </p:cNvGraphicFramePr>
          <p:nvPr>
            <p:extLst>
              <p:ext uri="{D42A27DB-BD31-4B8C-83A1-F6EECF244321}">
                <p14:modId xmlns:p14="http://schemas.microsoft.com/office/powerpoint/2010/main" val="3979772822"/>
              </p:ext>
            </p:extLst>
          </p:nvPr>
        </p:nvGraphicFramePr>
        <p:xfrm>
          <a:off x="442241" y="1770647"/>
          <a:ext cx="1421976" cy="411480"/>
        </p:xfrm>
        <a:graphic>
          <a:graphicData uri="http://schemas.openxmlformats.org/drawingml/2006/table">
            <a:tbl>
              <a:tblPr firstRow="1" bandRow="1">
                <a:tableStyleId>{5C22544A-7EE6-4342-B048-85BDC9FD1C3A}</a:tableStyleId>
              </a:tblPr>
              <a:tblGrid>
                <a:gridCol w="1421976">
                  <a:extLst>
                    <a:ext uri="{9D8B030D-6E8A-4147-A177-3AD203B41FA5}">
                      <a16:colId xmlns:a16="http://schemas.microsoft.com/office/drawing/2014/main" xmlns="" val="3813844802"/>
                    </a:ext>
                  </a:extLst>
                </a:gridCol>
              </a:tblGrid>
              <a:tr h="411480">
                <a:tc>
                  <a:txBody>
                    <a:bodyPr/>
                    <a:lstStyle/>
                    <a:p>
                      <a:r>
                        <a:rPr lang="ru-RU" sz="2100" dirty="0">
                          <a:solidFill>
                            <a:srgbClr val="002060"/>
                          </a:solidFill>
                        </a:rPr>
                        <a:t>Валюта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0" name="Объект 8">
            <a:extLst>
              <a:ext uri="{FF2B5EF4-FFF2-40B4-BE49-F238E27FC236}">
                <a16:creationId xmlns:a16="http://schemas.microsoft.com/office/drawing/2014/main" xmlns="" id="{D95543F5-30A3-4209-851C-1EB1196FAE99}"/>
              </a:ext>
            </a:extLst>
          </p:cNvPr>
          <p:cNvGraphicFramePr>
            <a:graphicFrameLocks/>
          </p:cNvGraphicFramePr>
          <p:nvPr>
            <p:extLst>
              <p:ext uri="{D42A27DB-BD31-4B8C-83A1-F6EECF244321}">
                <p14:modId xmlns:p14="http://schemas.microsoft.com/office/powerpoint/2010/main" val="111722274"/>
              </p:ext>
            </p:extLst>
          </p:nvPr>
        </p:nvGraphicFramePr>
        <p:xfrm>
          <a:off x="442241" y="3374885"/>
          <a:ext cx="1681760" cy="728275"/>
        </p:xfrm>
        <a:graphic>
          <a:graphicData uri="http://schemas.openxmlformats.org/drawingml/2006/table">
            <a:tbl>
              <a:tblPr firstRow="1" bandRow="1">
                <a:tableStyleId>{5C22544A-7EE6-4342-B048-85BDC9FD1C3A}</a:tableStyleId>
              </a:tblPr>
              <a:tblGrid>
                <a:gridCol w="1681760">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Траты Димы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1" name="Объект 8">
            <a:extLst>
              <a:ext uri="{FF2B5EF4-FFF2-40B4-BE49-F238E27FC236}">
                <a16:creationId xmlns:a16="http://schemas.microsoft.com/office/drawing/2014/main" xmlns="" id="{89EF3AE4-2E8A-4D09-8C89-16FBD2634F59}"/>
              </a:ext>
            </a:extLst>
          </p:cNvPr>
          <p:cNvGraphicFramePr>
            <a:graphicFrameLocks/>
          </p:cNvGraphicFramePr>
          <p:nvPr>
            <p:extLst>
              <p:ext uri="{D42A27DB-BD31-4B8C-83A1-F6EECF244321}">
                <p14:modId xmlns:p14="http://schemas.microsoft.com/office/powerpoint/2010/main" val="873710221"/>
              </p:ext>
            </p:extLst>
          </p:nvPr>
        </p:nvGraphicFramePr>
        <p:xfrm>
          <a:off x="442241" y="5296210"/>
          <a:ext cx="1681760" cy="728275"/>
        </p:xfrm>
        <a:graphic>
          <a:graphicData uri="http://schemas.openxmlformats.org/drawingml/2006/table">
            <a:tbl>
              <a:tblPr firstRow="1" bandRow="1">
                <a:tableStyleId>{5C22544A-7EE6-4342-B048-85BDC9FD1C3A}</a:tableStyleId>
              </a:tblPr>
              <a:tblGrid>
                <a:gridCol w="1681760">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Две семьи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2" name="Объект 8">
            <a:extLst>
              <a:ext uri="{FF2B5EF4-FFF2-40B4-BE49-F238E27FC236}">
                <a16:creationId xmlns:a16="http://schemas.microsoft.com/office/drawing/2014/main" xmlns="" id="{7568E808-B02A-43F8-93D4-3BFD0DE5E683}"/>
              </a:ext>
            </a:extLst>
          </p:cNvPr>
          <p:cNvGraphicFramePr>
            <a:graphicFrameLocks/>
          </p:cNvGraphicFramePr>
          <p:nvPr>
            <p:extLst>
              <p:ext uri="{D42A27DB-BD31-4B8C-83A1-F6EECF244321}">
                <p14:modId xmlns:p14="http://schemas.microsoft.com/office/powerpoint/2010/main" val="550152488"/>
              </p:ext>
            </p:extLst>
          </p:nvPr>
        </p:nvGraphicFramePr>
        <p:xfrm>
          <a:off x="8316598" y="5462560"/>
          <a:ext cx="3370070" cy="728275"/>
        </p:xfrm>
        <a:graphic>
          <a:graphicData uri="http://schemas.openxmlformats.org/drawingml/2006/table">
            <a:tbl>
              <a:tblPr firstRow="1" bandRow="1">
                <a:tableStyleId>{5C22544A-7EE6-4342-B048-85BDC9FD1C3A}</a:tableStyleId>
              </a:tblPr>
              <a:tblGrid>
                <a:gridCol w="3370070">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Рациональное поведение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3" name="Объект 8">
            <a:extLst>
              <a:ext uri="{FF2B5EF4-FFF2-40B4-BE49-F238E27FC236}">
                <a16:creationId xmlns:a16="http://schemas.microsoft.com/office/drawing/2014/main" xmlns="" id="{6140A6D7-EDEC-4AA0-81D9-E8D18710B862}"/>
              </a:ext>
            </a:extLst>
          </p:cNvPr>
          <p:cNvGraphicFramePr>
            <a:graphicFrameLocks/>
          </p:cNvGraphicFramePr>
          <p:nvPr>
            <p:extLst>
              <p:ext uri="{D42A27DB-BD31-4B8C-83A1-F6EECF244321}">
                <p14:modId xmlns:p14="http://schemas.microsoft.com/office/powerpoint/2010/main" val="3561490032"/>
              </p:ext>
            </p:extLst>
          </p:nvPr>
        </p:nvGraphicFramePr>
        <p:xfrm>
          <a:off x="9491749" y="3379923"/>
          <a:ext cx="2217850" cy="728275"/>
        </p:xfrm>
        <a:graphic>
          <a:graphicData uri="http://schemas.openxmlformats.org/drawingml/2006/table">
            <a:tbl>
              <a:tblPr firstRow="1" bandRow="1">
                <a:tableStyleId>{5C22544A-7EE6-4342-B048-85BDC9FD1C3A}</a:tableStyleId>
              </a:tblPr>
              <a:tblGrid>
                <a:gridCol w="2217850">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Сашина копилка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4" name="Объект 8">
            <a:extLst>
              <a:ext uri="{FF2B5EF4-FFF2-40B4-BE49-F238E27FC236}">
                <a16:creationId xmlns:a16="http://schemas.microsoft.com/office/drawing/2014/main" xmlns="" id="{2C39403E-BE51-4CEA-8E74-D8E512007796}"/>
              </a:ext>
            </a:extLst>
          </p:cNvPr>
          <p:cNvGraphicFramePr>
            <a:graphicFrameLocks/>
          </p:cNvGraphicFramePr>
          <p:nvPr>
            <p:extLst>
              <p:ext uri="{D42A27DB-BD31-4B8C-83A1-F6EECF244321}">
                <p14:modId xmlns:p14="http://schemas.microsoft.com/office/powerpoint/2010/main" val="1432468167"/>
              </p:ext>
            </p:extLst>
          </p:nvPr>
        </p:nvGraphicFramePr>
        <p:xfrm>
          <a:off x="10449222" y="1868568"/>
          <a:ext cx="1237443" cy="411480"/>
        </p:xfrm>
        <a:graphic>
          <a:graphicData uri="http://schemas.openxmlformats.org/drawingml/2006/table">
            <a:tbl>
              <a:tblPr firstRow="1" bandRow="1">
                <a:tableStyleId>{5C22544A-7EE6-4342-B048-85BDC9FD1C3A}</a:tableStyleId>
              </a:tblPr>
              <a:tblGrid>
                <a:gridCol w="1237443">
                  <a:extLst>
                    <a:ext uri="{9D8B030D-6E8A-4147-A177-3AD203B41FA5}">
                      <a16:colId xmlns:a16="http://schemas.microsoft.com/office/drawing/2014/main" xmlns="" val="3813844802"/>
                    </a:ext>
                  </a:extLst>
                </a:gridCol>
              </a:tblGrid>
              <a:tr h="411480">
                <a:tc>
                  <a:txBody>
                    <a:bodyPr/>
                    <a:lstStyle/>
                    <a:p>
                      <a:r>
                        <a:rPr lang="ru-RU" sz="2100" dirty="0">
                          <a:solidFill>
                            <a:srgbClr val="002060"/>
                          </a:solidFill>
                        </a:rPr>
                        <a:t>Деньги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3" name="Рисунок 2">
            <a:extLst>
              <a:ext uri="{FF2B5EF4-FFF2-40B4-BE49-F238E27FC236}">
                <a16:creationId xmlns:a16="http://schemas.microsoft.com/office/drawing/2014/main" xmlns="" id="{6A7CB7B0-16EC-45A2-9722-0FFBF336B31C}"/>
              </a:ext>
            </a:extLst>
          </p:cNvPr>
          <p:cNvPicPr>
            <a:picLocks noChangeAspect="1"/>
          </p:cNvPicPr>
          <p:nvPr/>
        </p:nvPicPr>
        <p:blipFill rotWithShape="1">
          <a:blip r:embed="rId5" cstate="print"/>
          <a:srcRect l="14241" t="31552" r="51818" b="47621"/>
          <a:stretch/>
        </p:blipFill>
        <p:spPr>
          <a:xfrm>
            <a:off x="442242" y="2347463"/>
            <a:ext cx="2586907" cy="892506"/>
          </a:xfrm>
          <a:prstGeom prst="rect">
            <a:avLst/>
          </a:prstGeom>
        </p:spPr>
      </p:pic>
      <p:pic>
        <p:nvPicPr>
          <p:cNvPr id="16" name="Рисунок 15">
            <a:extLst>
              <a:ext uri="{FF2B5EF4-FFF2-40B4-BE49-F238E27FC236}">
                <a16:creationId xmlns:a16="http://schemas.microsoft.com/office/drawing/2014/main" xmlns="" id="{5982D87B-54C2-498C-8963-3E573FD3C57E}"/>
              </a:ext>
            </a:extLst>
          </p:cNvPr>
          <p:cNvPicPr>
            <a:picLocks noChangeAspect="1"/>
          </p:cNvPicPr>
          <p:nvPr/>
        </p:nvPicPr>
        <p:blipFill rotWithShape="1">
          <a:blip r:embed="rId6" cstate="print"/>
          <a:srcRect l="14241" t="36451" r="53637" b="40183"/>
          <a:stretch/>
        </p:blipFill>
        <p:spPr>
          <a:xfrm>
            <a:off x="486776" y="5863748"/>
            <a:ext cx="2497841" cy="1021513"/>
          </a:xfrm>
          <a:prstGeom prst="rect">
            <a:avLst/>
          </a:prstGeom>
        </p:spPr>
      </p:pic>
      <p:pic>
        <p:nvPicPr>
          <p:cNvPr id="17" name="Рисунок 16">
            <a:extLst>
              <a:ext uri="{FF2B5EF4-FFF2-40B4-BE49-F238E27FC236}">
                <a16:creationId xmlns:a16="http://schemas.microsoft.com/office/drawing/2014/main" xmlns="" id="{C25501B3-F08C-4B8A-8355-2879E486849F}"/>
              </a:ext>
            </a:extLst>
          </p:cNvPr>
          <p:cNvPicPr>
            <a:picLocks noChangeAspect="1"/>
          </p:cNvPicPr>
          <p:nvPr/>
        </p:nvPicPr>
        <p:blipFill rotWithShape="1">
          <a:blip r:embed="rId7" cstate="print"/>
          <a:srcRect l="28787" t="35771" r="22120" b="47840"/>
          <a:stretch/>
        </p:blipFill>
        <p:spPr>
          <a:xfrm>
            <a:off x="8441919" y="2615578"/>
            <a:ext cx="3269831" cy="613723"/>
          </a:xfrm>
          <a:prstGeom prst="rect">
            <a:avLst/>
          </a:prstGeom>
        </p:spPr>
      </p:pic>
      <p:pic>
        <p:nvPicPr>
          <p:cNvPr id="18" name="Рисунок 17">
            <a:extLst>
              <a:ext uri="{FF2B5EF4-FFF2-40B4-BE49-F238E27FC236}">
                <a16:creationId xmlns:a16="http://schemas.microsoft.com/office/drawing/2014/main" xmlns="" id="{9501773B-4C1B-43A6-A0AE-8E5861FB0261}"/>
              </a:ext>
            </a:extLst>
          </p:cNvPr>
          <p:cNvPicPr>
            <a:picLocks noChangeAspect="1"/>
          </p:cNvPicPr>
          <p:nvPr/>
        </p:nvPicPr>
        <p:blipFill rotWithShape="1">
          <a:blip r:embed="rId8" cstate="print"/>
          <a:srcRect l="28787" t="40067" r="23938" b="43936"/>
          <a:stretch/>
        </p:blipFill>
        <p:spPr>
          <a:xfrm>
            <a:off x="8483638" y="4013261"/>
            <a:ext cx="3225960" cy="613723"/>
          </a:xfrm>
          <a:prstGeom prst="rect">
            <a:avLst/>
          </a:prstGeom>
        </p:spPr>
      </p:pic>
      <p:pic>
        <p:nvPicPr>
          <p:cNvPr id="19" name="Рисунок 18">
            <a:extLst>
              <a:ext uri="{FF2B5EF4-FFF2-40B4-BE49-F238E27FC236}">
                <a16:creationId xmlns:a16="http://schemas.microsoft.com/office/drawing/2014/main" xmlns="" id="{B7BB212D-E2E5-4C5C-990F-5845628B2BF2}"/>
              </a:ext>
            </a:extLst>
          </p:cNvPr>
          <p:cNvPicPr>
            <a:picLocks noChangeAspect="1"/>
          </p:cNvPicPr>
          <p:nvPr/>
        </p:nvPicPr>
        <p:blipFill rotWithShape="1">
          <a:blip r:embed="rId9" cstate="print"/>
          <a:srcRect l="41515" t="39602" r="10604" b="40321"/>
          <a:stretch/>
        </p:blipFill>
        <p:spPr>
          <a:xfrm>
            <a:off x="8483638" y="5994251"/>
            <a:ext cx="3225960" cy="760500"/>
          </a:xfrm>
          <a:prstGeom prst="rect">
            <a:avLst/>
          </a:prstGeom>
        </p:spPr>
      </p:pic>
      <p:graphicFrame>
        <p:nvGraphicFramePr>
          <p:cNvPr id="20" name="Объект 8">
            <a:extLst>
              <a:ext uri="{FF2B5EF4-FFF2-40B4-BE49-F238E27FC236}">
                <a16:creationId xmlns:a16="http://schemas.microsoft.com/office/drawing/2014/main" xmlns="" id="{399FBE83-E9AB-454D-961C-4498A2085AC5}"/>
              </a:ext>
            </a:extLst>
          </p:cNvPr>
          <p:cNvGraphicFramePr>
            <a:graphicFrameLocks/>
          </p:cNvGraphicFramePr>
          <p:nvPr>
            <p:extLst>
              <p:ext uri="{D42A27DB-BD31-4B8C-83A1-F6EECF244321}">
                <p14:modId xmlns:p14="http://schemas.microsoft.com/office/powerpoint/2010/main" val="3702064282"/>
              </p:ext>
            </p:extLst>
          </p:nvPr>
        </p:nvGraphicFramePr>
        <p:xfrm>
          <a:off x="411382" y="1021514"/>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728275">
                <a:tc>
                  <a:txBody>
                    <a:bodyPr/>
                    <a:lstStyle/>
                    <a:p>
                      <a:r>
                        <a:rPr lang="ru-RU" sz="2100"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21" name="Объект 8">
            <a:extLst>
              <a:ext uri="{FF2B5EF4-FFF2-40B4-BE49-F238E27FC236}">
                <a16:creationId xmlns:a16="http://schemas.microsoft.com/office/drawing/2014/main" xmlns="" id="{D8780BDE-EDEF-43A6-9C0F-D1E3F3711755}"/>
              </a:ext>
            </a:extLst>
          </p:cNvPr>
          <p:cNvGraphicFramePr>
            <a:graphicFrameLocks/>
          </p:cNvGraphicFramePr>
          <p:nvPr>
            <p:extLst>
              <p:ext uri="{D42A27DB-BD31-4B8C-83A1-F6EECF244321}">
                <p14:modId xmlns:p14="http://schemas.microsoft.com/office/powerpoint/2010/main" val="1172012317"/>
              </p:ext>
            </p:extLst>
          </p:nvPr>
        </p:nvGraphicFramePr>
        <p:xfrm>
          <a:off x="9148277" y="1039632"/>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728275">
                <a:tc>
                  <a:txBody>
                    <a:bodyPr/>
                    <a:lstStyle/>
                    <a:p>
                      <a:r>
                        <a:rPr lang="ru-RU" sz="2100"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sp>
        <p:nvSpPr>
          <p:cNvPr id="22" name="Прямоугольник 21"/>
          <p:cNvSpPr/>
          <p:nvPr/>
        </p:nvSpPr>
        <p:spPr>
          <a:xfrm>
            <a:off x="3636171" y="1781997"/>
            <a:ext cx="4392488" cy="461643"/>
          </a:xfrm>
          <a:prstGeom prst="rect">
            <a:avLst/>
          </a:prstGeom>
        </p:spPr>
        <p:txBody>
          <a:bodyPr wrap="square" lIns="91419" tIns="45709" rIns="91419" bIns="45709">
            <a:spAutoFit/>
          </a:bodyPr>
          <a:lstStyle/>
          <a:p>
            <a:pPr algn="ctr"/>
            <a:r>
              <a:rPr lang="ru-RU" sz="2400" b="1" dirty="0"/>
              <a:t>Исследование </a:t>
            </a:r>
            <a:r>
              <a:rPr lang="en-US" sz="2400" b="1" dirty="0"/>
              <a:t>PISA</a:t>
            </a:r>
            <a:r>
              <a:rPr lang="ru-RU" sz="2400" b="1" dirty="0"/>
              <a:t> </a:t>
            </a:r>
            <a:endParaRPr lang="ru-RU"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54D8A0E3-F066-4631-8604-FD8AAED96690}"/>
              </a:ext>
            </a:extLst>
          </p:cNvPr>
          <p:cNvPicPr>
            <a:picLocks noChangeAspect="1" noChangeArrowheads="1"/>
          </p:cNvPicPr>
          <p:nvPr/>
        </p:nvPicPr>
        <p:blipFill>
          <a:blip r:embed="rId2" cstate="print"/>
          <a:srcRect t="20777"/>
          <a:stretch>
            <a:fillRect/>
          </a:stretch>
        </p:blipFill>
        <p:spPr bwMode="auto">
          <a:xfrm>
            <a:off x="742517" y="1716455"/>
            <a:ext cx="10636032" cy="5224069"/>
          </a:xfrm>
          <a:prstGeom prst="rect">
            <a:avLst/>
          </a:prstGeom>
          <a:noFill/>
          <a:ln w="9525">
            <a:noFill/>
            <a:miter lim="800000"/>
            <a:headEnd/>
            <a:tailEnd/>
          </a:ln>
        </p:spPr>
      </p:pic>
      <p:sp>
        <p:nvSpPr>
          <p:cNvPr id="23" name="AutoShape 5"/>
          <p:cNvSpPr>
            <a:spLocks noChangeArrowheads="1"/>
          </p:cNvSpPr>
          <p:nvPr/>
        </p:nvSpPr>
        <p:spPr bwMode="gray">
          <a:xfrm>
            <a:off x="351753" y="272294"/>
            <a:ext cx="11196051" cy="1220273"/>
          </a:xfrm>
          <a:prstGeom prst="roundRect">
            <a:avLst>
              <a:gd name="adj" fmla="val 49106"/>
            </a:avLst>
          </a:prstGeom>
          <a:solidFill>
            <a:schemeClr val="accent4">
              <a:lumMod val="10000"/>
            </a:schemeClr>
          </a:solidFill>
          <a:ln w="28575">
            <a:solidFill>
              <a:schemeClr val="accent1"/>
            </a:solidFill>
            <a:round/>
            <a:headEnd/>
            <a:tailEnd/>
          </a:ln>
          <a:effectLst>
            <a:outerShdw dist="107763" dir="2700000" algn="ctr" rotWithShape="0">
              <a:schemeClr val="bg2">
                <a:alpha val="50000"/>
              </a:schemeClr>
            </a:outerShdw>
          </a:effectLst>
        </p:spPr>
        <p:txBody>
          <a:bodyPr wrap="none" lIns="108806" tIns="54403" rIns="108806" bIns="54403" anchor="ctr"/>
          <a:lstStyle/>
          <a:p>
            <a:pPr algn="ctr" defTabSz="1088227" eaLnBrk="0" fontAlgn="base" hangingPunct="0">
              <a:lnSpc>
                <a:spcPct val="80000"/>
              </a:lnSpc>
              <a:spcBef>
                <a:spcPct val="0"/>
              </a:spcBef>
              <a:spcAft>
                <a:spcPct val="0"/>
              </a:spcAft>
              <a:defRPr/>
            </a:pPr>
            <a:r>
              <a:rPr lang="ru-RU" sz="3800" b="1" dirty="0">
                <a:solidFill>
                  <a:srgbClr val="FFFF00"/>
                </a:solidFill>
                <a:effectLst>
                  <a:outerShdw blurRad="38100" dist="38100" dir="2700000" algn="tl">
                    <a:srgbClr val="000000"/>
                  </a:outerShdw>
                </a:effectLst>
                <a:latin typeface="Arial" panose="020B0604020202020204" pitchFamily="34" charset="0"/>
              </a:rPr>
              <a:t>Финансовая грамотность:</a:t>
            </a:r>
          </a:p>
          <a:p>
            <a:pPr algn="ctr" defTabSz="1088227" eaLnBrk="0" fontAlgn="base" hangingPunct="0">
              <a:lnSpc>
                <a:spcPct val="80000"/>
              </a:lnSpc>
              <a:spcBef>
                <a:spcPct val="0"/>
              </a:spcBef>
              <a:spcAft>
                <a:spcPct val="0"/>
              </a:spcAft>
              <a:defRPr/>
            </a:pPr>
            <a:r>
              <a:rPr lang="ru-RU" sz="3800" b="1" dirty="0">
                <a:solidFill>
                  <a:srgbClr val="FFFF00"/>
                </a:solidFill>
                <a:effectLst>
                  <a:outerShdw blurRad="38100" dist="38100" dir="2700000" algn="tl">
                    <a:srgbClr val="000000"/>
                  </a:outerShdw>
                </a:effectLst>
                <a:latin typeface="Arial" panose="020B0604020202020204" pitchFamily="34" charset="0"/>
              </a:rPr>
              <a:t>концептуальная рамка </a:t>
            </a:r>
            <a:r>
              <a:rPr lang="en-US" sz="3800" b="1" dirty="0">
                <a:solidFill>
                  <a:srgbClr val="FFFF00"/>
                </a:solidFill>
                <a:effectLst>
                  <a:outerShdw blurRad="38100" dist="38100" dir="2700000" algn="tl">
                    <a:srgbClr val="000000"/>
                  </a:outerShdw>
                </a:effectLst>
                <a:latin typeface="Arial" panose="020B0604020202020204" pitchFamily="34" charset="0"/>
              </a:rPr>
              <a:t>(c 2012)</a:t>
            </a:r>
            <a:endParaRPr lang="ru-RU" sz="3800" b="1" dirty="0">
              <a:solidFill>
                <a:srgbClr val="FFFF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811080780"/>
      </p:ext>
    </p:extLst>
  </p:cSld>
  <p:clrMapOvr>
    <a:masterClrMapping/>
  </p:clrMapOvr>
  <p:transition advTm="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Финансовая грамотность</a:t>
            </a:r>
            <a:r>
              <a:rPr lang="ru-RU" dirty="0" smtClean="0">
                <a:solidFill>
                  <a:srgbClr val="376092"/>
                </a:solidFill>
              </a:rPr>
              <a:t> </a:t>
            </a:r>
            <a:r>
              <a:rPr lang="ru-RU" sz="3300" dirty="0">
                <a:solidFill>
                  <a:srgbClr val="376092"/>
                </a:solidFill>
              </a:rPr>
              <a:t/>
            </a:r>
            <a:br>
              <a:rPr lang="ru-RU" sz="3300" dirty="0">
                <a:solidFill>
                  <a:srgbClr val="376092"/>
                </a:solidFill>
              </a:rPr>
            </a:br>
            <a:endParaRPr lang="ru-RU" sz="3300" dirty="0">
              <a:solidFill>
                <a:srgbClr val="376092"/>
              </a:solidFill>
            </a:endParaRPr>
          </a:p>
        </p:txBody>
      </p:sp>
      <p:sp>
        <p:nvSpPr>
          <p:cNvPr id="3" name="Содержимое 2"/>
          <p:cNvSpPr>
            <a:spLocks noGrp="1"/>
          </p:cNvSpPr>
          <p:nvPr>
            <p:ph idx="4294967295"/>
          </p:nvPr>
        </p:nvSpPr>
        <p:spPr>
          <a:xfrm>
            <a:off x="323802" y="4374282"/>
            <a:ext cx="7056784" cy="2790106"/>
          </a:xfrm>
          <a:prstGeom prst="rect">
            <a:avLst/>
          </a:prstGeom>
        </p:spPr>
        <p:txBody>
          <a:bodyPr lIns="91412" tIns="45706" rIns="91412" bIns="45706">
            <a:normAutofit fontScale="77500" lnSpcReduction="20000"/>
          </a:bodyPr>
          <a:lstStyle/>
          <a:p>
            <a:pPr>
              <a:buNone/>
            </a:pPr>
            <a:r>
              <a:rPr lang="ru-RU" sz="2900" dirty="0"/>
              <a:t>Выработка целесообразных моделей поведения в разнообразных жизненных ситуациях, связанных с финансами</a:t>
            </a:r>
          </a:p>
          <a:p>
            <a:pPr>
              <a:buNone/>
            </a:pPr>
            <a:endParaRPr lang="ru-RU" sz="1100" dirty="0"/>
          </a:p>
          <a:p>
            <a:pPr>
              <a:buNone/>
            </a:pPr>
            <a:r>
              <a:rPr lang="ru-RU" sz="2900" dirty="0"/>
              <a:t>Формирование представлений о возможных альтернативных решениях личных и семейных финансовых проблем</a:t>
            </a:r>
          </a:p>
          <a:p>
            <a:pPr>
              <a:buNone/>
            </a:pPr>
            <a:endParaRPr lang="ru-RU" sz="1100" dirty="0"/>
          </a:p>
          <a:p>
            <a:pPr>
              <a:buNone/>
            </a:pPr>
            <a:r>
              <a:rPr lang="ru-RU" sz="2900" dirty="0"/>
              <a:t>Развитие умения предвидеть позитивные и негативные последствия выбранного решения</a:t>
            </a:r>
          </a:p>
          <a:p>
            <a:pPr>
              <a:buNone/>
            </a:pPr>
            <a:endParaRPr lang="ru-RU" dirty="0" smtClean="0"/>
          </a:p>
          <a:p>
            <a:pPr>
              <a:buNone/>
            </a:pPr>
            <a:endParaRPr lang="ru-RU" dirty="0" smtClean="0"/>
          </a:p>
          <a:p>
            <a:pPr>
              <a:buNone/>
            </a:pPr>
            <a:endParaRPr lang="ru-RU" dirty="0" smtClean="0"/>
          </a:p>
        </p:txBody>
      </p:sp>
      <p:graphicFrame>
        <p:nvGraphicFramePr>
          <p:cNvPr id="4" name="Таблица 3"/>
          <p:cNvGraphicFramePr>
            <a:graphicFrameLocks noGrp="1"/>
          </p:cNvGraphicFramePr>
          <p:nvPr/>
        </p:nvGraphicFramePr>
        <p:xfrm>
          <a:off x="6372476" y="773882"/>
          <a:ext cx="5112569" cy="3418901"/>
        </p:xfrm>
        <a:graphic>
          <a:graphicData uri="http://schemas.openxmlformats.org/drawingml/2006/table">
            <a:tbl>
              <a:tblPr firstRow="1" bandRow="1">
                <a:tableStyleId>{5C22544A-7EE6-4342-B048-85BDC9FD1C3A}</a:tableStyleId>
              </a:tblPr>
              <a:tblGrid>
                <a:gridCol w="5112569"/>
              </a:tblGrid>
              <a:tr h="3418901">
                <a:tc>
                  <a:txBody>
                    <a:bodyPr/>
                    <a:lstStyle/>
                    <a:p>
                      <a:pPr>
                        <a:buNone/>
                      </a:pPr>
                      <a:r>
                        <a:rPr lang="ru-RU" sz="2000" dirty="0" smtClean="0">
                          <a:solidFill>
                            <a:srgbClr val="0070C0"/>
                          </a:solidFill>
                        </a:rPr>
                        <a:t>Приобретение опыта использования полученных знаний в</a:t>
                      </a:r>
                    </a:p>
                    <a:p>
                      <a:pPr>
                        <a:buNone/>
                      </a:pPr>
                      <a:r>
                        <a:rPr lang="ru-RU" sz="2000" dirty="0" smtClean="0">
                          <a:solidFill>
                            <a:srgbClr val="0070C0"/>
                          </a:solidFill>
                        </a:rPr>
                        <a:t>практической деятельности, а также в повседневной</a:t>
                      </a:r>
                    </a:p>
                    <a:p>
                      <a:pPr>
                        <a:buNone/>
                      </a:pPr>
                      <a:r>
                        <a:rPr lang="ru-RU" sz="2000" dirty="0" smtClean="0">
                          <a:solidFill>
                            <a:srgbClr val="0070C0"/>
                          </a:solidFill>
                        </a:rPr>
                        <a:t>жизни    (Проект  Федерального государственного образовательного стандарта основного общего образования. Требования к предметным результатам. Обществознание) </a:t>
                      </a:r>
                    </a:p>
                  </a:txBody>
                  <a:tcPr>
                    <a:solidFill>
                      <a:schemeClr val="accent3">
                        <a:lumMod val="20000"/>
                        <a:lumOff val="80000"/>
                      </a:schemeClr>
                    </a:solidFill>
                  </a:tcPr>
                </a:tc>
              </a:tr>
            </a:tbl>
          </a:graphicData>
        </a:graphic>
      </p:graphicFrame>
      <p:pic>
        <p:nvPicPr>
          <p:cNvPr id="5" name="Рисунок 4" descr="01 МФГ_ФН_5_001_03_04_03.jpg"/>
          <p:cNvPicPr>
            <a:picLocks noChangeAspect="1"/>
          </p:cNvPicPr>
          <p:nvPr/>
        </p:nvPicPr>
        <p:blipFill>
          <a:blip r:embed="rId3" cstate="print"/>
          <a:stretch>
            <a:fillRect/>
          </a:stretch>
        </p:blipFill>
        <p:spPr>
          <a:xfrm>
            <a:off x="7596610" y="3798222"/>
            <a:ext cx="4032448" cy="3024336"/>
          </a:xfrm>
          <a:prstGeom prst="rect">
            <a:avLst/>
          </a:prstGeom>
        </p:spPr>
      </p:pic>
      <p:sp>
        <p:nvSpPr>
          <p:cNvPr id="6" name="AutoShape 2"/>
          <p:cNvSpPr>
            <a:spLocks noChangeArrowheads="1"/>
          </p:cNvSpPr>
          <p:nvPr/>
        </p:nvSpPr>
        <p:spPr bwMode="auto">
          <a:xfrm>
            <a:off x="251797" y="773882"/>
            <a:ext cx="5760641" cy="3456384"/>
          </a:xfrm>
          <a:prstGeom prst="foldedCorner">
            <a:avLst>
              <a:gd name="adj" fmla="val 12500"/>
            </a:avLst>
          </a:prstGeom>
          <a:solidFill>
            <a:schemeClr val="accent3">
              <a:lumMod val="20000"/>
              <a:lumOff val="80000"/>
            </a:schemeClr>
          </a:solidFill>
          <a:ln w="19050">
            <a:solidFill>
              <a:srgbClr val="76923C"/>
            </a:solidFill>
            <a:round/>
            <a:headEnd/>
            <a:tailEnd/>
          </a:ln>
        </p:spPr>
        <p:txBody>
          <a:bodyPr vert="horz" wrap="square" lIns="191839" tIns="239799" rIns="191839" bIns="239799" numCol="1" anchor="t" anchorCtr="0" compatLnSpc="1">
            <a:prstTxWarp prst="textNoShape">
              <a:avLst/>
            </a:prstTxWarp>
          </a:bodyPr>
          <a:lstStyle/>
          <a:p>
            <a:pPr indent="482199" algn="just" defTabSz="1218184" fontAlgn="base">
              <a:spcBef>
                <a:spcPct val="0"/>
              </a:spcBef>
            </a:pPr>
            <a:r>
              <a:rPr lang="ru-RU" sz="2000" i="1" dirty="0"/>
              <a:t>Финансовая грамотность включает знание и понимание финансовых терминов</a:t>
            </a:r>
            <a:r>
              <a:rPr lang="en-US" sz="2000" i="1" dirty="0"/>
              <a:t>,</a:t>
            </a:r>
            <a:r>
              <a:rPr lang="ru-RU" sz="2000" i="1" dirty="0"/>
              <a:t> понятий и финансовых рисков, а также навыки, мотивацию и уверенность, необходимые для принятии эффективных решений в разнообразных финансовых ситуациях, способствующих улучшению финансового благополучия личности и общества, а также возможности участия в экономической жизни.</a:t>
            </a:r>
          </a:p>
          <a:p>
            <a:pPr indent="482199" algn="just" defTabSz="1218184" fontAlgn="base">
              <a:spcBef>
                <a:spcPct val="0"/>
              </a:spcBef>
            </a:pPr>
            <a:r>
              <a:rPr lang="en-US" sz="2000" i="1" dirty="0"/>
              <a:t>(</a:t>
            </a:r>
            <a:r>
              <a:rPr lang="ru-RU" sz="2000" i="1" dirty="0"/>
              <a:t>Исследование </a:t>
            </a:r>
            <a:r>
              <a:rPr lang="en-US" sz="2000" i="1" dirty="0"/>
              <a:t>PISA)</a:t>
            </a:r>
            <a:endParaRPr lang="ru-RU" sz="2000" dirty="0"/>
          </a:p>
          <a:p>
            <a:pPr algn="just" defTabSz="1218184" fontAlgn="base">
              <a:spcBef>
                <a:spcPct val="0"/>
              </a:spcBef>
              <a:spcAft>
                <a:spcPts val="1333"/>
              </a:spcAft>
            </a:pPr>
            <a:endParaRPr lang="ru-RU"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326802" y="1927243"/>
          <a:ext cx="7204150" cy="5237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1"/>
          <p:cNvSpPr txBox="1">
            <a:spLocks noChangeArrowheads="1"/>
          </p:cNvSpPr>
          <p:nvPr/>
        </p:nvSpPr>
        <p:spPr bwMode="auto">
          <a:xfrm>
            <a:off x="179785" y="341834"/>
            <a:ext cx="11701065" cy="1368152"/>
          </a:xfrm>
          <a:prstGeom prst="rect">
            <a:avLst/>
          </a:prstGeom>
          <a:noFill/>
          <a:ln w="9525">
            <a:noFill/>
            <a:round/>
            <a:headEnd/>
            <a:tailEnd/>
          </a:ln>
          <a:effectLst/>
        </p:spPr>
        <p:txBody>
          <a:bodyPr lIns="108789" tIns="54394" rIns="108789" bIns="54394" anchor="ctr"/>
          <a:lstStyle/>
          <a:p>
            <a:pPr algn="ctr">
              <a:tabLst>
                <a:tab pos="0" algn="l"/>
                <a:tab pos="1087887" algn="l"/>
                <a:tab pos="2175778" algn="l"/>
                <a:tab pos="3263664" algn="l"/>
                <a:tab pos="4351552" algn="l"/>
                <a:tab pos="5439439" algn="l"/>
                <a:tab pos="6527328" algn="l"/>
                <a:tab pos="7615217" algn="l"/>
                <a:tab pos="8703104" algn="l"/>
                <a:tab pos="9790992" algn="l"/>
                <a:tab pos="10878880" algn="l"/>
                <a:tab pos="11966770" algn="l"/>
              </a:tabLst>
            </a:pPr>
            <a:r>
              <a:rPr lang="ru-RU" sz="3600" b="1" dirty="0"/>
              <a:t>Финансовая грамотность</a:t>
            </a:r>
            <a:r>
              <a:rPr lang="ru-RU" sz="3600" dirty="0"/>
              <a:t>  </a:t>
            </a:r>
          </a:p>
          <a:p>
            <a:pPr algn="ctr">
              <a:tabLst>
                <a:tab pos="0" algn="l"/>
                <a:tab pos="1087887" algn="l"/>
                <a:tab pos="2175778" algn="l"/>
                <a:tab pos="3263664" algn="l"/>
                <a:tab pos="4351552" algn="l"/>
                <a:tab pos="5439439" algn="l"/>
                <a:tab pos="6527328" algn="l"/>
                <a:tab pos="7615217" algn="l"/>
                <a:tab pos="8703104" algn="l"/>
                <a:tab pos="9790992" algn="l"/>
                <a:tab pos="10878880" algn="l"/>
                <a:tab pos="11966770" algn="l"/>
              </a:tabLst>
            </a:pPr>
            <a:r>
              <a:rPr lang="ru-RU" sz="3200" b="1" dirty="0">
                <a:solidFill>
                  <a:srgbClr val="0070C0"/>
                </a:solidFill>
                <a:ea typeface="Droid Sans Fallback" charset="0"/>
                <a:cs typeface="Droid Sans Fallback" charset="0"/>
              </a:rPr>
              <a:t>Акцент на конкретные повседневные ситуации решения личных и семейных финансовых вопросов</a:t>
            </a:r>
          </a:p>
          <a:p>
            <a:pPr algn="ctr">
              <a:tabLst>
                <a:tab pos="0" algn="l"/>
                <a:tab pos="1087887" algn="l"/>
                <a:tab pos="2175778" algn="l"/>
                <a:tab pos="3263664" algn="l"/>
                <a:tab pos="4351552" algn="l"/>
                <a:tab pos="5439439" algn="l"/>
                <a:tab pos="6527328" algn="l"/>
                <a:tab pos="7615217" algn="l"/>
                <a:tab pos="8703104" algn="l"/>
                <a:tab pos="9790992" algn="l"/>
                <a:tab pos="10878880" algn="l"/>
                <a:tab pos="11966770" algn="l"/>
              </a:tabLst>
            </a:pPr>
            <a:r>
              <a:rPr lang="ru-RU" sz="3200" b="1" dirty="0">
                <a:solidFill>
                  <a:srgbClr val="002060"/>
                </a:solidFill>
                <a:ea typeface="Droid Sans Fallback" charset="0"/>
                <a:cs typeface="Droid Sans Fallback" charset="0"/>
              </a:rPr>
              <a:t> </a:t>
            </a:r>
          </a:p>
        </p:txBody>
      </p:sp>
      <p:graphicFrame>
        <p:nvGraphicFramePr>
          <p:cNvPr id="5" name="Таблица 4"/>
          <p:cNvGraphicFramePr>
            <a:graphicFrameLocks noGrp="1"/>
          </p:cNvGraphicFramePr>
          <p:nvPr/>
        </p:nvGraphicFramePr>
        <p:xfrm>
          <a:off x="8460705" y="1709987"/>
          <a:ext cx="3312368" cy="5328592"/>
        </p:xfrm>
        <a:graphic>
          <a:graphicData uri="http://schemas.openxmlformats.org/drawingml/2006/table">
            <a:tbl>
              <a:tblPr firstRow="1" bandRow="1">
                <a:tableStyleId>{5C22544A-7EE6-4342-B048-85BDC9FD1C3A}</a:tableStyleId>
              </a:tblPr>
              <a:tblGrid>
                <a:gridCol w="3312368"/>
              </a:tblGrid>
              <a:tr h="5328592">
                <a:tc>
                  <a:txBody>
                    <a:bodyPr/>
                    <a:lstStyle/>
                    <a:p>
                      <a:endParaRPr lang="ru-RU" sz="1800" dirty="0"/>
                    </a:p>
                  </a:txBody>
                  <a:tcPr>
                    <a:solidFill>
                      <a:schemeClr val="accent5">
                        <a:lumMod val="40000"/>
                        <a:lumOff val="60000"/>
                      </a:schemeClr>
                    </a:solidFill>
                  </a:tcPr>
                </a:tc>
              </a:tr>
            </a:tbl>
          </a:graphicData>
        </a:graphic>
      </p:graphicFrame>
      <p:sp>
        <p:nvSpPr>
          <p:cNvPr id="7" name="Text Box 2"/>
          <p:cNvSpPr txBox="1">
            <a:spLocks noChangeArrowheads="1"/>
          </p:cNvSpPr>
          <p:nvPr/>
        </p:nvSpPr>
        <p:spPr bwMode="auto">
          <a:xfrm>
            <a:off x="8388702" y="1565970"/>
            <a:ext cx="2808313" cy="3096344"/>
          </a:xfrm>
          <a:prstGeom prst="rect">
            <a:avLst/>
          </a:prstGeom>
          <a:noFill/>
          <a:ln w="9525">
            <a:noFill/>
            <a:round/>
            <a:headEnd/>
            <a:tailEnd/>
          </a:ln>
          <a:effectLst/>
        </p:spPr>
        <p:txBody>
          <a:bodyPr lIns="108789" tIns="54394" rIns="108789" bIns="54394"/>
          <a:lstStyle/>
          <a:p>
            <a:pPr marL="341855">
              <a:spcBef>
                <a:spcPts val="952"/>
              </a:spcBef>
              <a:tabLst>
                <a:tab pos="1086001" algn="l"/>
                <a:tab pos="2173889" algn="l"/>
                <a:tab pos="3261776" algn="l"/>
                <a:tab pos="4349664" algn="l"/>
                <a:tab pos="5437553" algn="l"/>
                <a:tab pos="6525440" algn="l"/>
                <a:tab pos="7613328" algn="l"/>
                <a:tab pos="8701216" algn="l"/>
                <a:tab pos="9789102" algn="l"/>
                <a:tab pos="10876992" algn="l"/>
                <a:tab pos="11964881" algn="l"/>
              </a:tabLst>
            </a:pPr>
            <a:r>
              <a:rPr lang="ru-RU" sz="2400" b="1" dirty="0">
                <a:solidFill>
                  <a:srgbClr val="002060"/>
                </a:solidFill>
                <a:ea typeface="Droid Sans Fallback" charset="0"/>
                <a:cs typeface="Droid Sans Fallback" charset="0"/>
              </a:rPr>
              <a:t>В фокусе внимания </a:t>
            </a:r>
            <a:r>
              <a:rPr lang="ru-RU" sz="2400" b="1" dirty="0">
                <a:solidFill>
                  <a:srgbClr val="FF0000"/>
                </a:solidFill>
                <a:ea typeface="Droid Sans Fallback" charset="0"/>
                <a:cs typeface="Droid Sans Fallback" charset="0"/>
              </a:rPr>
              <a:t>модели поведения личности в сфере финансов</a:t>
            </a:r>
            <a:endParaRPr lang="ru-RU" sz="2400" b="1" dirty="0">
              <a:solidFill>
                <a:srgbClr val="002060"/>
              </a:solidFill>
              <a:ea typeface="Droid Sans Fallback" charset="0"/>
              <a:cs typeface="Droid Sans Fallback" charset="0"/>
            </a:endParaRPr>
          </a:p>
          <a:p>
            <a:pPr marL="341855" indent="-339966">
              <a:spcBef>
                <a:spcPts val="952"/>
              </a:spcBef>
              <a:buFont typeface="Wingdings" pitchFamily="2" charset="2"/>
              <a:buChar char=""/>
              <a:tabLst>
                <a:tab pos="1086001" algn="l"/>
                <a:tab pos="2173889" algn="l"/>
                <a:tab pos="3261776" algn="l"/>
                <a:tab pos="4349664" algn="l"/>
                <a:tab pos="5437553" algn="l"/>
                <a:tab pos="6525440" algn="l"/>
                <a:tab pos="7613328" algn="l"/>
                <a:tab pos="8701216" algn="l"/>
                <a:tab pos="9789102" algn="l"/>
                <a:tab pos="10876992" algn="l"/>
                <a:tab pos="11964881" algn="l"/>
              </a:tabLst>
            </a:pPr>
            <a:r>
              <a:rPr lang="ru-RU" sz="2400" dirty="0">
                <a:solidFill>
                  <a:srgbClr val="000000"/>
                </a:solidFill>
                <a:ea typeface="Droid Sans Fallback" charset="0"/>
                <a:cs typeface="Droid Sans Fallback" charset="0"/>
              </a:rPr>
              <a:t>покупка товаров и услуг</a:t>
            </a:r>
          </a:p>
          <a:p>
            <a:pPr marL="341855" indent="-339966">
              <a:spcBef>
                <a:spcPts val="952"/>
              </a:spcBef>
              <a:buFont typeface="Wingdings" pitchFamily="2" charset="2"/>
              <a:buChar char=""/>
              <a:tabLst>
                <a:tab pos="1086001" algn="l"/>
                <a:tab pos="2173889" algn="l"/>
                <a:tab pos="3261776" algn="l"/>
                <a:tab pos="4349664" algn="l"/>
                <a:tab pos="5437553" algn="l"/>
                <a:tab pos="6525440" algn="l"/>
                <a:tab pos="7613328" algn="l"/>
                <a:tab pos="8701216" algn="l"/>
                <a:tab pos="9789102" algn="l"/>
                <a:tab pos="10876992" algn="l"/>
                <a:tab pos="11964881" algn="l"/>
              </a:tabLst>
            </a:pPr>
            <a:r>
              <a:rPr lang="ru-RU" sz="2400" dirty="0">
                <a:solidFill>
                  <a:srgbClr val="000000"/>
                </a:solidFill>
                <a:ea typeface="Droid Sans Fallback" charset="0"/>
                <a:cs typeface="Droid Sans Fallback" charset="0"/>
              </a:rPr>
              <a:t>управление семейным бюджетом</a:t>
            </a:r>
          </a:p>
          <a:p>
            <a:pPr marL="341855" indent="-339966">
              <a:spcBef>
                <a:spcPts val="952"/>
              </a:spcBef>
              <a:buFont typeface="Wingdings" pitchFamily="2" charset="2"/>
              <a:buChar char=""/>
              <a:tabLst>
                <a:tab pos="1086001" algn="l"/>
                <a:tab pos="2173889" algn="l"/>
                <a:tab pos="3261776" algn="l"/>
                <a:tab pos="4349664" algn="l"/>
                <a:tab pos="5437553" algn="l"/>
                <a:tab pos="6525440" algn="l"/>
                <a:tab pos="7613328" algn="l"/>
                <a:tab pos="8701216" algn="l"/>
                <a:tab pos="9789102" algn="l"/>
                <a:tab pos="10876992" algn="l"/>
                <a:tab pos="11964881" algn="l"/>
              </a:tabLst>
            </a:pPr>
            <a:r>
              <a:rPr lang="ru-RU" sz="2400" dirty="0">
                <a:solidFill>
                  <a:srgbClr val="000000"/>
                </a:solidFill>
                <a:ea typeface="Droid Sans Fallback" charset="0"/>
                <a:cs typeface="Droid Sans Fallback" charset="0"/>
              </a:rPr>
              <a:t>планирование финансовых дел      и др.</a:t>
            </a:r>
          </a:p>
          <a:p>
            <a:pPr marL="341855" indent="-339966">
              <a:spcBef>
                <a:spcPts val="952"/>
              </a:spcBef>
              <a:tabLst>
                <a:tab pos="1086001" algn="l"/>
                <a:tab pos="2173889" algn="l"/>
                <a:tab pos="3261776" algn="l"/>
                <a:tab pos="4349664" algn="l"/>
                <a:tab pos="5437553" algn="l"/>
                <a:tab pos="6525440" algn="l"/>
                <a:tab pos="7613328" algn="l"/>
                <a:tab pos="8701216" algn="l"/>
                <a:tab pos="9789102" algn="l"/>
                <a:tab pos="10876992" algn="l"/>
                <a:tab pos="11964881" algn="l"/>
              </a:tabLst>
            </a:pPr>
            <a:endParaRPr lang="ru-RU" sz="3800" b="1" i="1" dirty="0">
              <a:solidFill>
                <a:srgbClr val="000000"/>
              </a:solidFill>
              <a:ea typeface="Droid Sans Fallback" charset="0"/>
              <a:cs typeface="Droid Sans Fallback" charset="0"/>
            </a:endParaRPr>
          </a:p>
          <a:p>
            <a:pPr marL="341855" indent="-339966">
              <a:spcBef>
                <a:spcPts val="952"/>
              </a:spcBef>
              <a:tabLst>
                <a:tab pos="1086001" algn="l"/>
                <a:tab pos="2173889" algn="l"/>
                <a:tab pos="3261776" algn="l"/>
                <a:tab pos="4349664" algn="l"/>
                <a:tab pos="5437553" algn="l"/>
                <a:tab pos="6525440" algn="l"/>
                <a:tab pos="7613328" algn="l"/>
                <a:tab pos="8701216" algn="l"/>
                <a:tab pos="9789102" algn="l"/>
                <a:tab pos="10876992" algn="l"/>
                <a:tab pos="11964881" algn="l"/>
              </a:tabLst>
            </a:pPr>
            <a:endParaRPr lang="ru-RU" sz="3800" b="1" i="1" dirty="0">
              <a:solidFill>
                <a:srgbClr val="000000"/>
              </a:solidFill>
              <a:ea typeface="Droid Sans Fallback" charset="0"/>
              <a:cs typeface="Droid Sans Fallback"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
          <p:cNvSpPr txBox="1">
            <a:spLocks noChangeArrowheads="1"/>
          </p:cNvSpPr>
          <p:nvPr/>
        </p:nvSpPr>
        <p:spPr bwMode="auto">
          <a:xfrm>
            <a:off x="395810" y="0"/>
            <a:ext cx="10692765" cy="1008112"/>
          </a:xfrm>
          <a:prstGeom prst="rect">
            <a:avLst/>
          </a:prstGeom>
          <a:noFill/>
          <a:ln w="9525">
            <a:noFill/>
            <a:round/>
            <a:headEnd/>
            <a:tailEnd/>
          </a:ln>
        </p:spPr>
        <p:txBody>
          <a:bodyPr lIns="108716" tIns="54354" rIns="108716" bIns="54354" anchor="ctr"/>
          <a:lstStyle/>
          <a:p>
            <a:pPr algn="ctr">
              <a:tabLst>
                <a:tab pos="0" algn="l"/>
                <a:tab pos="1087128" algn="l"/>
                <a:tab pos="2174252" algn="l"/>
                <a:tab pos="3261382" algn="l"/>
                <a:tab pos="4348506" algn="l"/>
                <a:tab pos="5435634" algn="l"/>
                <a:tab pos="6522762" algn="l"/>
                <a:tab pos="7609885" algn="l"/>
                <a:tab pos="8697014" algn="l"/>
                <a:tab pos="9784139" algn="l"/>
                <a:tab pos="10871265" algn="l"/>
                <a:tab pos="11958391" algn="l"/>
              </a:tabLst>
            </a:pPr>
            <a:endParaRPr lang="ru-RU" sz="2700" b="1" cap="all" dirty="0">
              <a:solidFill>
                <a:srgbClr val="002060"/>
              </a:solidFill>
              <a:latin typeface="Verdana" pitchFamily="34" charset="0"/>
              <a:ea typeface="Verdana" charset="0"/>
              <a:cs typeface="Verdana" charset="0"/>
            </a:endParaRPr>
          </a:p>
          <a:p>
            <a:pPr algn="ctr">
              <a:tabLst>
                <a:tab pos="0" algn="l"/>
                <a:tab pos="1087128" algn="l"/>
                <a:tab pos="2174252" algn="l"/>
                <a:tab pos="3261382" algn="l"/>
                <a:tab pos="4348506" algn="l"/>
                <a:tab pos="5435634" algn="l"/>
                <a:tab pos="6522762" algn="l"/>
                <a:tab pos="7609885" algn="l"/>
                <a:tab pos="8697014" algn="l"/>
                <a:tab pos="9784139" algn="l"/>
                <a:tab pos="10871265" algn="l"/>
                <a:tab pos="11958391" algn="l"/>
              </a:tabLst>
            </a:pPr>
            <a:endParaRPr lang="ru-RU" sz="2700" b="1" cap="all" dirty="0">
              <a:solidFill>
                <a:srgbClr val="002060"/>
              </a:solidFill>
              <a:latin typeface="Verdana" pitchFamily="34" charset="0"/>
              <a:ea typeface="Verdana" charset="0"/>
              <a:cs typeface="Verdana" charset="0"/>
            </a:endParaRPr>
          </a:p>
          <a:p>
            <a:pPr algn="ctr">
              <a:tabLst>
                <a:tab pos="0" algn="l"/>
                <a:tab pos="1087128" algn="l"/>
                <a:tab pos="2174252" algn="l"/>
                <a:tab pos="3261382" algn="l"/>
                <a:tab pos="4348506" algn="l"/>
                <a:tab pos="5435634" algn="l"/>
                <a:tab pos="6522762" algn="l"/>
                <a:tab pos="7609885" algn="l"/>
                <a:tab pos="8697014" algn="l"/>
                <a:tab pos="9784139" algn="l"/>
                <a:tab pos="10871265" algn="l"/>
                <a:tab pos="11958391" algn="l"/>
              </a:tabLst>
            </a:pPr>
            <a:r>
              <a:rPr lang="ru-RU" sz="3000" b="1" dirty="0"/>
              <a:t>Финансовая грамотность</a:t>
            </a:r>
          </a:p>
          <a:p>
            <a:pPr algn="ctr">
              <a:tabLst>
                <a:tab pos="0" algn="l"/>
                <a:tab pos="1087128" algn="l"/>
                <a:tab pos="2174252" algn="l"/>
                <a:tab pos="3261382" algn="l"/>
                <a:tab pos="4348506" algn="l"/>
                <a:tab pos="5435634" algn="l"/>
                <a:tab pos="6522762" algn="l"/>
                <a:tab pos="7609885" algn="l"/>
                <a:tab pos="8697014" algn="l"/>
                <a:tab pos="9784139" algn="l"/>
                <a:tab pos="10871265" algn="l"/>
                <a:tab pos="11958391" algn="l"/>
              </a:tabLst>
            </a:pPr>
            <a:r>
              <a:rPr lang="ru-RU" sz="2900" dirty="0">
                <a:solidFill>
                  <a:srgbClr val="376092"/>
                </a:solidFill>
              </a:rPr>
              <a:t> </a:t>
            </a:r>
          </a:p>
          <a:p>
            <a:pPr algn="ctr">
              <a:tabLst>
                <a:tab pos="0" algn="l"/>
                <a:tab pos="1087128" algn="l"/>
                <a:tab pos="2174252" algn="l"/>
                <a:tab pos="3261382" algn="l"/>
                <a:tab pos="4348506" algn="l"/>
                <a:tab pos="5435634" algn="l"/>
                <a:tab pos="6522762" algn="l"/>
                <a:tab pos="7609885" algn="l"/>
                <a:tab pos="8697014" algn="l"/>
                <a:tab pos="9784139" algn="l"/>
                <a:tab pos="10871265" algn="l"/>
                <a:tab pos="11958391" algn="l"/>
              </a:tabLst>
            </a:pPr>
            <a:r>
              <a:rPr lang="ru-RU" sz="2900" b="1" cap="all" dirty="0">
                <a:solidFill>
                  <a:srgbClr val="376092"/>
                </a:solidFill>
                <a:latin typeface="Verdana" pitchFamily="34" charset="0"/>
                <a:ea typeface="Verdana" charset="0"/>
                <a:cs typeface="Verdana" charset="0"/>
              </a:rPr>
              <a:t>   </a:t>
            </a:r>
            <a:r>
              <a:rPr lang="ru-RU" sz="2700" b="1" cap="all" dirty="0">
                <a:solidFill>
                  <a:srgbClr val="002060"/>
                </a:solidFill>
                <a:latin typeface="Verdana" pitchFamily="34" charset="0"/>
                <a:ea typeface="Verdana" charset="0"/>
                <a:cs typeface="Verdana" charset="0"/>
              </a:rPr>
              <a:t>особенности заданий </a:t>
            </a:r>
            <a:endParaRPr lang="ru-RU" sz="2700" b="1" dirty="0">
              <a:solidFill>
                <a:srgbClr val="002060"/>
              </a:solidFill>
              <a:latin typeface="Verdana" pitchFamily="34" charset="0"/>
            </a:endParaRPr>
          </a:p>
        </p:txBody>
      </p:sp>
      <p:sp>
        <p:nvSpPr>
          <p:cNvPr id="10" name="Text Box 2"/>
          <p:cNvSpPr txBox="1">
            <a:spLocks noChangeArrowheads="1"/>
          </p:cNvSpPr>
          <p:nvPr/>
        </p:nvSpPr>
        <p:spPr bwMode="auto">
          <a:xfrm>
            <a:off x="251795" y="2214045"/>
            <a:ext cx="11179807" cy="2136847"/>
          </a:xfrm>
          <a:prstGeom prst="rect">
            <a:avLst/>
          </a:prstGeom>
          <a:noFill/>
          <a:ln w="9525">
            <a:noFill/>
            <a:round/>
            <a:headEnd/>
            <a:tailEnd/>
          </a:ln>
        </p:spPr>
        <p:txBody>
          <a:bodyPr lIns="108716" tIns="54354" rIns="108716" bIns="54354"/>
          <a:lstStyle/>
          <a:p>
            <a:pPr marL="403895" indent="-403895">
              <a:spcBef>
                <a:spcPts val="952"/>
              </a:spcBef>
              <a:buFont typeface="Arial" pitchFamily="34" charset="0"/>
              <a:buChar char="•"/>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r>
              <a:rPr lang="ru-RU" dirty="0" smtClean="0"/>
              <a:t>Все задания предъявляются на основе определённой жизненной ситуации, </a:t>
            </a:r>
            <a:r>
              <a:rPr lang="ru-RU" dirty="0" smtClean="0">
                <a:solidFill>
                  <a:srgbClr val="000000"/>
                </a:solidFill>
              </a:rPr>
              <a:t>понятной учащимся и похожей </a:t>
            </a:r>
            <a:r>
              <a:rPr lang="ru-RU" dirty="0" smtClean="0"/>
              <a:t>на возникающие в повседневной жизни.</a:t>
            </a:r>
          </a:p>
          <a:p>
            <a:pPr marL="403895" indent="-403895">
              <a:spcBef>
                <a:spcPts val="952"/>
              </a:spcBef>
              <a:buFont typeface="Arial" pitchFamily="34" charset="0"/>
              <a:buChar char="•"/>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r>
              <a:rPr lang="ru-RU" dirty="0" smtClean="0"/>
              <a:t>В каждой ситуации действуют конкретные люди, среди которых ровесники учащихся, выполняющих тест, члены их семей, одноклассники, друзья и соседи.</a:t>
            </a:r>
          </a:p>
          <a:p>
            <a:pPr marL="403895" indent="-403895">
              <a:spcBef>
                <a:spcPts val="952"/>
              </a:spcBef>
              <a:buFont typeface="Arial" pitchFamily="34" charset="0"/>
              <a:buChar char="•"/>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r>
              <a:rPr lang="ru-RU" dirty="0" smtClean="0"/>
              <a:t>Обстоятельства, в которые попадают герои описываемых ситуаций, отличаются повседневностью, и варианты предлагаемых героям действий близки и понятны школьникам. </a:t>
            </a:r>
          </a:p>
          <a:p>
            <a:pPr marL="403895" indent="-403895">
              <a:spcBef>
                <a:spcPts val="952"/>
              </a:spcBef>
              <a:buFont typeface="Arial" pitchFamily="34" charset="0"/>
              <a:buChar char="•"/>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r>
              <a:rPr lang="ru-RU" dirty="0" smtClean="0">
                <a:solidFill>
                  <a:srgbClr val="000000"/>
                </a:solidFill>
              </a:rPr>
              <a:t>Ситуация и задачи изложены простым, понятным языком, как правило, немногословно.</a:t>
            </a:r>
          </a:p>
          <a:p>
            <a:pPr marL="403895" indent="-403895">
              <a:spcBef>
                <a:spcPts val="952"/>
              </a:spcBef>
              <a:buFont typeface="Arial" pitchFamily="34" charset="0"/>
              <a:buChar char="•"/>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r>
              <a:rPr lang="ru-RU" dirty="0" smtClean="0"/>
              <a:t>По каждой ситуации предлагается серия заданий-задач, требующих определённых интеллектуальных действий разной степени сложности.</a:t>
            </a:r>
          </a:p>
          <a:p>
            <a:pPr marL="403895" indent="-403895">
              <a:spcBef>
                <a:spcPts val="714"/>
              </a:spcBef>
              <a:buFont typeface="Arial" pitchFamily="34" charset="0"/>
              <a:buChar char="•"/>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r>
              <a:rPr lang="ru-RU" dirty="0" smtClean="0">
                <a:solidFill>
                  <a:srgbClr val="000000"/>
                </a:solidFill>
              </a:rPr>
              <a:t>Ситуации акцентируют вопрос «Как поступить?» и предполагают  определение наиболее целесообразной модели поведения с учётом возможных альтернатив.</a:t>
            </a:r>
          </a:p>
          <a:p>
            <a:pPr marL="403895" indent="-403895">
              <a:spcBef>
                <a:spcPts val="714"/>
              </a:spcBef>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endParaRPr lang="ru-RU" dirty="0" smtClean="0">
              <a:solidFill>
                <a:srgbClr val="000000"/>
              </a:solidFill>
            </a:endParaRPr>
          </a:p>
          <a:p>
            <a:pPr marL="403895" indent="-403895">
              <a:spcBef>
                <a:spcPts val="714"/>
              </a:spcBef>
              <a:tabLst>
                <a:tab pos="403895" algn="l"/>
                <a:tab pos="1491025" algn="l"/>
                <a:tab pos="2578151" algn="l"/>
                <a:tab pos="3665278" algn="l"/>
                <a:tab pos="4752403" algn="l"/>
                <a:tab pos="5839530" algn="l"/>
                <a:tab pos="6926656" algn="l"/>
                <a:tab pos="8013784" algn="l"/>
                <a:tab pos="9100909" algn="l"/>
                <a:tab pos="10188038" algn="l"/>
                <a:tab pos="11275160" algn="l"/>
                <a:tab pos="12362290" algn="l"/>
              </a:tabLst>
            </a:pPr>
            <a:endParaRPr lang="ru-RU" sz="2700" dirty="0">
              <a:solidFill>
                <a:srgbClr val="000000"/>
              </a:solidFill>
            </a:endParaRPr>
          </a:p>
        </p:txBody>
      </p:sp>
      <p:pic>
        <p:nvPicPr>
          <p:cNvPr id="8" name="Рисунок 7" descr="Ангелина.png"/>
          <p:cNvPicPr>
            <a:picLocks noChangeAspect="1"/>
          </p:cNvPicPr>
          <p:nvPr/>
        </p:nvPicPr>
        <p:blipFill>
          <a:blip r:embed="rId3" cstate="print"/>
          <a:stretch>
            <a:fillRect/>
          </a:stretch>
        </p:blipFill>
        <p:spPr>
          <a:xfrm>
            <a:off x="8560116" y="197071"/>
            <a:ext cx="1800200" cy="1403665"/>
          </a:xfrm>
          <a:prstGeom prst="rect">
            <a:avLst/>
          </a:prstGeom>
        </p:spPr>
      </p:pic>
      <p:pic>
        <p:nvPicPr>
          <p:cNvPr id="11" name="Рисунок 10" descr="Антон.png"/>
          <p:cNvPicPr>
            <a:picLocks noChangeAspect="1"/>
          </p:cNvPicPr>
          <p:nvPr/>
        </p:nvPicPr>
        <p:blipFill>
          <a:blip r:embed="rId4" cstate="print"/>
          <a:stretch>
            <a:fillRect/>
          </a:stretch>
        </p:blipFill>
        <p:spPr>
          <a:xfrm>
            <a:off x="10975044" y="6177134"/>
            <a:ext cx="905806" cy="987254"/>
          </a:xfrm>
          <a:prstGeom prst="rect">
            <a:avLst/>
          </a:prstGeom>
        </p:spPr>
      </p:pic>
      <p:pic>
        <p:nvPicPr>
          <p:cNvPr id="13" name="Рисунок 12" descr="Костя.png"/>
          <p:cNvPicPr>
            <a:picLocks noChangeAspect="1"/>
          </p:cNvPicPr>
          <p:nvPr/>
        </p:nvPicPr>
        <p:blipFill>
          <a:blip r:embed="rId5" cstate="print"/>
          <a:stretch>
            <a:fillRect/>
          </a:stretch>
        </p:blipFill>
        <p:spPr>
          <a:xfrm>
            <a:off x="2010893" y="648418"/>
            <a:ext cx="1156103" cy="1468562"/>
          </a:xfrm>
          <a:prstGeom prst="rect">
            <a:avLst/>
          </a:prstGeom>
        </p:spPr>
      </p:pic>
      <p:pic>
        <p:nvPicPr>
          <p:cNvPr id="14" name="Рисунок 13" descr="Лиза.png"/>
          <p:cNvPicPr>
            <a:picLocks noChangeAspect="1"/>
          </p:cNvPicPr>
          <p:nvPr/>
        </p:nvPicPr>
        <p:blipFill>
          <a:blip r:embed="rId6" cstate="print"/>
          <a:stretch>
            <a:fillRect/>
          </a:stretch>
        </p:blipFill>
        <p:spPr>
          <a:xfrm>
            <a:off x="0" y="197069"/>
            <a:ext cx="1944216" cy="1515958"/>
          </a:xfrm>
          <a:prstGeom prst="rect">
            <a:avLst/>
          </a:prstGeom>
        </p:spPr>
      </p:pic>
      <p:pic>
        <p:nvPicPr>
          <p:cNvPr id="15" name="Рисунок 14" descr="Максим.png"/>
          <p:cNvPicPr>
            <a:picLocks noChangeAspect="1"/>
          </p:cNvPicPr>
          <p:nvPr/>
        </p:nvPicPr>
        <p:blipFill>
          <a:blip r:embed="rId7" cstate="print"/>
          <a:stretch>
            <a:fillRect/>
          </a:stretch>
        </p:blipFill>
        <p:spPr>
          <a:xfrm>
            <a:off x="10431324" y="798872"/>
            <a:ext cx="1167031" cy="1333749"/>
          </a:xfrm>
          <a:prstGeom prst="rect">
            <a:avLst/>
          </a:prstGeom>
        </p:spPr>
      </p:pic>
    </p:spTree>
    <p:extLst>
      <p:ext uri="{BB962C8B-B14F-4D97-AF65-F5344CB8AC3E}">
        <p14:creationId xmlns:p14="http://schemas.microsoft.com/office/powerpoint/2010/main" val="1328395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1"/>
          <p:cNvSpPr>
            <a:spLocks noChangeArrowheads="1"/>
          </p:cNvSpPr>
          <p:nvPr/>
        </p:nvSpPr>
        <p:spPr bwMode="auto">
          <a:xfrm>
            <a:off x="1187897" y="701874"/>
            <a:ext cx="612068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tabLst>
                <a:tab pos="457200" algn="l"/>
              </a:tabLst>
            </a:pPr>
            <a:r>
              <a:rPr lang="ru-RU" sz="3600" b="1" dirty="0">
                <a:solidFill>
                  <a:srgbClr val="0070C0"/>
                </a:solidFill>
              </a:rPr>
              <a:t>Содержание</a:t>
            </a:r>
            <a:r>
              <a:rPr lang="en-GB" sz="3600" b="1" dirty="0">
                <a:solidFill>
                  <a:srgbClr val="0070C0"/>
                </a:solidFill>
              </a:rPr>
              <a:t>: </a:t>
            </a:r>
            <a:r>
              <a:rPr lang="ru-RU" sz="3600" b="1" dirty="0">
                <a:solidFill>
                  <a:srgbClr val="0070C0"/>
                </a:solidFill>
              </a:rPr>
              <a:t>знание и понимание</a:t>
            </a:r>
          </a:p>
          <a:p>
            <a:pPr defTabSz="914400" fontAlgn="base">
              <a:spcBef>
                <a:spcPct val="0"/>
              </a:spcBef>
              <a:spcAft>
                <a:spcPct val="0"/>
              </a:spcAft>
              <a:tabLst>
                <a:tab pos="457200" algn="l"/>
              </a:tabLst>
            </a:pPr>
            <a:endParaRPr lang="en-GB" sz="3600" b="1" dirty="0">
              <a:solidFill>
                <a:srgbClr val="0070C0"/>
              </a:solidFill>
            </a:endParaRPr>
          </a:p>
          <a:p>
            <a:pPr defTabSz="914400" fontAlgn="base">
              <a:spcBef>
                <a:spcPct val="0"/>
              </a:spcBef>
              <a:spcAft>
                <a:spcPct val="0"/>
              </a:spcAft>
              <a:tabLst>
                <a:tab pos="457200" algn="l"/>
              </a:tabLst>
            </a:pPr>
            <a:r>
              <a:rPr lang="ru-RU" sz="3200" b="1" dirty="0">
                <a:solidFill>
                  <a:srgbClr val="0070C0"/>
                </a:solidFill>
                <a:ea typeface="Calibri" pitchFamily="34" charset="0"/>
                <a:cs typeface="Times New Roman" pitchFamily="18" charset="0"/>
              </a:rPr>
              <a:t>Деньги и денежные операции: </a:t>
            </a:r>
            <a:endParaRPr lang="ru-RU" sz="3200" dirty="0">
              <a:solidFill>
                <a:srgbClr val="0070C0"/>
              </a:solidFill>
              <a:cs typeface="Arial" pitchFamily="34" charset="0"/>
            </a:endParaRPr>
          </a:p>
          <a:p>
            <a:pPr defTabSz="914400" eaLnBrk="0" fontAlgn="base" hangingPunct="0">
              <a:spcBef>
                <a:spcPct val="0"/>
              </a:spcBef>
              <a:spcAft>
                <a:spcPct val="0"/>
              </a:spcAft>
              <a:buFontTx/>
              <a:buChar char="•"/>
              <a:tabLst>
                <a:tab pos="457200" algn="l"/>
              </a:tabLst>
            </a:pPr>
            <a:r>
              <a:rPr lang="ru-RU" sz="3200" b="1" i="1" dirty="0">
                <a:solidFill>
                  <a:prstClr val="black"/>
                </a:solidFill>
                <a:ea typeface="Calibri" pitchFamily="34" charset="0"/>
                <a:cs typeface="Times New Roman" pitchFamily="18" charset="0"/>
              </a:rPr>
              <a:t>повседневные платежи</a:t>
            </a:r>
            <a:endParaRPr lang="ru-RU" sz="3200" dirty="0">
              <a:solidFill>
                <a:prstClr val="black"/>
              </a:solidFill>
              <a:cs typeface="Arial" pitchFamily="34" charset="0"/>
            </a:endParaRPr>
          </a:p>
          <a:p>
            <a:pPr defTabSz="914400" eaLnBrk="0" fontAlgn="base" hangingPunct="0">
              <a:spcBef>
                <a:spcPct val="0"/>
              </a:spcBef>
              <a:spcAft>
                <a:spcPct val="0"/>
              </a:spcAft>
              <a:buFontTx/>
              <a:buChar char="•"/>
              <a:tabLst>
                <a:tab pos="457200" algn="l"/>
              </a:tabLst>
            </a:pPr>
            <a:r>
              <a:rPr lang="ru-RU" sz="3200" b="1" i="1" dirty="0">
                <a:solidFill>
                  <a:prstClr val="black"/>
                </a:solidFill>
                <a:ea typeface="Calibri" pitchFamily="34" charset="0"/>
                <a:cs typeface="Times New Roman" pitchFamily="18" charset="0"/>
              </a:rPr>
              <a:t>траты</a:t>
            </a:r>
            <a:endParaRPr lang="ru-RU" sz="3200" dirty="0">
              <a:solidFill>
                <a:prstClr val="black"/>
              </a:solidFill>
              <a:cs typeface="Arial" pitchFamily="34" charset="0"/>
            </a:endParaRPr>
          </a:p>
          <a:p>
            <a:pPr defTabSz="914400" eaLnBrk="0" fontAlgn="base" hangingPunct="0">
              <a:spcBef>
                <a:spcPct val="0"/>
              </a:spcBef>
              <a:spcAft>
                <a:spcPct val="0"/>
              </a:spcAft>
              <a:buFontTx/>
              <a:buChar char="•"/>
              <a:tabLst>
                <a:tab pos="457200" algn="l"/>
              </a:tabLst>
            </a:pPr>
            <a:r>
              <a:rPr lang="ru-RU" sz="3200" b="1" i="1" dirty="0">
                <a:solidFill>
                  <a:prstClr val="black"/>
                </a:solidFill>
                <a:ea typeface="Calibri" pitchFamily="34" charset="0"/>
                <a:cs typeface="Times New Roman" pitchFamily="18" charset="0"/>
              </a:rPr>
              <a:t>кредитные карты</a:t>
            </a:r>
            <a:endParaRPr lang="ru-RU" sz="3200" dirty="0">
              <a:solidFill>
                <a:prstClr val="black"/>
              </a:solidFill>
              <a:cs typeface="Arial" pitchFamily="34" charset="0"/>
            </a:endParaRPr>
          </a:p>
          <a:p>
            <a:pPr defTabSz="914400" eaLnBrk="0" fontAlgn="base" hangingPunct="0">
              <a:spcBef>
                <a:spcPct val="0"/>
              </a:spcBef>
              <a:spcAft>
                <a:spcPct val="0"/>
              </a:spcAft>
              <a:buFontTx/>
              <a:buChar char="•"/>
              <a:tabLst>
                <a:tab pos="457200" algn="l"/>
              </a:tabLst>
            </a:pPr>
            <a:r>
              <a:rPr lang="ru-RU" sz="3200" b="1" i="1" dirty="0">
                <a:solidFill>
                  <a:prstClr val="black"/>
                </a:solidFill>
                <a:ea typeface="Calibri" pitchFamily="34" charset="0"/>
                <a:cs typeface="Times New Roman" pitchFamily="18" charset="0"/>
              </a:rPr>
              <a:t>чеки</a:t>
            </a:r>
            <a:endParaRPr lang="ru-RU" sz="3200" dirty="0">
              <a:solidFill>
                <a:prstClr val="black"/>
              </a:solidFill>
              <a:cs typeface="Arial" pitchFamily="34" charset="0"/>
            </a:endParaRPr>
          </a:p>
          <a:p>
            <a:pPr defTabSz="914400" eaLnBrk="0" fontAlgn="base" hangingPunct="0">
              <a:spcBef>
                <a:spcPct val="0"/>
              </a:spcBef>
              <a:spcAft>
                <a:spcPct val="0"/>
              </a:spcAft>
              <a:buFontTx/>
              <a:buChar char="•"/>
              <a:tabLst>
                <a:tab pos="457200" algn="l"/>
              </a:tabLst>
            </a:pPr>
            <a:r>
              <a:rPr lang="ru-RU" sz="3200" b="1" i="1" dirty="0">
                <a:solidFill>
                  <a:prstClr val="black"/>
                </a:solidFill>
                <a:ea typeface="Calibri" pitchFamily="34" charset="0"/>
                <a:cs typeface="Times New Roman" pitchFamily="18" charset="0"/>
              </a:rPr>
              <a:t>банковские счета</a:t>
            </a:r>
            <a:endParaRPr lang="ru-RU" sz="3200" dirty="0">
              <a:solidFill>
                <a:prstClr val="black"/>
              </a:solidFill>
              <a:cs typeface="Arial" pitchFamily="34" charset="0"/>
            </a:endParaRPr>
          </a:p>
          <a:p>
            <a:pPr defTabSz="914400" eaLnBrk="0" fontAlgn="base" hangingPunct="0">
              <a:spcBef>
                <a:spcPct val="0"/>
              </a:spcBef>
              <a:spcAft>
                <a:spcPct val="0"/>
              </a:spcAft>
              <a:buFontTx/>
              <a:buChar char="•"/>
              <a:tabLst>
                <a:tab pos="457200" algn="l"/>
              </a:tabLst>
            </a:pPr>
            <a:r>
              <a:rPr lang="ru-RU" sz="3200" b="1" i="1" dirty="0">
                <a:solidFill>
                  <a:prstClr val="black"/>
                </a:solidFill>
                <a:ea typeface="Calibri" pitchFamily="34" charset="0"/>
                <a:cs typeface="Times New Roman" pitchFamily="18" charset="0"/>
              </a:rPr>
              <a:t>доходы</a:t>
            </a:r>
            <a:endParaRPr lang="ru-RU" sz="3200" dirty="0">
              <a:solidFill>
                <a:prstClr val="black"/>
              </a:solidFill>
              <a:cs typeface="Arial" pitchFamily="34" charset="0"/>
            </a:endParaRPr>
          </a:p>
          <a:p>
            <a:pPr defTabSz="914400" eaLnBrk="0" fontAlgn="base" hangingPunct="0">
              <a:spcBef>
                <a:spcPct val="0"/>
              </a:spcBef>
              <a:spcAft>
                <a:spcPct val="0"/>
              </a:spcAft>
              <a:buFontTx/>
              <a:buChar char="•"/>
              <a:tabLst>
                <a:tab pos="457200" algn="l"/>
              </a:tabLst>
            </a:pPr>
            <a:r>
              <a:rPr lang="ru-RU" sz="3200" b="1" i="1" dirty="0">
                <a:solidFill>
                  <a:prstClr val="black"/>
                </a:solidFill>
                <a:ea typeface="Calibri" pitchFamily="34" charset="0"/>
                <a:cs typeface="Times New Roman" pitchFamily="18" charset="0"/>
              </a:rPr>
              <a:t>валюта и др.  </a:t>
            </a:r>
            <a:endParaRPr lang="ru-RU" sz="3200" dirty="0">
              <a:solidFill>
                <a:prstClr val="black"/>
              </a:solidFill>
              <a:cs typeface="Arial" pitchFamily="34" charset="0"/>
            </a:endParaRPr>
          </a:p>
        </p:txBody>
      </p:sp>
      <p:graphicFrame>
        <p:nvGraphicFramePr>
          <p:cNvPr id="582658" name="Object 2"/>
          <p:cNvGraphicFramePr>
            <a:graphicFrameLocks noChangeAspect="1"/>
          </p:cNvGraphicFramePr>
          <p:nvPr/>
        </p:nvGraphicFramePr>
        <p:xfrm>
          <a:off x="7668617" y="197818"/>
          <a:ext cx="4005263" cy="3221037"/>
        </p:xfrm>
        <a:graphic>
          <a:graphicData uri="http://schemas.openxmlformats.org/presentationml/2006/ole">
            <mc:AlternateContent xmlns:mc="http://schemas.openxmlformats.org/markup-compatibility/2006">
              <mc:Choice xmlns:v="urn:schemas-microsoft-com:vml" Requires="v">
                <p:oleObj spid="_x0000_s273412" name="Слайд" r:id="rId4" imgW="4521553" imgH="3390777" progId="PowerPoint.Slide.12">
                  <p:embed/>
                </p:oleObj>
              </mc:Choice>
              <mc:Fallback>
                <p:oleObj name="Слайд" r:id="rId4" imgW="4521553" imgH="339077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617" y="197818"/>
                        <a:ext cx="4005263" cy="3221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53418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1"/>
          <p:cNvSpPr>
            <a:spLocks noChangeArrowheads="1"/>
          </p:cNvSpPr>
          <p:nvPr/>
        </p:nvSpPr>
        <p:spPr bwMode="auto">
          <a:xfrm>
            <a:off x="1259905" y="928351"/>
            <a:ext cx="612068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1042447"/>
            <a:r>
              <a:rPr lang="ru-RU" sz="3600" b="1" dirty="0">
                <a:solidFill>
                  <a:srgbClr val="0070C0"/>
                </a:solidFill>
              </a:rPr>
              <a:t>Содержание</a:t>
            </a:r>
            <a:r>
              <a:rPr lang="en-GB" sz="3600" b="1" dirty="0">
                <a:solidFill>
                  <a:srgbClr val="0070C0"/>
                </a:solidFill>
              </a:rPr>
              <a:t>: </a:t>
            </a:r>
            <a:r>
              <a:rPr lang="ru-RU" sz="3600" b="1" dirty="0">
                <a:solidFill>
                  <a:srgbClr val="0070C0"/>
                </a:solidFill>
              </a:rPr>
              <a:t>знание и понимание</a:t>
            </a:r>
          </a:p>
          <a:p>
            <a:pPr defTabSz="1042447"/>
            <a:endParaRPr lang="ru-RU" sz="3200" b="1" dirty="0">
              <a:solidFill>
                <a:srgbClr val="0070C0"/>
              </a:solidFill>
            </a:endParaRPr>
          </a:p>
          <a:p>
            <a:pPr defTabSz="1042447"/>
            <a:r>
              <a:rPr lang="ru-RU" sz="3200" b="1" dirty="0">
                <a:solidFill>
                  <a:srgbClr val="0070C0"/>
                </a:solidFill>
              </a:rPr>
              <a:t>Планирование и управление финансами:</a:t>
            </a:r>
            <a:endParaRPr lang="ru-RU" sz="3200" dirty="0">
              <a:solidFill>
                <a:srgbClr val="0070C0"/>
              </a:solidFill>
            </a:endParaRPr>
          </a:p>
          <a:p>
            <a:pPr defTabSz="1042447">
              <a:buFont typeface="Arial" pitchFamily="34" charset="0"/>
              <a:buChar char="•"/>
            </a:pPr>
            <a:r>
              <a:rPr lang="ru-RU" sz="3200" b="1" i="1" dirty="0">
                <a:solidFill>
                  <a:prstClr val="black"/>
                </a:solidFill>
              </a:rPr>
              <a:t>ближайшие и перспективные </a:t>
            </a:r>
          </a:p>
          <a:p>
            <a:pPr defTabSz="1042447"/>
            <a:r>
              <a:rPr lang="ru-RU" sz="3200" b="1" i="1" dirty="0">
                <a:solidFill>
                  <a:prstClr val="black"/>
                </a:solidFill>
              </a:rPr>
              <a:t>  цели </a:t>
            </a:r>
            <a:endParaRPr lang="ru-RU" sz="3200" dirty="0">
              <a:solidFill>
                <a:prstClr val="black"/>
              </a:solidFill>
            </a:endParaRPr>
          </a:p>
          <a:p>
            <a:pPr defTabSz="1042447">
              <a:buFont typeface="Arial" pitchFamily="34" charset="0"/>
              <a:buChar char="•"/>
            </a:pPr>
            <a:r>
              <a:rPr lang="ru-RU" sz="3200" b="1" i="1" dirty="0">
                <a:solidFill>
                  <a:prstClr val="black"/>
                </a:solidFill>
              </a:rPr>
              <a:t>карьера</a:t>
            </a:r>
            <a:endParaRPr lang="ru-RU" sz="3200" dirty="0">
              <a:solidFill>
                <a:prstClr val="black"/>
              </a:solidFill>
            </a:endParaRPr>
          </a:p>
          <a:p>
            <a:pPr defTabSz="1042447">
              <a:buFont typeface="Arial" pitchFamily="34" charset="0"/>
              <a:buChar char="•"/>
            </a:pPr>
            <a:r>
              <a:rPr lang="ru-RU" sz="3200" b="1" i="1" dirty="0">
                <a:solidFill>
                  <a:prstClr val="black"/>
                </a:solidFill>
              </a:rPr>
              <a:t>выбор пенсии</a:t>
            </a:r>
            <a:endParaRPr lang="ru-RU" sz="3200" dirty="0">
              <a:solidFill>
                <a:prstClr val="black"/>
              </a:solidFill>
            </a:endParaRPr>
          </a:p>
          <a:p>
            <a:pPr defTabSz="1042447">
              <a:buFont typeface="Arial" pitchFamily="34" charset="0"/>
              <a:buChar char="•"/>
            </a:pPr>
            <a:r>
              <a:rPr lang="ru-RU" sz="3200" b="1" i="1" dirty="0">
                <a:solidFill>
                  <a:prstClr val="black"/>
                </a:solidFill>
              </a:rPr>
              <a:t>расходы и накопления и др. </a:t>
            </a:r>
            <a:endParaRPr lang="ru-RU" sz="3200" dirty="0">
              <a:solidFill>
                <a:prstClr val="black"/>
              </a:solidFill>
            </a:endParaRPr>
          </a:p>
          <a:p>
            <a:pPr defTabSz="914400" eaLnBrk="0" fontAlgn="base" hangingPunct="0">
              <a:spcBef>
                <a:spcPct val="0"/>
              </a:spcBef>
              <a:spcAft>
                <a:spcPct val="0"/>
              </a:spcAft>
              <a:buFontTx/>
              <a:buChar char="•"/>
              <a:tabLst>
                <a:tab pos="457200" algn="l"/>
              </a:tabLst>
            </a:pPr>
            <a:endParaRPr lang="ru-RU" sz="3200" dirty="0">
              <a:solidFill>
                <a:prstClr val="black"/>
              </a:solidFill>
              <a:cs typeface="Arial" pitchFamily="34" charset="0"/>
            </a:endParaRPr>
          </a:p>
        </p:txBody>
      </p:sp>
      <p:graphicFrame>
        <p:nvGraphicFramePr>
          <p:cNvPr id="582658" name="Object 2"/>
          <p:cNvGraphicFramePr>
            <a:graphicFrameLocks noChangeAspect="1"/>
          </p:cNvGraphicFramePr>
          <p:nvPr/>
        </p:nvGraphicFramePr>
        <p:xfrm>
          <a:off x="7668617" y="197818"/>
          <a:ext cx="4005263" cy="3221037"/>
        </p:xfrm>
        <a:graphic>
          <a:graphicData uri="http://schemas.openxmlformats.org/presentationml/2006/ole">
            <mc:AlternateContent xmlns:mc="http://schemas.openxmlformats.org/markup-compatibility/2006">
              <mc:Choice xmlns:v="urn:schemas-microsoft-com:vml" Requires="v">
                <p:oleObj spid="_x0000_s274436" name="Слайд" r:id="rId4" imgW="4521553" imgH="3390777" progId="PowerPoint.Slide.12">
                  <p:embed/>
                </p:oleObj>
              </mc:Choice>
              <mc:Fallback>
                <p:oleObj name="Слайд" r:id="rId4" imgW="4521553" imgH="339077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617" y="197818"/>
                        <a:ext cx="4005263" cy="3221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63983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1"/>
          <p:cNvSpPr>
            <a:spLocks noChangeArrowheads="1"/>
          </p:cNvSpPr>
          <p:nvPr/>
        </p:nvSpPr>
        <p:spPr bwMode="auto">
          <a:xfrm>
            <a:off x="1259905" y="1174574"/>
            <a:ext cx="612068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1042447"/>
            <a:r>
              <a:rPr lang="ru-RU" sz="3600" b="1" dirty="0">
                <a:solidFill>
                  <a:srgbClr val="0070C0"/>
                </a:solidFill>
              </a:rPr>
              <a:t>Содержание</a:t>
            </a:r>
            <a:r>
              <a:rPr lang="en-GB" sz="3600" b="1" dirty="0">
                <a:solidFill>
                  <a:srgbClr val="0070C0"/>
                </a:solidFill>
              </a:rPr>
              <a:t>: </a:t>
            </a:r>
            <a:r>
              <a:rPr lang="ru-RU" sz="3600" b="1" dirty="0">
                <a:solidFill>
                  <a:srgbClr val="0070C0"/>
                </a:solidFill>
              </a:rPr>
              <a:t>знание и понимание</a:t>
            </a:r>
          </a:p>
          <a:p>
            <a:pPr defTabSz="1042447"/>
            <a:endParaRPr lang="ru-RU" sz="3200" b="1" dirty="0">
              <a:solidFill>
                <a:srgbClr val="0070C0"/>
              </a:solidFill>
            </a:endParaRPr>
          </a:p>
          <a:p>
            <a:pPr defTabSz="1042447"/>
            <a:r>
              <a:rPr lang="ru-RU" sz="3200" b="1" dirty="0">
                <a:solidFill>
                  <a:srgbClr val="0070C0"/>
                </a:solidFill>
              </a:rPr>
              <a:t>Риски и выгоды (вознаграждения):</a:t>
            </a:r>
            <a:endParaRPr lang="ru-RU" sz="3200" dirty="0">
              <a:solidFill>
                <a:srgbClr val="0070C0"/>
              </a:solidFill>
            </a:endParaRPr>
          </a:p>
          <a:p>
            <a:pPr defTabSz="1042447">
              <a:buFont typeface="Arial" pitchFamily="34" charset="0"/>
              <a:buChar char="•"/>
            </a:pPr>
            <a:r>
              <a:rPr lang="ru-RU" sz="3200" b="1" i="1" dirty="0">
                <a:solidFill>
                  <a:prstClr val="black"/>
                </a:solidFill>
              </a:rPr>
              <a:t>процентные ставки</a:t>
            </a:r>
            <a:endParaRPr lang="ru-RU" sz="3200" dirty="0">
              <a:solidFill>
                <a:prstClr val="black"/>
              </a:solidFill>
            </a:endParaRPr>
          </a:p>
          <a:p>
            <a:pPr defTabSz="1042447">
              <a:buFont typeface="Arial" pitchFamily="34" charset="0"/>
              <a:buChar char="•"/>
            </a:pPr>
            <a:r>
              <a:rPr lang="ru-RU" sz="3200" b="1" i="1" dirty="0">
                <a:solidFill>
                  <a:prstClr val="black"/>
                </a:solidFill>
              </a:rPr>
              <a:t>страхование</a:t>
            </a:r>
            <a:endParaRPr lang="ru-RU" sz="3200" dirty="0">
              <a:solidFill>
                <a:prstClr val="black"/>
              </a:solidFill>
            </a:endParaRPr>
          </a:p>
          <a:p>
            <a:pPr defTabSz="1042447">
              <a:buFont typeface="Arial" pitchFamily="34" charset="0"/>
              <a:buChar char="•"/>
            </a:pPr>
            <a:r>
              <a:rPr lang="ru-RU" sz="3200" b="1" i="1" dirty="0">
                <a:solidFill>
                  <a:prstClr val="black"/>
                </a:solidFill>
              </a:rPr>
              <a:t>колебания валютных курсов</a:t>
            </a:r>
            <a:endParaRPr lang="ru-RU" sz="3200" dirty="0">
              <a:solidFill>
                <a:prstClr val="black"/>
              </a:solidFill>
            </a:endParaRPr>
          </a:p>
          <a:p>
            <a:pPr defTabSz="1042447">
              <a:buFont typeface="Arial" pitchFamily="34" charset="0"/>
              <a:buChar char="•"/>
            </a:pPr>
            <a:r>
              <a:rPr lang="ru-RU" sz="3200" b="1" i="1" dirty="0">
                <a:solidFill>
                  <a:prstClr val="black"/>
                </a:solidFill>
              </a:rPr>
              <a:t>риск диверсификации</a:t>
            </a:r>
            <a:endParaRPr lang="ru-RU" sz="3200" dirty="0">
              <a:solidFill>
                <a:prstClr val="black"/>
              </a:solidFill>
            </a:endParaRPr>
          </a:p>
          <a:p>
            <a:pPr defTabSz="1042447">
              <a:buFont typeface="Arial" pitchFamily="34" charset="0"/>
              <a:buChar char="•"/>
            </a:pPr>
            <a:r>
              <a:rPr lang="ru-RU" sz="3200" b="1" i="1" dirty="0">
                <a:solidFill>
                  <a:prstClr val="black"/>
                </a:solidFill>
              </a:rPr>
              <a:t>инвестиции и др. </a:t>
            </a:r>
            <a:endParaRPr lang="ru-RU" sz="3200" dirty="0">
              <a:solidFill>
                <a:prstClr val="black"/>
              </a:solidFill>
              <a:cs typeface="Arial" pitchFamily="34" charset="0"/>
            </a:endParaRPr>
          </a:p>
        </p:txBody>
      </p:sp>
      <p:graphicFrame>
        <p:nvGraphicFramePr>
          <p:cNvPr id="582658" name="Object 2"/>
          <p:cNvGraphicFramePr>
            <a:graphicFrameLocks noChangeAspect="1"/>
          </p:cNvGraphicFramePr>
          <p:nvPr/>
        </p:nvGraphicFramePr>
        <p:xfrm>
          <a:off x="7668617" y="197818"/>
          <a:ext cx="4005263" cy="3221037"/>
        </p:xfrm>
        <a:graphic>
          <a:graphicData uri="http://schemas.openxmlformats.org/presentationml/2006/ole">
            <mc:AlternateContent xmlns:mc="http://schemas.openxmlformats.org/markup-compatibility/2006">
              <mc:Choice xmlns:v="urn:schemas-microsoft-com:vml" Requires="v">
                <p:oleObj spid="_x0000_s275460" name="Слайд" r:id="rId4" imgW="4521553" imgH="3390777" progId="PowerPoint.Slide.12">
                  <p:embed/>
                </p:oleObj>
              </mc:Choice>
              <mc:Fallback>
                <p:oleObj name="Слайд" r:id="rId4" imgW="4521553" imgH="339077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617" y="197818"/>
                        <a:ext cx="4005263" cy="3221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65945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594044" y="286909"/>
            <a:ext cx="9738869" cy="963544"/>
          </a:xfrm>
          <a:prstGeom prst="rect">
            <a:avLst/>
          </a:prstGeom>
          <a:noFill/>
          <a:ln w="9525">
            <a:noFill/>
            <a:round/>
            <a:headEnd/>
            <a:tailEnd/>
          </a:ln>
        </p:spPr>
        <p:txBody>
          <a:bodyPr lIns="108810" tIns="54405" rIns="108810" bIns="54405" anchor="ctr"/>
          <a:lstStyle/>
          <a:p>
            <a:pPr algn="ctr" defTabSz="1042447">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3600" b="1" dirty="0">
                <a:solidFill>
                  <a:srgbClr val="002060"/>
                </a:solidFill>
              </a:rPr>
              <a:t>Особенности оценки</a:t>
            </a:r>
            <a:r>
              <a:rPr lang="en-US" sz="3600" b="1" dirty="0">
                <a:solidFill>
                  <a:srgbClr val="002060"/>
                </a:solidFill>
              </a:rPr>
              <a:t> </a:t>
            </a:r>
            <a:r>
              <a:rPr lang="ru-RU" sz="3600" b="1" dirty="0">
                <a:solidFill>
                  <a:srgbClr val="002060"/>
                </a:solidFill>
              </a:rPr>
              <a:t>выполнения заданий</a:t>
            </a:r>
          </a:p>
        </p:txBody>
      </p:sp>
      <p:sp>
        <p:nvSpPr>
          <p:cNvPr id="11267" name="Text Box 2"/>
          <p:cNvSpPr txBox="1">
            <a:spLocks noChangeArrowheads="1"/>
          </p:cNvSpPr>
          <p:nvPr/>
        </p:nvSpPr>
        <p:spPr bwMode="auto">
          <a:xfrm>
            <a:off x="611834" y="1175823"/>
            <a:ext cx="10674974" cy="5862755"/>
          </a:xfrm>
          <a:prstGeom prst="rect">
            <a:avLst/>
          </a:prstGeom>
          <a:noFill/>
          <a:ln w="9525">
            <a:noFill/>
            <a:round/>
            <a:headEnd/>
            <a:tailEnd/>
          </a:ln>
        </p:spPr>
        <p:txBody>
          <a:bodyPr lIns="108810" tIns="54405" rIns="108810" bIns="54405"/>
          <a:lstStyle/>
          <a:p>
            <a:pPr defTabSz="1042447">
              <a:spcBef>
                <a:spcPts val="952"/>
              </a:spcBef>
              <a:buFont typeface="Wingdings" pitchFamily="2" charset="2"/>
              <a:buChar char="Ø"/>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en-US" sz="2800" dirty="0" smtClean="0">
                <a:solidFill>
                  <a:srgbClr val="000000"/>
                </a:solidFill>
              </a:rPr>
              <a:t> </a:t>
            </a:r>
            <a:r>
              <a:rPr lang="ru-RU" sz="2800" dirty="0" smtClean="0">
                <a:solidFill>
                  <a:srgbClr val="000000"/>
                </a:solidFill>
              </a:rPr>
              <a:t>Понятия </a:t>
            </a:r>
            <a:r>
              <a:rPr lang="ru-RU" sz="2800" dirty="0">
                <a:solidFill>
                  <a:srgbClr val="000000"/>
                </a:solidFill>
              </a:rPr>
              <a:t>«верный ответ» или «неверный ответ» не применяются</a:t>
            </a:r>
          </a:p>
          <a:p>
            <a:pPr defTabSz="1042447">
              <a:spcBef>
                <a:spcPts val="952"/>
              </a:spcBef>
              <a:buFont typeface="Wingdings" pitchFamily="2" charset="2"/>
              <a:buChar char="Ø"/>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ru-RU" sz="1000" dirty="0">
              <a:solidFill>
                <a:srgbClr val="000000"/>
              </a:solidFill>
            </a:endParaRPr>
          </a:p>
          <a:p>
            <a:pPr defTabSz="1042447">
              <a:spcBef>
                <a:spcPts val="952"/>
              </a:spcBef>
              <a:buFont typeface="Wingdings" pitchFamily="2" charset="2"/>
              <a:buChar char="Ø"/>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en-US" sz="2800" dirty="0" smtClean="0">
                <a:solidFill>
                  <a:srgbClr val="000000"/>
                </a:solidFill>
              </a:rPr>
              <a:t>  </a:t>
            </a:r>
            <a:r>
              <a:rPr lang="ru-RU" sz="2800" dirty="0" smtClean="0">
                <a:solidFill>
                  <a:srgbClr val="000000"/>
                </a:solidFill>
              </a:rPr>
              <a:t>На </a:t>
            </a:r>
            <a:r>
              <a:rPr lang="ru-RU" sz="2800" dirty="0">
                <a:solidFill>
                  <a:srgbClr val="000000"/>
                </a:solidFill>
              </a:rPr>
              <a:t>некоторые вопросы не имеется «верного» ответа как такового</a:t>
            </a:r>
          </a:p>
          <a:p>
            <a:pPr defTabSz="1042447">
              <a:spcBef>
                <a:spcPts val="952"/>
              </a:spcBef>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ru-RU" sz="1000" dirty="0">
              <a:solidFill>
                <a:srgbClr val="000000"/>
              </a:solidFill>
            </a:endParaRPr>
          </a:p>
          <a:p>
            <a:pPr defTabSz="1042447">
              <a:spcBef>
                <a:spcPts val="952"/>
              </a:spcBef>
              <a:buFont typeface="Wingdings" pitchFamily="2" charset="2"/>
              <a:buChar char="Ø"/>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800" dirty="0">
                <a:solidFill>
                  <a:srgbClr val="000000"/>
                </a:solidFill>
              </a:rPr>
              <a:t> </a:t>
            </a:r>
            <a:r>
              <a:rPr lang="en-US" sz="2800" dirty="0" smtClean="0">
                <a:solidFill>
                  <a:srgbClr val="000000"/>
                </a:solidFill>
              </a:rPr>
              <a:t> </a:t>
            </a:r>
            <a:r>
              <a:rPr lang="ru-RU" sz="2800" dirty="0" smtClean="0">
                <a:solidFill>
                  <a:srgbClr val="000000"/>
                </a:solidFill>
              </a:rPr>
              <a:t>Два </a:t>
            </a:r>
            <a:r>
              <a:rPr lang="ru-RU" sz="2800" dirty="0">
                <a:solidFill>
                  <a:srgbClr val="000000"/>
                </a:solidFill>
              </a:rPr>
              <a:t>вида шкал</a:t>
            </a:r>
          </a:p>
          <a:p>
            <a:pPr defTabSz="1042447">
              <a:spcBef>
                <a:spcPts val="952"/>
              </a:spcBef>
              <a:buFont typeface="Wingdings" pitchFamily="2" charset="2"/>
              <a:buChar char="Ø"/>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ru-RU" sz="2800" dirty="0">
              <a:solidFill>
                <a:srgbClr val="000000"/>
              </a:solidFill>
            </a:endParaRPr>
          </a:p>
          <a:p>
            <a:pPr defTabSz="1042447">
              <a:spcBef>
                <a:spcPts val="714"/>
              </a:spcBef>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800" dirty="0">
                <a:solidFill>
                  <a:srgbClr val="000000"/>
                </a:solidFill>
              </a:rPr>
              <a:t>		</a:t>
            </a:r>
          </a:p>
          <a:p>
            <a:pPr defTabSz="1042447">
              <a:spcBef>
                <a:spcPts val="299"/>
              </a:spcBef>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ru-RU" sz="1000" dirty="0">
              <a:solidFill>
                <a:srgbClr val="000000"/>
              </a:solidFill>
            </a:endParaRPr>
          </a:p>
          <a:p>
            <a:pPr defTabSz="1042447">
              <a:spcBef>
                <a:spcPts val="714"/>
              </a:spcBef>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800" dirty="0">
                <a:solidFill>
                  <a:srgbClr val="000000"/>
                </a:solidFill>
              </a:rPr>
              <a:t>		</a:t>
            </a:r>
          </a:p>
        </p:txBody>
      </p:sp>
      <p:pic>
        <p:nvPicPr>
          <p:cNvPr id="8" name="Рисунок 7" descr="PISA_WebBanner6-01.jpg"/>
          <p:cNvPicPr>
            <a:picLocks noChangeAspect="1"/>
          </p:cNvPicPr>
          <p:nvPr/>
        </p:nvPicPr>
        <p:blipFill>
          <a:blip r:embed="rId3" cstate="print"/>
          <a:srcRect/>
          <a:stretch>
            <a:fillRect/>
          </a:stretch>
        </p:blipFill>
        <p:spPr>
          <a:xfrm>
            <a:off x="9947472" y="161907"/>
            <a:ext cx="1753599" cy="540000"/>
          </a:xfrm>
          <a:prstGeom prst="rect">
            <a:avLst/>
          </a:prstGeom>
        </p:spPr>
      </p:pic>
      <p:graphicFrame>
        <p:nvGraphicFramePr>
          <p:cNvPr id="5" name="Таблица 4"/>
          <p:cNvGraphicFramePr>
            <a:graphicFrameLocks noGrp="1"/>
          </p:cNvGraphicFramePr>
          <p:nvPr/>
        </p:nvGraphicFramePr>
        <p:xfrm>
          <a:off x="1187897" y="3654202"/>
          <a:ext cx="7920568" cy="3037840"/>
        </p:xfrm>
        <a:graphic>
          <a:graphicData uri="http://schemas.openxmlformats.org/drawingml/2006/table">
            <a:tbl>
              <a:tblPr firstRow="1" bandRow="1">
                <a:tableStyleId>{5C22544A-7EE6-4342-B048-85BDC9FD1C3A}</a:tableStyleId>
              </a:tblPr>
              <a:tblGrid>
                <a:gridCol w="3960284">
                  <a:extLst>
                    <a:ext uri="{9D8B030D-6E8A-4147-A177-3AD203B41FA5}">
                      <a16:colId xmlns:a16="http://schemas.microsoft.com/office/drawing/2014/main" xmlns="" val="20000"/>
                    </a:ext>
                  </a:extLst>
                </a:gridCol>
                <a:gridCol w="3960284">
                  <a:extLst>
                    <a:ext uri="{9D8B030D-6E8A-4147-A177-3AD203B41FA5}">
                      <a16:colId xmlns:a16="http://schemas.microsoft.com/office/drawing/2014/main" xmlns="" val="20001"/>
                    </a:ext>
                  </a:extLst>
                </a:gridCol>
              </a:tblGrid>
              <a:tr h="370840">
                <a:tc>
                  <a:txBody>
                    <a:bodyPr/>
                    <a:lstStyle/>
                    <a:p>
                      <a:r>
                        <a:rPr lang="ru-RU" sz="2400" dirty="0">
                          <a:solidFill>
                            <a:srgbClr val="000000"/>
                          </a:solidFill>
                        </a:rPr>
                        <a:t>Дихотомическая шкала</a:t>
                      </a:r>
                      <a:endParaRPr lang="ru-RU" dirty="0"/>
                    </a:p>
                  </a:txBody>
                  <a:tcPr>
                    <a:solidFill>
                      <a:schemeClr val="bg1">
                        <a:lumMod val="85000"/>
                      </a:schemeClr>
                    </a:solidFill>
                  </a:tcPr>
                </a:tc>
                <a:tc>
                  <a:txBody>
                    <a:bodyPr/>
                    <a:lstStyle/>
                    <a:p>
                      <a:r>
                        <a:rPr lang="ru-RU" sz="2400" dirty="0">
                          <a:solidFill>
                            <a:srgbClr val="000000"/>
                          </a:solidFill>
                        </a:rPr>
                        <a:t>Политомическая шкала</a:t>
                      </a:r>
                      <a:endParaRPr lang="ru-RU" dirty="0"/>
                    </a:p>
                  </a:txBody>
                  <a:tcPr>
                    <a:solidFill>
                      <a:schemeClr val="bg1">
                        <a:lumMod val="85000"/>
                      </a:schemeClr>
                    </a:solidFill>
                  </a:tcPr>
                </a:tc>
                <a:extLst>
                  <a:ext uri="{0D108BD9-81ED-4DB2-BD59-A6C34878D82A}">
                    <a16:rowId xmlns:a16="http://schemas.microsoft.com/office/drawing/2014/main" xmlns="" val="10000"/>
                  </a:ext>
                </a:extLst>
              </a:tr>
              <a:tr h="370840">
                <a:tc>
                  <a:txBody>
                    <a:bodyPr/>
                    <a:lstStyle/>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«ответ принимается полностью»  </a:t>
                      </a:r>
                    </a:p>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ru-RU" sz="1000" dirty="0">
                        <a:solidFill>
                          <a:srgbClr val="000000"/>
                        </a:solidFill>
                      </a:endParaRPr>
                    </a:p>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«ответ не принимается»</a:t>
                      </a:r>
                    </a:p>
                    <a:p>
                      <a:endParaRPr lang="ru-RU" dirty="0"/>
                    </a:p>
                  </a:txBody>
                  <a:tcPr/>
                </a:tc>
                <a:tc>
                  <a:txBody>
                    <a:bodyPr/>
                    <a:lstStyle/>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«ответ принимается полностью»</a:t>
                      </a:r>
                    </a:p>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ru-RU" sz="1000" dirty="0">
                        <a:solidFill>
                          <a:srgbClr val="000000"/>
                        </a:solidFill>
                      </a:endParaRPr>
                    </a:p>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«ответ принимается частично»</a:t>
                      </a:r>
                    </a:p>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endParaRPr lang="ru-RU" sz="1000" dirty="0">
                        <a:solidFill>
                          <a:srgbClr val="000000"/>
                        </a:solidFill>
                      </a:endParaRPr>
                    </a:p>
                    <a:p>
                      <a:pPr>
                        <a:spcBef>
                          <a:spcPts val="714"/>
                        </a:spcBef>
                        <a:buFont typeface="Arial" pitchFamily="34" charset="0"/>
                        <a:buChar char="•"/>
                        <a:tabLst>
                          <a:tab pos="0" algn="l"/>
                          <a:tab pos="1088100" algn="l"/>
                          <a:tab pos="2176201" algn="l"/>
                          <a:tab pos="3264301" algn="l"/>
                          <a:tab pos="4352402" algn="l"/>
                          <a:tab pos="5440502" algn="l"/>
                          <a:tab pos="6528603" algn="l"/>
                          <a:tab pos="7616703" algn="l"/>
                          <a:tab pos="8704805" algn="l"/>
                          <a:tab pos="9792904" algn="l"/>
                          <a:tab pos="10881004" algn="l"/>
                          <a:tab pos="11969106" algn="l"/>
                        </a:tabLst>
                      </a:pPr>
                      <a:r>
                        <a:rPr lang="ru-RU" sz="2400" dirty="0">
                          <a:solidFill>
                            <a:srgbClr val="000000"/>
                          </a:solidFill>
                        </a:rPr>
                        <a:t>«ответ не принимается»</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853617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862188" y="135994"/>
            <a:ext cx="10692765" cy="587081"/>
          </a:xfrm>
          <a:prstGeom prst="rect">
            <a:avLst/>
          </a:prstGeom>
          <a:noFill/>
          <a:ln w="9525">
            <a:noFill/>
            <a:round/>
            <a:headEnd/>
            <a:tailEnd/>
          </a:ln>
        </p:spPr>
        <p:txBody>
          <a:bodyPr lIns="108797" tIns="54398" rIns="108797" bIns="54398" anchor="ctr"/>
          <a:lstStyle/>
          <a:p>
            <a:pPr algn="ctr" defTabSz="1042447">
              <a:lnSpc>
                <a:spcPct val="80000"/>
              </a:lnSpc>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4000" b="1" dirty="0">
                <a:solidFill>
                  <a:srgbClr val="222268"/>
                </a:solidFill>
              </a:rPr>
              <a:t>Примеры заданий </a:t>
            </a:r>
          </a:p>
        </p:txBody>
      </p:sp>
      <p:sp>
        <p:nvSpPr>
          <p:cNvPr id="12293" name="Text Box 6"/>
          <p:cNvSpPr txBox="1">
            <a:spLocks noChangeArrowheads="1"/>
          </p:cNvSpPr>
          <p:nvPr/>
        </p:nvSpPr>
        <p:spPr bwMode="auto">
          <a:xfrm>
            <a:off x="1262341" y="1099537"/>
            <a:ext cx="4304746" cy="527379"/>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На рынке помидоры можно купить килограммами или ящиками.</a:t>
            </a:r>
          </a:p>
        </p:txBody>
      </p:sp>
      <p:sp>
        <p:nvSpPr>
          <p:cNvPr id="12294" name="Text Box 7"/>
          <p:cNvSpPr txBox="1">
            <a:spLocks noChangeArrowheads="1"/>
          </p:cNvSpPr>
          <p:nvPr/>
        </p:nvSpPr>
        <p:spPr bwMode="auto">
          <a:xfrm>
            <a:off x="1074640" y="820920"/>
            <a:ext cx="2506116" cy="373144"/>
          </a:xfrm>
          <a:prstGeom prst="rect">
            <a:avLst/>
          </a:prstGeom>
          <a:noFill/>
          <a:ln w="9525">
            <a:noFill/>
            <a:round/>
            <a:headEnd/>
            <a:tailEnd/>
          </a:ln>
        </p:spPr>
        <p:txBody>
          <a:bodyPr lIns="107084" tIns="55683" rIns="107084" bIns="55683"/>
          <a:lstStyle/>
          <a:p>
            <a:pPr defTabSz="1042447">
              <a:spcBef>
                <a:spcPts val="536"/>
              </a:spcBef>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dirty="0">
                <a:solidFill>
                  <a:srgbClr val="0000FF"/>
                </a:solidFill>
              </a:rPr>
              <a:t>НА РЫНКЕ</a:t>
            </a:r>
          </a:p>
        </p:txBody>
      </p:sp>
      <p:sp>
        <p:nvSpPr>
          <p:cNvPr id="12295" name="Text Box 8"/>
          <p:cNvSpPr txBox="1">
            <a:spLocks noChangeArrowheads="1"/>
          </p:cNvSpPr>
          <p:nvPr/>
        </p:nvSpPr>
        <p:spPr bwMode="auto">
          <a:xfrm>
            <a:off x="6033246" y="802678"/>
            <a:ext cx="4117045" cy="373146"/>
          </a:xfrm>
          <a:prstGeom prst="rect">
            <a:avLst/>
          </a:prstGeom>
          <a:noFill/>
          <a:ln w="9525">
            <a:noFill/>
            <a:round/>
            <a:headEnd/>
            <a:tailEnd/>
          </a:ln>
        </p:spPr>
        <p:txBody>
          <a:bodyPr lIns="107084" tIns="55683" rIns="107084" bIns="55683"/>
          <a:lstStyle/>
          <a:p>
            <a:pPr defTabSz="1042447">
              <a:spcBef>
                <a:spcPts val="536"/>
              </a:spcBef>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dirty="0">
                <a:solidFill>
                  <a:srgbClr val="0000FF"/>
                </a:solidFill>
              </a:rPr>
              <a:t>НОВОЕ ПРЕДЛОЖЕНИЕ</a:t>
            </a:r>
          </a:p>
        </p:txBody>
      </p:sp>
      <p:sp>
        <p:nvSpPr>
          <p:cNvPr id="12296" name="Rectangle 9"/>
          <p:cNvSpPr>
            <a:spLocks noChangeArrowheads="1"/>
          </p:cNvSpPr>
          <p:nvPr/>
        </p:nvSpPr>
        <p:spPr bwMode="auto">
          <a:xfrm>
            <a:off x="0" y="2"/>
            <a:ext cx="11880850" cy="1659"/>
          </a:xfrm>
          <a:prstGeom prst="rect">
            <a:avLst/>
          </a:prstGeom>
          <a:noFill/>
          <a:ln w="9525">
            <a:noFill/>
            <a:round/>
            <a:headEnd/>
            <a:tailEnd/>
          </a:ln>
        </p:spPr>
        <p:txBody>
          <a:bodyPr wrap="none" lIns="108797" tIns="54398" rIns="108797" bIns="54398" anchor="ctr"/>
          <a:lstStyle/>
          <a:p>
            <a:pPr defTabSz="1042447"/>
            <a:endParaRPr lang="ru-RU">
              <a:solidFill>
                <a:prstClr val="black"/>
              </a:solidFill>
            </a:endParaRPr>
          </a:p>
        </p:txBody>
      </p:sp>
      <p:sp>
        <p:nvSpPr>
          <p:cNvPr id="12297" name="Rectangle 10"/>
          <p:cNvSpPr>
            <a:spLocks noChangeArrowheads="1"/>
          </p:cNvSpPr>
          <p:nvPr/>
        </p:nvSpPr>
        <p:spPr bwMode="auto">
          <a:xfrm>
            <a:off x="981820" y="1476000"/>
            <a:ext cx="4933853" cy="1806023"/>
          </a:xfrm>
          <a:prstGeom prst="rect">
            <a:avLst/>
          </a:prstGeom>
          <a:noFill/>
          <a:ln w="9525">
            <a:noFill/>
            <a:round/>
            <a:headEnd/>
            <a:tailEnd/>
          </a:ln>
        </p:spPr>
        <p:txBody>
          <a:bodyPr wrap="none" lIns="108797" tIns="54398" rIns="108797" bIns="54398" anchor="ctr"/>
          <a:lstStyle/>
          <a:p>
            <a:pPr defTabSz="1042447"/>
            <a:endParaRPr lang="ru-RU">
              <a:solidFill>
                <a:prstClr val="black"/>
              </a:solidFill>
            </a:endParaRPr>
          </a:p>
        </p:txBody>
      </p:sp>
      <p:grpSp>
        <p:nvGrpSpPr>
          <p:cNvPr id="2" name="Group 11"/>
          <p:cNvGrpSpPr>
            <a:grpSpLocks/>
          </p:cNvGrpSpPr>
          <p:nvPr/>
        </p:nvGrpSpPr>
        <p:grpSpPr bwMode="auto">
          <a:xfrm>
            <a:off x="1249965" y="1626916"/>
            <a:ext cx="4445006" cy="1666715"/>
            <a:chOff x="606" y="981"/>
            <a:chExt cx="2155" cy="1005"/>
          </a:xfrm>
        </p:grpSpPr>
        <p:sp>
          <p:nvSpPr>
            <p:cNvPr id="12314" name="Text Box 12"/>
            <p:cNvSpPr txBox="1">
              <a:spLocks noChangeArrowheads="1"/>
            </p:cNvSpPr>
            <p:nvPr/>
          </p:nvSpPr>
          <p:spPr bwMode="auto">
            <a:xfrm>
              <a:off x="606" y="1808"/>
              <a:ext cx="997" cy="178"/>
            </a:xfrm>
            <a:prstGeom prst="rect">
              <a:avLst/>
            </a:prstGeom>
            <a:solidFill>
              <a:srgbClr val="F2F2F2"/>
            </a:solidFill>
            <a:ln w="9360">
              <a:solidFill>
                <a:srgbClr val="000000"/>
              </a:solidFill>
              <a:miter lim="800000"/>
              <a:headEnd/>
              <a:tailEnd/>
            </a:ln>
          </p:spPr>
          <p:txBody>
            <a:bodyPr lIns="90000" tIns="46800" rIns="90000" bIns="46800">
              <a:spAutoFit/>
            </a:bodyPr>
            <a:lstStyle/>
            <a:p>
              <a:pPr algn="ct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en-GB" sz="1300" dirty="0">
                  <a:solidFill>
                    <a:srgbClr val="000000"/>
                  </a:solidFill>
                  <a:cs typeface="Times New Roman" pitchFamily="18" charset="0"/>
                </a:rPr>
                <a:t>2</a:t>
              </a:r>
              <a:r>
                <a:rPr lang="ru-RU" sz="1300" dirty="0">
                  <a:solidFill>
                    <a:srgbClr val="000000"/>
                  </a:solidFill>
                  <a:cs typeface="Times New Roman" pitchFamily="18" charset="0"/>
                </a:rPr>
                <a:t>,</a:t>
              </a:r>
              <a:r>
                <a:rPr lang="en-GB" sz="1300" dirty="0">
                  <a:solidFill>
                    <a:srgbClr val="000000"/>
                  </a:solidFill>
                  <a:cs typeface="Times New Roman" pitchFamily="18" charset="0"/>
                </a:rPr>
                <a:t>75 </a:t>
              </a:r>
              <a:r>
                <a:rPr lang="ru-RU" sz="1300" dirty="0" err="1">
                  <a:solidFill>
                    <a:srgbClr val="000000"/>
                  </a:solidFill>
                  <a:cs typeface="Times New Roman" pitchFamily="18" charset="0"/>
                </a:rPr>
                <a:t>зедов</a:t>
              </a:r>
              <a:r>
                <a:rPr lang="ru-RU" sz="1300" dirty="0">
                  <a:solidFill>
                    <a:srgbClr val="000000"/>
                  </a:solidFill>
                  <a:cs typeface="Times New Roman" pitchFamily="18" charset="0"/>
                </a:rPr>
                <a:t> за 1 кг</a:t>
              </a:r>
            </a:p>
          </p:txBody>
        </p:sp>
        <p:pic>
          <p:nvPicPr>
            <p:cNvPr id="12315" name="Picture 13"/>
            <p:cNvPicPr>
              <a:picLocks noChangeAspect="1" noChangeArrowheads="1"/>
            </p:cNvPicPr>
            <p:nvPr/>
          </p:nvPicPr>
          <p:blipFill>
            <a:blip r:embed="rId3" cstate="print"/>
            <a:srcRect/>
            <a:stretch>
              <a:fillRect/>
            </a:stretch>
          </p:blipFill>
          <p:spPr bwMode="auto">
            <a:xfrm>
              <a:off x="1568" y="981"/>
              <a:ext cx="1193" cy="753"/>
            </a:xfrm>
            <a:prstGeom prst="rect">
              <a:avLst/>
            </a:prstGeom>
            <a:noFill/>
            <a:ln w="9525">
              <a:noFill/>
              <a:round/>
              <a:headEnd/>
              <a:tailEnd/>
            </a:ln>
          </p:spPr>
        </p:pic>
        <p:pic>
          <p:nvPicPr>
            <p:cNvPr id="12316" name="Picture 14"/>
            <p:cNvPicPr>
              <a:picLocks noChangeAspect="1" noChangeArrowheads="1"/>
            </p:cNvPicPr>
            <p:nvPr/>
          </p:nvPicPr>
          <p:blipFill>
            <a:blip r:embed="rId4" cstate="print"/>
            <a:srcRect/>
            <a:stretch>
              <a:fillRect/>
            </a:stretch>
          </p:blipFill>
          <p:spPr bwMode="auto">
            <a:xfrm>
              <a:off x="737" y="1486"/>
              <a:ext cx="369" cy="294"/>
            </a:xfrm>
            <a:prstGeom prst="rect">
              <a:avLst/>
            </a:prstGeom>
            <a:noFill/>
            <a:ln w="9525">
              <a:noFill/>
              <a:round/>
              <a:headEnd/>
              <a:tailEnd/>
            </a:ln>
          </p:spPr>
        </p:pic>
        <p:sp>
          <p:nvSpPr>
            <p:cNvPr id="12317" name="Text Box 15"/>
            <p:cNvSpPr txBox="1">
              <a:spLocks noChangeArrowheads="1"/>
            </p:cNvSpPr>
            <p:nvPr/>
          </p:nvSpPr>
          <p:spPr bwMode="auto">
            <a:xfrm>
              <a:off x="1642" y="1808"/>
              <a:ext cx="1056" cy="178"/>
            </a:xfrm>
            <a:prstGeom prst="rect">
              <a:avLst/>
            </a:prstGeom>
            <a:solidFill>
              <a:srgbClr val="F2F2F2"/>
            </a:solidFill>
            <a:ln w="9360">
              <a:solidFill>
                <a:srgbClr val="000000"/>
              </a:solidFill>
              <a:miter lim="800000"/>
              <a:headEnd/>
              <a:tailEnd/>
            </a:ln>
          </p:spPr>
          <p:txBody>
            <a:bodyPr lIns="90000" tIns="46800" rIns="90000" bIns="46800">
              <a:spAutoFit/>
            </a:bodyPr>
            <a:lstStyle/>
            <a:p>
              <a:pPr algn="ct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en-GB" sz="1300" dirty="0">
                  <a:solidFill>
                    <a:srgbClr val="000000"/>
                  </a:solidFill>
                  <a:cs typeface="Times New Roman" pitchFamily="18" charset="0"/>
                </a:rPr>
                <a:t>22 </a:t>
              </a:r>
              <a:r>
                <a:rPr lang="ru-RU" sz="1300" dirty="0" err="1">
                  <a:solidFill>
                    <a:srgbClr val="000000"/>
                  </a:solidFill>
                  <a:cs typeface="Times New Roman" pitchFamily="18" charset="0"/>
                </a:rPr>
                <a:t>зеда</a:t>
              </a:r>
              <a:r>
                <a:rPr lang="ru-RU" sz="1300" dirty="0">
                  <a:solidFill>
                    <a:srgbClr val="000000"/>
                  </a:solidFill>
                  <a:cs typeface="Times New Roman" pitchFamily="18" charset="0"/>
                </a:rPr>
                <a:t> за ящик </a:t>
              </a:r>
              <a:r>
                <a:rPr lang="en-GB" sz="1300" dirty="0">
                  <a:solidFill>
                    <a:srgbClr val="000000"/>
                  </a:solidFill>
                  <a:cs typeface="Times New Roman" pitchFamily="18" charset="0"/>
                </a:rPr>
                <a:t>10 </a:t>
              </a:r>
              <a:r>
                <a:rPr lang="ru-RU" sz="1300" dirty="0">
                  <a:solidFill>
                    <a:srgbClr val="000000"/>
                  </a:solidFill>
                  <a:cs typeface="Times New Roman" pitchFamily="18" charset="0"/>
                </a:rPr>
                <a:t>кг</a:t>
              </a:r>
            </a:p>
          </p:txBody>
        </p:sp>
      </p:grpSp>
      <p:sp>
        <p:nvSpPr>
          <p:cNvPr id="12299" name="Text Box 16"/>
          <p:cNvSpPr txBox="1">
            <a:spLocks noChangeArrowheads="1"/>
          </p:cNvSpPr>
          <p:nvPr/>
        </p:nvSpPr>
        <p:spPr bwMode="auto">
          <a:xfrm>
            <a:off x="1262341" y="3431279"/>
            <a:ext cx="4304746" cy="301833"/>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Вопрос 2: НА РЫНКЕ </a:t>
            </a:r>
            <a:r>
              <a:rPr lang="ru-RU" sz="1300" i="1" dirty="0">
                <a:solidFill>
                  <a:srgbClr val="FF0000"/>
                </a:solidFill>
              </a:rPr>
              <a:t>(уровень 2, 459 баллов)</a:t>
            </a:r>
          </a:p>
        </p:txBody>
      </p:sp>
      <p:sp>
        <p:nvSpPr>
          <p:cNvPr id="12300" name="Line 17"/>
          <p:cNvSpPr>
            <a:spLocks noChangeShapeType="1"/>
          </p:cNvSpPr>
          <p:nvPr/>
        </p:nvSpPr>
        <p:spPr bwMode="auto">
          <a:xfrm>
            <a:off x="1262341" y="3507566"/>
            <a:ext cx="4304746" cy="1658"/>
          </a:xfrm>
          <a:prstGeom prst="line">
            <a:avLst/>
          </a:prstGeom>
          <a:noFill/>
          <a:ln w="9360">
            <a:solidFill>
              <a:srgbClr val="0000FF"/>
            </a:solidFill>
            <a:miter lim="800000"/>
            <a:headEnd/>
            <a:tailEnd/>
          </a:ln>
        </p:spPr>
        <p:txBody>
          <a:bodyPr lIns="108797" tIns="54398" rIns="108797" bIns="54398"/>
          <a:lstStyle/>
          <a:p>
            <a:pPr defTabSz="1042447"/>
            <a:endParaRPr lang="ru-RU">
              <a:solidFill>
                <a:prstClr val="black"/>
              </a:solidFill>
            </a:endParaRPr>
          </a:p>
        </p:txBody>
      </p:sp>
      <p:pic>
        <p:nvPicPr>
          <p:cNvPr id="12301" name="Picture 18"/>
          <p:cNvPicPr>
            <a:picLocks noChangeAspect="1" noChangeArrowheads="1"/>
          </p:cNvPicPr>
          <p:nvPr/>
        </p:nvPicPr>
        <p:blipFill>
          <a:blip r:embed="rId5" cstate="print"/>
          <a:srcRect/>
          <a:stretch>
            <a:fillRect/>
          </a:stretch>
        </p:blipFill>
        <p:spPr bwMode="auto">
          <a:xfrm>
            <a:off x="77035" y="3726210"/>
            <a:ext cx="6105456" cy="2016224"/>
          </a:xfrm>
          <a:prstGeom prst="rect">
            <a:avLst/>
          </a:prstGeom>
          <a:noFill/>
          <a:ln w="9525">
            <a:noFill/>
            <a:round/>
            <a:headEnd/>
            <a:tailEnd/>
          </a:ln>
        </p:spPr>
      </p:pic>
      <p:sp>
        <p:nvSpPr>
          <p:cNvPr id="12302" name="Text Box 19"/>
          <p:cNvSpPr txBox="1">
            <a:spLocks noChangeArrowheads="1"/>
          </p:cNvSpPr>
          <p:nvPr/>
        </p:nvSpPr>
        <p:spPr bwMode="auto">
          <a:xfrm>
            <a:off x="1262341" y="5688394"/>
            <a:ext cx="4304746" cy="300174"/>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Вопрос 3: НА РЫНКЕ </a:t>
            </a:r>
            <a:r>
              <a:rPr lang="ru-RU" sz="1300" i="1" dirty="0">
                <a:solidFill>
                  <a:srgbClr val="FF0000"/>
                </a:solidFill>
              </a:rPr>
              <a:t>(уровень 1, 398 баллов)</a:t>
            </a:r>
          </a:p>
        </p:txBody>
      </p:sp>
      <p:sp>
        <p:nvSpPr>
          <p:cNvPr id="12303" name="Text Box 20"/>
          <p:cNvSpPr txBox="1">
            <a:spLocks noChangeArrowheads="1"/>
          </p:cNvSpPr>
          <p:nvPr/>
        </p:nvSpPr>
        <p:spPr bwMode="auto">
          <a:xfrm>
            <a:off x="1262340" y="5086387"/>
            <a:ext cx="4397565" cy="527379"/>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Запишите обоснование, поддерживающее данное утверждение.</a:t>
            </a:r>
          </a:p>
        </p:txBody>
      </p:sp>
      <p:sp>
        <p:nvSpPr>
          <p:cNvPr id="12304" name="Text Box 21"/>
          <p:cNvSpPr txBox="1">
            <a:spLocks noChangeArrowheads="1"/>
          </p:cNvSpPr>
          <p:nvPr/>
        </p:nvSpPr>
        <p:spPr bwMode="auto">
          <a:xfrm>
            <a:off x="1299469" y="5970323"/>
            <a:ext cx="4397565" cy="902182"/>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Для некоторых людей покупка ящика помидоров может быть плохим финансовым решением.</a:t>
            </a: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3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300" dirty="0">
                <a:solidFill>
                  <a:srgbClr val="000000"/>
                </a:solidFill>
              </a:rPr>
              <a:t>     Объясните, почему.</a:t>
            </a:r>
          </a:p>
        </p:txBody>
      </p:sp>
      <p:sp>
        <p:nvSpPr>
          <p:cNvPr id="12305" name="Line 22"/>
          <p:cNvSpPr>
            <a:spLocks noChangeShapeType="1"/>
          </p:cNvSpPr>
          <p:nvPr/>
        </p:nvSpPr>
        <p:spPr bwMode="auto">
          <a:xfrm>
            <a:off x="1262341" y="5763020"/>
            <a:ext cx="4304746" cy="1658"/>
          </a:xfrm>
          <a:prstGeom prst="line">
            <a:avLst/>
          </a:prstGeom>
          <a:noFill/>
          <a:ln w="9360">
            <a:solidFill>
              <a:srgbClr val="0000FF"/>
            </a:solidFill>
            <a:miter lim="800000"/>
            <a:headEnd/>
            <a:tailEnd/>
          </a:ln>
        </p:spPr>
        <p:txBody>
          <a:bodyPr lIns="108797" tIns="54398" rIns="108797" bIns="54398"/>
          <a:lstStyle/>
          <a:p>
            <a:pPr defTabSz="1042447"/>
            <a:endParaRPr lang="ru-RU">
              <a:solidFill>
                <a:prstClr val="black"/>
              </a:solidFill>
            </a:endParaRPr>
          </a:p>
        </p:txBody>
      </p:sp>
      <p:sp>
        <p:nvSpPr>
          <p:cNvPr id="12306" name="Text Box 23"/>
          <p:cNvSpPr txBox="1">
            <a:spLocks noChangeArrowheads="1"/>
          </p:cNvSpPr>
          <p:nvPr/>
        </p:nvSpPr>
        <p:spPr bwMode="auto">
          <a:xfrm>
            <a:off x="6128129" y="1099539"/>
            <a:ext cx="5519645" cy="1834583"/>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Алла Петровна получила кредит в 8000 </a:t>
            </a:r>
            <a:r>
              <a:rPr lang="ru-RU" sz="1300" dirty="0" err="1">
                <a:solidFill>
                  <a:srgbClr val="000000"/>
                </a:solidFill>
              </a:rPr>
              <a:t>зедов</a:t>
            </a:r>
            <a:r>
              <a:rPr lang="ru-RU" sz="1300" dirty="0">
                <a:solidFill>
                  <a:srgbClr val="000000"/>
                </a:solidFill>
              </a:rPr>
              <a:t> от финансовой компании «Первый кредит». Годовая процентная ставка на кредит составляет 15%. Ее ежемесячные выплаты по возврату кредита составляют 150 </a:t>
            </a:r>
            <a:r>
              <a:rPr lang="ru-RU" sz="1300" dirty="0" err="1">
                <a:solidFill>
                  <a:srgbClr val="000000"/>
                </a:solidFill>
              </a:rPr>
              <a:t>зедов</a:t>
            </a:r>
            <a:r>
              <a:rPr lang="ru-RU" sz="1300" dirty="0">
                <a:solidFill>
                  <a:srgbClr val="000000"/>
                </a:solidFill>
              </a:rPr>
              <a:t>. </a:t>
            </a: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300" dirty="0">
                <a:solidFill>
                  <a:srgbClr val="000000"/>
                </a:solidFill>
              </a:rPr>
              <a:t>     После одного года долг Аллы Петровны все еще составляет 7400 </a:t>
            </a:r>
            <a:r>
              <a:rPr lang="ru-RU" sz="1300" dirty="0" err="1">
                <a:solidFill>
                  <a:srgbClr val="000000"/>
                </a:solidFill>
              </a:rPr>
              <a:t>зедов</a:t>
            </a:r>
            <a:r>
              <a:rPr lang="ru-RU" sz="1300" dirty="0">
                <a:solidFill>
                  <a:srgbClr val="000000"/>
                </a:solidFill>
              </a:rPr>
              <a:t>.</a:t>
            </a: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300" dirty="0">
                <a:solidFill>
                  <a:srgbClr val="000000"/>
                </a:solidFill>
              </a:rPr>
              <a:t>     Другая финансовая компания, «Лучший кредит», предлагает Алле Петровне кредит в 10 000 </a:t>
            </a:r>
            <a:r>
              <a:rPr lang="ru-RU" sz="1300" dirty="0" err="1">
                <a:solidFill>
                  <a:srgbClr val="000000"/>
                </a:solidFill>
              </a:rPr>
              <a:t>зедов</a:t>
            </a:r>
            <a:r>
              <a:rPr lang="ru-RU" sz="1300" dirty="0">
                <a:solidFill>
                  <a:srgbClr val="000000"/>
                </a:solidFill>
              </a:rPr>
              <a:t> с годовой процентной ставкой 13%. </a:t>
            </a:r>
            <a:br>
              <a:rPr lang="ru-RU" sz="1300" dirty="0">
                <a:solidFill>
                  <a:srgbClr val="000000"/>
                </a:solidFill>
              </a:rPr>
            </a:br>
            <a:r>
              <a:rPr lang="ru-RU" sz="1300" dirty="0">
                <a:solidFill>
                  <a:srgbClr val="000000"/>
                </a:solidFill>
              </a:rPr>
              <a:t>Ее ежемесячные выплаты по возврату кредита также будут составлять 150 </a:t>
            </a:r>
            <a:r>
              <a:rPr lang="ru-RU" sz="1300" dirty="0" err="1">
                <a:solidFill>
                  <a:srgbClr val="000000"/>
                </a:solidFill>
              </a:rPr>
              <a:t>зедов</a:t>
            </a:r>
            <a:r>
              <a:rPr lang="ru-RU" sz="1300" dirty="0">
                <a:solidFill>
                  <a:srgbClr val="000000"/>
                </a:solidFill>
              </a:rPr>
              <a:t>. </a:t>
            </a:r>
          </a:p>
        </p:txBody>
      </p:sp>
      <p:sp>
        <p:nvSpPr>
          <p:cNvPr id="12307" name="Text Box 24"/>
          <p:cNvSpPr txBox="1">
            <a:spLocks noChangeArrowheads="1"/>
          </p:cNvSpPr>
          <p:nvPr/>
        </p:nvSpPr>
        <p:spPr bwMode="auto">
          <a:xfrm>
            <a:off x="6156449" y="3222154"/>
            <a:ext cx="5331943" cy="527379"/>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Вопрос 1: НОВОЕ ПРЕДЛОЖЕНИЕ </a:t>
            </a:r>
            <a:r>
              <a:rPr lang="ru-RU" sz="1300" i="1" dirty="0">
                <a:solidFill>
                  <a:srgbClr val="FF0000"/>
                </a:solidFill>
              </a:rPr>
              <a:t>(полный ответ: уровень 5, 663 балла; частично верный ответ: уровень 3, 510 баллов)</a:t>
            </a:r>
          </a:p>
        </p:txBody>
      </p:sp>
      <p:sp>
        <p:nvSpPr>
          <p:cNvPr id="12308" name="Line 25"/>
          <p:cNvSpPr>
            <a:spLocks noChangeShapeType="1"/>
          </p:cNvSpPr>
          <p:nvPr/>
        </p:nvSpPr>
        <p:spPr bwMode="auto">
          <a:xfrm>
            <a:off x="6156449" y="3078138"/>
            <a:ext cx="5144243" cy="1658"/>
          </a:xfrm>
          <a:prstGeom prst="line">
            <a:avLst/>
          </a:prstGeom>
          <a:noFill/>
          <a:ln w="9360">
            <a:solidFill>
              <a:srgbClr val="0000FF"/>
            </a:solidFill>
            <a:miter lim="800000"/>
            <a:headEnd/>
            <a:tailEnd/>
          </a:ln>
        </p:spPr>
        <p:txBody>
          <a:bodyPr lIns="108797" tIns="54398" rIns="108797" bIns="54398"/>
          <a:lstStyle/>
          <a:p>
            <a:pPr defTabSz="1042447"/>
            <a:endParaRPr lang="ru-RU">
              <a:solidFill>
                <a:prstClr val="black"/>
              </a:solidFill>
            </a:endParaRPr>
          </a:p>
        </p:txBody>
      </p:sp>
      <p:sp>
        <p:nvSpPr>
          <p:cNvPr id="12309" name="Text Box 26"/>
          <p:cNvSpPr txBox="1">
            <a:spLocks noChangeArrowheads="1"/>
          </p:cNvSpPr>
          <p:nvPr/>
        </p:nvSpPr>
        <p:spPr bwMode="auto">
          <a:xfrm>
            <a:off x="6156449" y="3870226"/>
            <a:ext cx="5187927" cy="1119436"/>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300" dirty="0">
                <a:solidFill>
                  <a:srgbClr val="000000"/>
                </a:solidFill>
              </a:rPr>
              <a:t>     Если Алла Петровна возьмет кредит от компании «Лучший кредит», она тут же вернет свой нынешний кредит.</a:t>
            </a: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300" dirty="0">
                <a:solidFill>
                  <a:srgbClr val="000000"/>
                </a:solidFill>
              </a:rPr>
              <a:t>     Какие две другие финансовые выгоды получит Алла Петровна, если возьмет кредит от компании «Лучший кредит»?</a:t>
            </a: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300" dirty="0">
              <a:solidFill>
                <a:srgbClr val="000000"/>
              </a:solidFill>
            </a:endParaRPr>
          </a:p>
        </p:txBody>
      </p:sp>
      <p:sp>
        <p:nvSpPr>
          <p:cNvPr id="12310" name="Text Box 27"/>
          <p:cNvSpPr txBox="1">
            <a:spLocks noChangeArrowheads="1"/>
          </p:cNvSpPr>
          <p:nvPr/>
        </p:nvSpPr>
        <p:spPr bwMode="auto">
          <a:xfrm>
            <a:off x="6315830" y="5688392"/>
            <a:ext cx="5565023" cy="281932"/>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200" dirty="0">
                <a:solidFill>
                  <a:srgbClr val="000000"/>
                </a:solidFill>
              </a:rPr>
              <a:t> </a:t>
            </a:r>
            <a:r>
              <a:rPr lang="ru-RU" sz="1300" dirty="0">
                <a:solidFill>
                  <a:srgbClr val="000000"/>
                </a:solidFill>
              </a:rPr>
              <a:t>Вопрос 2: НОВОЕ ПРЕДЛОЖЕНИЕ </a:t>
            </a:r>
            <a:r>
              <a:rPr lang="ru-RU" sz="1300" i="1" dirty="0">
                <a:solidFill>
                  <a:srgbClr val="FF0000"/>
                </a:solidFill>
              </a:rPr>
              <a:t>(уровень 4, 582 балла)</a:t>
            </a:r>
          </a:p>
        </p:txBody>
      </p:sp>
      <p:sp>
        <p:nvSpPr>
          <p:cNvPr id="12311" name="Text Box 28"/>
          <p:cNvSpPr txBox="1">
            <a:spLocks noChangeArrowheads="1"/>
          </p:cNvSpPr>
          <p:nvPr/>
        </p:nvSpPr>
        <p:spPr bwMode="auto">
          <a:xfrm>
            <a:off x="6315828" y="5913937"/>
            <a:ext cx="4397565" cy="902182"/>
          </a:xfrm>
          <a:prstGeom prst="rect">
            <a:avLst/>
          </a:prstGeom>
          <a:noFill/>
          <a:ln w="9525">
            <a:noFill/>
            <a:round/>
            <a:headEnd/>
            <a:tailEnd/>
          </a:ln>
        </p:spPr>
        <p:txBody>
          <a:bodyPr lIns="0" tIns="0" rIns="0" bIns="0"/>
          <a:lstStyle/>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endParaRPr lang="ru-RU" sz="1200" dirty="0">
              <a:solidFill>
                <a:srgbClr val="000000"/>
              </a:solidFill>
            </a:endParaRPr>
          </a:p>
          <a:p>
            <a:pPr defTabSz="1042447">
              <a:tabLst>
                <a:tab pos="0" algn="l"/>
                <a:tab pos="1087973" algn="l"/>
                <a:tab pos="2175947" algn="l"/>
                <a:tab pos="3263920" algn="l"/>
                <a:tab pos="4351894" algn="l"/>
                <a:tab pos="5439868" algn="l"/>
                <a:tab pos="6527841" algn="l"/>
                <a:tab pos="7615814" algn="l"/>
                <a:tab pos="8703789" algn="l"/>
                <a:tab pos="9791761" algn="l"/>
                <a:tab pos="10879734" algn="l"/>
                <a:tab pos="11967709" algn="l"/>
              </a:tabLst>
            </a:pPr>
            <a:r>
              <a:rPr lang="ru-RU" sz="1300" dirty="0">
                <a:solidFill>
                  <a:srgbClr val="000000"/>
                </a:solidFill>
              </a:rPr>
              <a:t>      С каким возможным негативным финансовым последствием столкнется Алла Петровна, если согласится взять кредит от компании «Лучший кредит»?</a:t>
            </a:r>
          </a:p>
        </p:txBody>
      </p:sp>
      <p:sp>
        <p:nvSpPr>
          <p:cNvPr id="12312" name="Line 29"/>
          <p:cNvSpPr>
            <a:spLocks noChangeShapeType="1"/>
          </p:cNvSpPr>
          <p:nvPr/>
        </p:nvSpPr>
        <p:spPr bwMode="auto">
          <a:xfrm>
            <a:off x="6228457" y="5454402"/>
            <a:ext cx="4958605" cy="1658"/>
          </a:xfrm>
          <a:prstGeom prst="line">
            <a:avLst/>
          </a:prstGeom>
          <a:noFill/>
          <a:ln w="9360">
            <a:solidFill>
              <a:srgbClr val="0000FF"/>
            </a:solidFill>
            <a:miter lim="800000"/>
            <a:headEnd/>
            <a:tailEnd/>
          </a:ln>
        </p:spPr>
        <p:txBody>
          <a:bodyPr lIns="108797" tIns="54398" rIns="108797" bIns="54398"/>
          <a:lstStyle/>
          <a:p>
            <a:pPr defTabSz="1042447"/>
            <a:endParaRPr lang="ru-RU">
              <a:solidFill>
                <a:prstClr val="black"/>
              </a:solidFill>
            </a:endParaRPr>
          </a:p>
        </p:txBody>
      </p:sp>
      <p:sp>
        <p:nvSpPr>
          <p:cNvPr id="12313" name="Line 30"/>
          <p:cNvSpPr>
            <a:spLocks noChangeShapeType="1"/>
          </p:cNvSpPr>
          <p:nvPr/>
        </p:nvSpPr>
        <p:spPr bwMode="auto">
          <a:xfrm>
            <a:off x="5940425" y="1250453"/>
            <a:ext cx="92820" cy="5641957"/>
          </a:xfrm>
          <a:prstGeom prst="line">
            <a:avLst/>
          </a:prstGeom>
          <a:noFill/>
          <a:ln w="38160">
            <a:solidFill>
              <a:srgbClr val="0000FF"/>
            </a:solidFill>
            <a:prstDash val="sysDot"/>
            <a:miter lim="800000"/>
            <a:headEnd/>
            <a:tailEnd/>
          </a:ln>
        </p:spPr>
        <p:txBody>
          <a:bodyPr lIns="108797" tIns="54398" rIns="108797" bIns="54398"/>
          <a:lstStyle/>
          <a:p>
            <a:pPr defTabSz="1042447"/>
            <a:endParaRPr lang="ru-RU">
              <a:solidFill>
                <a:prstClr val="black"/>
              </a:solidFill>
            </a:endParaRPr>
          </a:p>
        </p:txBody>
      </p:sp>
      <p:pic>
        <p:nvPicPr>
          <p:cNvPr id="32" name="Рисунок 31" descr="PISA_WebBanner6-01.jpg"/>
          <p:cNvPicPr>
            <a:picLocks noChangeAspect="1"/>
          </p:cNvPicPr>
          <p:nvPr/>
        </p:nvPicPr>
        <p:blipFill>
          <a:blip r:embed="rId6" cstate="print"/>
          <a:srcRect/>
          <a:stretch>
            <a:fillRect/>
          </a:stretch>
        </p:blipFill>
        <p:spPr>
          <a:xfrm>
            <a:off x="9947472" y="161907"/>
            <a:ext cx="1753599" cy="540000"/>
          </a:xfrm>
          <a:prstGeom prst="rect">
            <a:avLst/>
          </a:prstGeom>
        </p:spPr>
      </p:pic>
    </p:spTree>
    <p:extLst>
      <p:ext uri="{BB962C8B-B14F-4D97-AF65-F5344CB8AC3E}">
        <p14:creationId xmlns:p14="http://schemas.microsoft.com/office/powerpoint/2010/main" val="3382839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467818" y="341835"/>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a:t>грамотность</a:t>
            </a:r>
            <a:r>
              <a:rPr lang="ru-RU" sz="3600" dirty="0"/>
              <a:t>  </a:t>
            </a:r>
            <a:r>
              <a:rPr lang="ru-RU" sz="3600" b="0" i="1" dirty="0"/>
              <a:t>(определение 2)</a:t>
            </a:r>
            <a:endParaRPr sz="3600" b="0" i="1" dirty="0"/>
          </a:p>
        </p:txBody>
      </p:sp>
      <p:sp>
        <p:nvSpPr>
          <p:cNvPr id="248" name="Объект 2"/>
          <p:cNvSpPr txBox="1">
            <a:spLocks noGrp="1"/>
          </p:cNvSpPr>
          <p:nvPr>
            <p:ph type="body" idx="1"/>
          </p:nvPr>
        </p:nvSpPr>
        <p:spPr>
          <a:xfrm>
            <a:off x="594042" y="1205930"/>
            <a:ext cx="10692768" cy="5958458"/>
          </a:xfrm>
          <a:prstGeom prst="rect">
            <a:avLst/>
          </a:prstGeom>
        </p:spPr>
        <p:txBody>
          <a:bodyPr>
            <a:normAutofit fontScale="62500" lnSpcReduction="20000"/>
          </a:bodyPr>
          <a:lstStyle/>
          <a:p>
            <a:pPr marL="390433" indent="-28568" algn="just">
              <a:buNone/>
            </a:pPr>
            <a:r>
              <a:rPr lang="ru-RU" sz="4500" b="1" dirty="0"/>
              <a:t>Новый</a:t>
            </a:r>
            <a:r>
              <a:rPr lang="ru-RU" sz="4500" b="1" i="1" dirty="0"/>
              <a:t> </a:t>
            </a:r>
            <a:r>
              <a:rPr lang="ru-RU" sz="4500" b="1" dirty="0"/>
              <a:t>словарь</a:t>
            </a:r>
            <a:r>
              <a:rPr lang="ru-RU" sz="4500" b="1" i="1" dirty="0"/>
              <a:t> </a:t>
            </a:r>
            <a:r>
              <a:rPr lang="ru-RU" sz="4500" b="1" dirty="0"/>
              <a:t>методических</a:t>
            </a:r>
            <a:r>
              <a:rPr lang="ru-RU" sz="4500" b="1" i="1" dirty="0"/>
              <a:t> </a:t>
            </a:r>
            <a:r>
              <a:rPr lang="ru-RU" sz="4500" b="1" dirty="0"/>
              <a:t>терминов</a:t>
            </a:r>
            <a:r>
              <a:rPr lang="ru-RU" sz="4500" b="1" i="1" dirty="0"/>
              <a:t> </a:t>
            </a:r>
            <a:r>
              <a:rPr lang="ru-RU" sz="4500" b="1" dirty="0"/>
              <a:t>и</a:t>
            </a:r>
            <a:r>
              <a:rPr lang="ru-RU" sz="4500" b="1" i="1" dirty="0"/>
              <a:t> </a:t>
            </a:r>
            <a:r>
              <a:rPr lang="ru-RU" sz="4500" b="1" dirty="0"/>
              <a:t>понятий:</a:t>
            </a:r>
            <a:r>
              <a:rPr lang="ru-RU" sz="4500" dirty="0"/>
              <a:t> «ФУНКЦИОНАЛЬНАЯ ГРАМОТНОСТЬ. Способность человека вступать в отношения с внешней средой и максимально быстро адаптироваться и функционировать в ней. В отличие от элементарной грамотности как способности личности читать, понимать, составлять короткие тексты и осуществлять простейшие арифметические действия, </a:t>
            </a:r>
            <a:r>
              <a:rPr lang="ru-RU" sz="4500" dirty="0" smtClean="0"/>
              <a:t>ФГ есть </a:t>
            </a:r>
            <a:r>
              <a:rPr lang="ru-RU" sz="4500" dirty="0"/>
              <a:t>уровень знаний, умений и навыков, обеспечивающий нормальное функционирование личности в системе социальных отношений, который считается минимально необходимым для осуществления жизнедеятельности личности в конкретной культурной среде»</a:t>
            </a:r>
          </a:p>
          <a:p>
            <a:pPr marL="390433" indent="-28568" algn="just">
              <a:buNone/>
            </a:pPr>
            <a:r>
              <a:rPr lang="ru-RU" i="1" dirty="0" smtClean="0"/>
              <a:t>[Азимов Э. Г., Щукин А. Н. Новый словарь методических терминов и понятий (теория и практика обучения языкам). М.: Икар, 2009. 448 с., С. 342]</a:t>
            </a:r>
            <a:endParaRPr lang="ru-RU" i="1" dirty="0"/>
          </a:p>
        </p:txBody>
      </p:sp>
      <p:sp>
        <p:nvSpPr>
          <p:cNvPr id="249" name="Номер слайда 3"/>
          <p:cNvSpPr txBox="1">
            <a:spLocks noGrp="1"/>
          </p:cNvSpPr>
          <p:nvPr>
            <p:ph type="sldNum" sz="quarter" idx="4294967295"/>
          </p:nvPr>
        </p:nvSpPr>
        <p:spPr>
          <a:xfrm>
            <a:off x="11072095" y="5880403"/>
            <a:ext cx="214717" cy="2768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500" tIns="38249" rIns="76500" bIns="38249"/>
          <a:lstStyle/>
          <a:p>
            <a:fld id="{86CB4B4D-7CA3-9044-876B-883B54F8677D}" type="slidenum">
              <a:rPr smtClean="0"/>
              <a:pPr/>
              <a:t>7</a:t>
            </a:fld>
            <a:endParaRPr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Примеры заданий</a:t>
            </a:r>
          </a:p>
        </p:txBody>
      </p:sp>
      <p:pic>
        <p:nvPicPr>
          <p:cNvPr id="496642" name="Picture 2"/>
          <p:cNvPicPr>
            <a:picLocks noGrp="1" noChangeAspect="1" noChangeArrowheads="1"/>
          </p:cNvPicPr>
          <p:nvPr>
            <p:ph idx="1"/>
          </p:nvPr>
        </p:nvPicPr>
        <p:blipFill>
          <a:blip r:embed="rId2" cstate="print"/>
          <a:srcRect/>
          <a:stretch>
            <a:fillRect/>
          </a:stretch>
        </p:blipFill>
        <p:spPr bwMode="auto">
          <a:xfrm>
            <a:off x="971873" y="1205930"/>
            <a:ext cx="10081120" cy="5760640"/>
          </a:xfrm>
          <a:prstGeom prst="rect">
            <a:avLst/>
          </a:prstGeom>
          <a:noFill/>
          <a:ln w="9525">
            <a:noFill/>
            <a:miter lim="800000"/>
            <a:headEnd/>
            <a:tailEnd/>
          </a:ln>
        </p:spPr>
      </p:pic>
    </p:spTree>
    <p:extLst>
      <p:ext uri="{BB962C8B-B14F-4D97-AF65-F5344CB8AC3E}">
        <p14:creationId xmlns:p14="http://schemas.microsoft.com/office/powerpoint/2010/main" val="266324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Примеры заданий</a:t>
            </a:r>
          </a:p>
        </p:txBody>
      </p:sp>
      <p:pic>
        <p:nvPicPr>
          <p:cNvPr id="498691" name="Picture 3"/>
          <p:cNvPicPr>
            <a:picLocks noChangeAspect="1" noChangeArrowheads="1"/>
          </p:cNvPicPr>
          <p:nvPr/>
        </p:nvPicPr>
        <p:blipFill>
          <a:blip r:embed="rId2" cstate="print"/>
          <a:srcRect/>
          <a:stretch>
            <a:fillRect/>
          </a:stretch>
        </p:blipFill>
        <p:spPr bwMode="auto">
          <a:xfrm>
            <a:off x="6084441" y="1133922"/>
            <a:ext cx="5207893" cy="5832648"/>
          </a:xfrm>
          <a:prstGeom prst="rect">
            <a:avLst/>
          </a:prstGeom>
          <a:noFill/>
          <a:ln w="9525">
            <a:noFill/>
            <a:miter lim="800000"/>
            <a:headEnd/>
            <a:tailEnd/>
          </a:ln>
        </p:spPr>
      </p:pic>
      <p:pic>
        <p:nvPicPr>
          <p:cNvPr id="498692" name="Picture 4"/>
          <p:cNvPicPr>
            <a:picLocks noChangeAspect="1" noChangeArrowheads="1"/>
          </p:cNvPicPr>
          <p:nvPr/>
        </p:nvPicPr>
        <p:blipFill>
          <a:blip r:embed="rId3" cstate="print"/>
          <a:srcRect/>
          <a:stretch>
            <a:fillRect/>
          </a:stretch>
        </p:blipFill>
        <p:spPr bwMode="auto">
          <a:xfrm>
            <a:off x="539825" y="1133922"/>
            <a:ext cx="5256584" cy="5832648"/>
          </a:xfrm>
          <a:prstGeom prst="rect">
            <a:avLst/>
          </a:prstGeom>
          <a:noFill/>
          <a:ln w="9525">
            <a:noFill/>
            <a:miter lim="800000"/>
            <a:headEnd/>
            <a:tailEnd/>
          </a:ln>
        </p:spPr>
      </p:pic>
    </p:spTree>
    <p:extLst>
      <p:ext uri="{BB962C8B-B14F-4D97-AF65-F5344CB8AC3E}">
        <p14:creationId xmlns:p14="http://schemas.microsoft.com/office/powerpoint/2010/main" val="1121544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Примеры заданий</a:t>
            </a:r>
          </a:p>
        </p:txBody>
      </p:sp>
      <p:pic>
        <p:nvPicPr>
          <p:cNvPr id="497666" name="Picture 2"/>
          <p:cNvPicPr>
            <a:picLocks noGrp="1" noChangeAspect="1" noChangeArrowheads="1"/>
          </p:cNvPicPr>
          <p:nvPr>
            <p:ph idx="1"/>
          </p:nvPr>
        </p:nvPicPr>
        <p:blipFill>
          <a:blip r:embed="rId3" cstate="print"/>
          <a:srcRect/>
          <a:stretch>
            <a:fillRect/>
          </a:stretch>
        </p:blipFill>
        <p:spPr bwMode="auto">
          <a:xfrm>
            <a:off x="755849" y="1133922"/>
            <a:ext cx="10081120" cy="5832648"/>
          </a:xfrm>
          <a:prstGeom prst="rect">
            <a:avLst/>
          </a:prstGeom>
          <a:noFill/>
          <a:ln w="9525">
            <a:noFill/>
            <a:miter lim="800000"/>
            <a:headEnd/>
            <a:tailEnd/>
          </a:ln>
        </p:spPr>
      </p:pic>
    </p:spTree>
    <p:extLst>
      <p:ext uri="{BB962C8B-B14F-4D97-AF65-F5344CB8AC3E}">
        <p14:creationId xmlns:p14="http://schemas.microsoft.com/office/powerpoint/2010/main" val="1537013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7"/>
          <p:cNvSpPr>
            <a:spLocks noGrp="1" noChangeArrowheads="1"/>
          </p:cNvSpPr>
          <p:nvPr>
            <p:ph type="title"/>
          </p:nvPr>
        </p:nvSpPr>
        <p:spPr>
          <a:xfrm>
            <a:off x="594043" y="286909"/>
            <a:ext cx="10692765" cy="737635"/>
          </a:xfrm>
        </p:spPr>
        <p:txBody>
          <a:bodyPr>
            <a:normAutofit fontScale="90000"/>
          </a:bodyPr>
          <a:lstStyle/>
          <a:p>
            <a:pPr algn="ctr">
              <a:defRPr/>
            </a:pPr>
            <a:r>
              <a:rPr lang="ru-RU" altLang="ru-RU" b="1" dirty="0">
                <a:solidFill>
                  <a:schemeClr val="accent2">
                    <a:lumMod val="50000"/>
                  </a:schemeClr>
                </a:solidFill>
              </a:rPr>
              <a:t>Задание «Счёт»</a:t>
            </a:r>
          </a:p>
        </p:txBody>
      </p:sp>
      <p:sp>
        <p:nvSpPr>
          <p:cNvPr id="45065" name="Rectangle 9"/>
          <p:cNvSpPr>
            <a:spLocks noGrp="1" noChangeArrowheads="1"/>
          </p:cNvSpPr>
          <p:nvPr>
            <p:ph type="body" sz="half" idx="2"/>
          </p:nvPr>
        </p:nvSpPr>
        <p:spPr>
          <a:xfrm>
            <a:off x="7530952" y="1551119"/>
            <a:ext cx="3755856" cy="5087718"/>
          </a:xfrm>
        </p:spPr>
        <p:txBody>
          <a:bodyPr/>
          <a:lstStyle/>
          <a:p>
            <a:pPr indent="-685498">
              <a:lnSpc>
                <a:spcPct val="80000"/>
              </a:lnSpc>
              <a:buNone/>
              <a:defRPr/>
            </a:pPr>
            <a:r>
              <a:rPr lang="ru-RU" altLang="ru-RU" sz="2100" dirty="0"/>
              <a:t>	Анжела заметила, что компания «Одежда </a:t>
            </a:r>
            <a:r>
              <a:rPr lang="en-US" altLang="ru-RU" sz="2100" dirty="0"/>
              <a:t>BC</a:t>
            </a:r>
            <a:r>
              <a:rPr lang="ru-RU" altLang="ru-RU" sz="2100" dirty="0"/>
              <a:t>» сделала ошибку в счёте.</a:t>
            </a:r>
          </a:p>
          <a:p>
            <a:pPr indent="-685498">
              <a:lnSpc>
                <a:spcPct val="80000"/>
              </a:lnSpc>
              <a:buNone/>
              <a:defRPr/>
            </a:pPr>
            <a:r>
              <a:rPr lang="ru-RU" altLang="ru-RU" sz="2100" dirty="0"/>
              <a:t>	</a:t>
            </a:r>
          </a:p>
          <a:p>
            <a:pPr indent="-685498">
              <a:lnSpc>
                <a:spcPct val="80000"/>
              </a:lnSpc>
              <a:buNone/>
              <a:defRPr/>
            </a:pPr>
            <a:r>
              <a:rPr lang="ru-RU" altLang="ru-RU" sz="2100" dirty="0"/>
              <a:t>	Анжела заказала и получила две футболки, не три.</a:t>
            </a:r>
          </a:p>
          <a:p>
            <a:pPr indent="-685498">
              <a:lnSpc>
                <a:spcPct val="80000"/>
              </a:lnSpc>
              <a:buNone/>
              <a:defRPr/>
            </a:pPr>
            <a:endParaRPr lang="ru-RU" altLang="ru-RU" sz="2100" dirty="0"/>
          </a:p>
          <a:p>
            <a:pPr indent="-685498">
              <a:lnSpc>
                <a:spcPct val="80000"/>
              </a:lnSpc>
              <a:buNone/>
              <a:defRPr/>
            </a:pPr>
            <a:r>
              <a:rPr lang="ru-RU" altLang="ru-RU" sz="2100" dirty="0"/>
              <a:t>	Оплата за почтовые расходы неизменна.</a:t>
            </a:r>
          </a:p>
          <a:p>
            <a:pPr>
              <a:lnSpc>
                <a:spcPct val="80000"/>
              </a:lnSpc>
              <a:defRPr/>
            </a:pPr>
            <a:endParaRPr lang="ru-RU" altLang="ru-RU" sz="2100" dirty="0"/>
          </a:p>
          <a:p>
            <a:pPr>
              <a:lnSpc>
                <a:spcPct val="80000"/>
              </a:lnSpc>
              <a:buFontTx/>
              <a:buNone/>
              <a:defRPr/>
            </a:pPr>
            <a:r>
              <a:rPr lang="ru-RU" altLang="ru-RU" sz="2100" dirty="0"/>
              <a:t>	Какой будет итоговая сумма в новом счёте?</a:t>
            </a:r>
          </a:p>
          <a:p>
            <a:pPr>
              <a:lnSpc>
                <a:spcPct val="80000"/>
              </a:lnSpc>
              <a:buFontTx/>
              <a:buNone/>
              <a:defRPr/>
            </a:pPr>
            <a:r>
              <a:rPr lang="ru-RU" altLang="ru-RU" sz="2100" dirty="0"/>
              <a:t>	</a:t>
            </a:r>
          </a:p>
          <a:p>
            <a:pPr>
              <a:lnSpc>
                <a:spcPct val="80000"/>
              </a:lnSpc>
              <a:buFontTx/>
              <a:buNone/>
              <a:defRPr/>
            </a:pPr>
            <a:r>
              <a:rPr lang="ru-RU" altLang="ru-RU" sz="2100" dirty="0"/>
              <a:t>	Общая сумма в </a:t>
            </a:r>
            <a:r>
              <a:rPr lang="ru-RU" altLang="ru-RU" sz="2100" dirty="0" err="1"/>
              <a:t>зедах</a:t>
            </a:r>
            <a:r>
              <a:rPr lang="ru-RU" altLang="ru-RU" sz="2100" dirty="0"/>
              <a:t>: 	_____</a:t>
            </a:r>
          </a:p>
        </p:txBody>
      </p:sp>
      <p:sp>
        <p:nvSpPr>
          <p:cNvPr id="13316" name="Text Box 10"/>
          <p:cNvSpPr>
            <a:spLocks noGrp="1" noChangeArrowheads="1"/>
          </p:cNvSpPr>
          <p:nvPr>
            <p:ph type="body" sz="half" idx="1"/>
          </p:nvPr>
        </p:nvSpPr>
        <p:spPr>
          <a:xfrm>
            <a:off x="981724" y="1024543"/>
            <a:ext cx="6549228" cy="6018002"/>
          </a:xfrm>
          <a:solidFill>
            <a:srgbClr val="F2F2F2"/>
          </a:solidFill>
          <a:ln>
            <a:solidFill>
              <a:srgbClr val="000000"/>
            </a:solidFill>
            <a:miter lim="800000"/>
            <a:headEnd/>
            <a:tailEnd/>
          </a:ln>
        </p:spPr>
        <p:txBody>
          <a:bodyPr>
            <a:normAutofit lnSpcReduction="10000"/>
          </a:bodyPr>
          <a:lstStyle/>
          <a:p>
            <a:pPr>
              <a:lnSpc>
                <a:spcPct val="80000"/>
              </a:lnSpc>
            </a:pPr>
            <a:endParaRPr lang="ru-RU" altLang="ru-RU" sz="1000" dirty="0"/>
          </a:p>
          <a:p>
            <a:pPr>
              <a:lnSpc>
                <a:spcPct val="80000"/>
              </a:lnSpc>
            </a:pPr>
            <a:endParaRPr lang="ru-RU" altLang="ru-RU" sz="1000" dirty="0"/>
          </a:p>
          <a:p>
            <a:pPr>
              <a:lnSpc>
                <a:spcPct val="80000"/>
              </a:lnSpc>
            </a:pPr>
            <a:r>
              <a:rPr lang="en-US" altLang="ru-RU" sz="1400" dirty="0"/>
              <a:t>    </a:t>
            </a:r>
            <a:r>
              <a:rPr lang="ru-RU" altLang="ru-RU" sz="1900" b="1" dirty="0"/>
              <a:t>Одежда </a:t>
            </a:r>
            <a:r>
              <a:rPr lang="en-US" altLang="ru-RU" sz="1900" b="1" dirty="0"/>
              <a:t>BC</a:t>
            </a:r>
            <a:r>
              <a:rPr lang="en-US" altLang="ru-RU" sz="1700" dirty="0"/>
              <a:t>	</a:t>
            </a:r>
            <a:r>
              <a:rPr lang="ru-RU" altLang="ru-RU" sz="1700" dirty="0"/>
              <a:t>Номер счёта: 2034	</a:t>
            </a:r>
          </a:p>
          <a:p>
            <a:pPr>
              <a:lnSpc>
                <a:spcPct val="80000"/>
              </a:lnSpc>
            </a:pPr>
            <a:r>
              <a:rPr lang="ru-RU" altLang="ru-RU" sz="1700" dirty="0"/>
              <a:t>	Дата выставления: 28 февраля	</a:t>
            </a:r>
          </a:p>
          <a:p>
            <a:pPr>
              <a:lnSpc>
                <a:spcPct val="80000"/>
              </a:lnSpc>
            </a:pPr>
            <a:r>
              <a:rPr lang="ru-RU" altLang="ru-RU" sz="1700" dirty="0"/>
              <a:t>		</a:t>
            </a:r>
          </a:p>
          <a:p>
            <a:pPr>
              <a:lnSpc>
                <a:spcPct val="80000"/>
              </a:lnSpc>
            </a:pPr>
            <a:r>
              <a:rPr lang="ru-RU" altLang="ru-RU" sz="1700" dirty="0"/>
              <a:t>Анжела Берг	Одежда ВС	</a:t>
            </a:r>
          </a:p>
          <a:p>
            <a:pPr>
              <a:lnSpc>
                <a:spcPct val="80000"/>
              </a:lnSpc>
            </a:pPr>
            <a:r>
              <a:rPr lang="ru-RU" altLang="ru-RU" sz="1700" dirty="0"/>
              <a:t>Ул. </a:t>
            </a:r>
            <a:r>
              <a:rPr lang="ru-RU" altLang="ru-RU" sz="1700" dirty="0" err="1"/>
              <a:t>Пикк</a:t>
            </a:r>
            <a:r>
              <a:rPr lang="ru-RU" altLang="ru-RU" sz="1700" dirty="0"/>
              <a:t> 29 	Ул. Лайма 498 	</a:t>
            </a:r>
          </a:p>
          <a:p>
            <a:pPr>
              <a:lnSpc>
                <a:spcPct val="80000"/>
              </a:lnSpc>
            </a:pPr>
            <a:r>
              <a:rPr lang="ru-RU" altLang="ru-RU" sz="1700" dirty="0" err="1"/>
              <a:t>Кингтаун</a:t>
            </a:r>
            <a:r>
              <a:rPr lang="ru-RU" altLang="ru-RU" sz="1700" dirty="0"/>
              <a:t>	Вески	</a:t>
            </a:r>
          </a:p>
          <a:p>
            <a:pPr>
              <a:lnSpc>
                <a:spcPct val="80000"/>
              </a:lnSpc>
            </a:pPr>
            <a:r>
              <a:rPr lang="ru-RU" altLang="ru-RU" sz="1700" dirty="0" err="1"/>
              <a:t>Зедландия</a:t>
            </a:r>
            <a:r>
              <a:rPr lang="ru-RU" altLang="ru-RU" sz="1700" dirty="0"/>
              <a:t> 3122	</a:t>
            </a:r>
            <a:r>
              <a:rPr lang="ru-RU" altLang="ru-RU" sz="1700" dirty="0" err="1"/>
              <a:t>Зедландия</a:t>
            </a:r>
            <a:r>
              <a:rPr lang="ru-RU" altLang="ru-RU" sz="1700" dirty="0"/>
              <a:t> 2090	</a:t>
            </a:r>
          </a:p>
          <a:p>
            <a:pPr>
              <a:lnSpc>
                <a:spcPct val="80000"/>
              </a:lnSpc>
            </a:pPr>
            <a:endParaRPr lang="ru-RU" altLang="ru-RU" sz="1400" dirty="0"/>
          </a:p>
          <a:p>
            <a:pPr>
              <a:lnSpc>
                <a:spcPct val="80000"/>
              </a:lnSpc>
            </a:pPr>
            <a:r>
              <a:rPr lang="ru-RU" altLang="ru-RU" sz="1200" b="1" dirty="0"/>
              <a:t>Код товара  Описание	Количество	Стоимость     Общая сумма                </a:t>
            </a:r>
          </a:p>
          <a:p>
            <a:pPr>
              <a:lnSpc>
                <a:spcPct val="80000"/>
              </a:lnSpc>
            </a:pPr>
            <a:r>
              <a:rPr lang="ru-RU" altLang="ru-RU" sz="1200" b="1" dirty="0"/>
              <a:t>                                                                              единицы      (без налога</a:t>
            </a:r>
            <a:r>
              <a:rPr lang="en-GB" altLang="ru-RU" sz="1200" b="1" dirty="0"/>
              <a:t>)</a:t>
            </a:r>
            <a:endParaRPr lang="ru-RU" altLang="ru-RU" sz="1200" b="1" dirty="0"/>
          </a:p>
          <a:p>
            <a:pPr>
              <a:lnSpc>
                <a:spcPct val="80000"/>
              </a:lnSpc>
            </a:pPr>
            <a:r>
              <a:rPr lang="en-GB" altLang="ru-RU" sz="1900" dirty="0"/>
              <a:t>	</a:t>
            </a:r>
            <a:endParaRPr lang="ru-RU" altLang="ru-RU" sz="1900" dirty="0"/>
          </a:p>
          <a:p>
            <a:pPr algn="ctr">
              <a:lnSpc>
                <a:spcPct val="80000"/>
              </a:lnSpc>
            </a:pPr>
            <a:r>
              <a:rPr lang="en-GB" altLang="ru-RU" sz="1800" b="1" dirty="0"/>
              <a:t>T011	</a:t>
            </a:r>
            <a:r>
              <a:rPr lang="ru-RU" altLang="ru-RU" sz="1800" b="1" dirty="0"/>
              <a:t>Футболка</a:t>
            </a:r>
            <a:r>
              <a:rPr lang="en-GB" altLang="ru-RU" sz="1800" b="1" dirty="0"/>
              <a:t>	3	20	60 </a:t>
            </a:r>
            <a:r>
              <a:rPr lang="ru-RU" altLang="ru-RU" sz="1800" b="1" dirty="0" err="1"/>
              <a:t>зедов</a:t>
            </a:r>
            <a:r>
              <a:rPr lang="en-GB" altLang="ru-RU" sz="1800" b="1" dirty="0"/>
              <a:t>	</a:t>
            </a:r>
            <a:endParaRPr lang="ru-RU" altLang="ru-RU" sz="1800" b="1" dirty="0"/>
          </a:p>
          <a:p>
            <a:pPr algn="ctr">
              <a:lnSpc>
                <a:spcPct val="80000"/>
              </a:lnSpc>
            </a:pPr>
            <a:r>
              <a:rPr lang="en-GB" altLang="ru-RU" sz="1800" b="1" dirty="0"/>
              <a:t>J023	</a:t>
            </a:r>
            <a:r>
              <a:rPr lang="ru-RU" altLang="ru-RU" sz="1800" b="1" dirty="0"/>
              <a:t>Джинсы</a:t>
            </a:r>
            <a:r>
              <a:rPr lang="en-GB" altLang="ru-RU" sz="1800" b="1" dirty="0"/>
              <a:t>	1	60	60 </a:t>
            </a:r>
            <a:r>
              <a:rPr lang="ru-RU" altLang="ru-RU" sz="1800" b="1" dirty="0" err="1"/>
              <a:t>зедов</a:t>
            </a:r>
            <a:r>
              <a:rPr lang="en-GB" altLang="ru-RU" sz="1800" b="1" dirty="0"/>
              <a:t>	</a:t>
            </a:r>
            <a:endParaRPr lang="ru-RU" altLang="ru-RU" sz="1800" b="1" dirty="0"/>
          </a:p>
          <a:p>
            <a:pPr algn="ctr">
              <a:lnSpc>
                <a:spcPct val="80000"/>
              </a:lnSpc>
            </a:pPr>
            <a:r>
              <a:rPr lang="en-GB" altLang="ru-RU" sz="1800" b="1" dirty="0"/>
              <a:t>S002	</a:t>
            </a:r>
            <a:r>
              <a:rPr lang="ru-RU" altLang="ru-RU" sz="1800" b="1" dirty="0"/>
              <a:t>Шарф</a:t>
            </a:r>
            <a:r>
              <a:rPr lang="en-GB" altLang="ru-RU" sz="1800" b="1" dirty="0"/>
              <a:t>	1	10	10 </a:t>
            </a:r>
            <a:r>
              <a:rPr lang="ru-RU" altLang="ru-RU" sz="1800" b="1" dirty="0" err="1"/>
              <a:t>зедов</a:t>
            </a:r>
            <a:r>
              <a:rPr lang="en-GB" altLang="ru-RU" sz="1800" b="1" dirty="0"/>
              <a:t>	</a:t>
            </a:r>
            <a:endParaRPr lang="ru-RU" altLang="ru-RU" sz="1800" b="1" dirty="0"/>
          </a:p>
          <a:p>
            <a:pPr>
              <a:lnSpc>
                <a:spcPct val="80000"/>
              </a:lnSpc>
            </a:pPr>
            <a:r>
              <a:rPr lang="ru-RU" altLang="ru-RU" sz="1900" dirty="0"/>
              <a:t>	</a:t>
            </a:r>
          </a:p>
          <a:p>
            <a:pPr>
              <a:lnSpc>
                <a:spcPct val="80000"/>
              </a:lnSpc>
            </a:pPr>
            <a:r>
              <a:rPr lang="ru-RU" altLang="ru-RU" sz="1900" dirty="0"/>
              <a:t>Итого без налога:                       130 </a:t>
            </a:r>
            <a:r>
              <a:rPr lang="ru-RU" altLang="ru-RU" sz="1900" dirty="0" err="1"/>
              <a:t>зедов</a:t>
            </a:r>
            <a:r>
              <a:rPr lang="ru-RU" altLang="ru-RU" sz="1900" dirty="0"/>
              <a:t>	</a:t>
            </a:r>
          </a:p>
          <a:p>
            <a:pPr>
              <a:lnSpc>
                <a:spcPct val="80000"/>
              </a:lnSpc>
            </a:pPr>
            <a:r>
              <a:rPr lang="ru-RU" altLang="ru-RU" sz="1900" dirty="0"/>
              <a:t>Налог 10%:	                         13 </a:t>
            </a:r>
            <a:r>
              <a:rPr lang="ru-RU" altLang="ru-RU" sz="1900" dirty="0" err="1"/>
              <a:t>зедов</a:t>
            </a:r>
            <a:r>
              <a:rPr lang="ru-RU" altLang="ru-RU" sz="1900" dirty="0"/>
              <a:t>	</a:t>
            </a:r>
          </a:p>
          <a:p>
            <a:pPr>
              <a:lnSpc>
                <a:spcPct val="80000"/>
              </a:lnSpc>
            </a:pPr>
            <a:r>
              <a:rPr lang="ru-RU" altLang="ru-RU" sz="1900" dirty="0"/>
              <a:t>Почтовые расходы:                     10 </a:t>
            </a:r>
            <a:r>
              <a:rPr lang="ru-RU" altLang="ru-RU" sz="1900" dirty="0" err="1"/>
              <a:t>зедов</a:t>
            </a:r>
            <a:r>
              <a:rPr lang="ru-RU" altLang="ru-RU" sz="1900" dirty="0"/>
              <a:t>	</a:t>
            </a:r>
          </a:p>
          <a:p>
            <a:pPr>
              <a:lnSpc>
                <a:spcPct val="80000"/>
              </a:lnSpc>
            </a:pPr>
            <a:r>
              <a:rPr lang="ru-RU" altLang="ru-RU" sz="1900" dirty="0"/>
              <a:t>Итого, включая налог:               153 </a:t>
            </a:r>
            <a:r>
              <a:rPr lang="ru-RU" altLang="ru-RU" sz="1900" dirty="0" err="1"/>
              <a:t>зеда</a:t>
            </a:r>
            <a:r>
              <a:rPr lang="ru-RU" altLang="ru-RU" sz="1900" dirty="0"/>
              <a:t>	</a:t>
            </a:r>
          </a:p>
          <a:p>
            <a:pPr>
              <a:lnSpc>
                <a:spcPct val="80000"/>
              </a:lnSpc>
            </a:pPr>
            <a:r>
              <a:rPr lang="ru-RU" altLang="ru-RU" sz="1900" dirty="0"/>
              <a:t>Предварительно оплачено:       0 </a:t>
            </a:r>
            <a:r>
              <a:rPr lang="ru-RU" altLang="ru-RU" sz="1900" dirty="0" err="1"/>
              <a:t>зедов</a:t>
            </a:r>
            <a:r>
              <a:rPr lang="ru-RU" altLang="ru-RU" sz="1900" dirty="0"/>
              <a:t>	</a:t>
            </a:r>
          </a:p>
          <a:p>
            <a:pPr>
              <a:lnSpc>
                <a:spcPct val="80000"/>
              </a:lnSpc>
            </a:pPr>
            <a:r>
              <a:rPr lang="ru-RU" altLang="ru-RU" sz="1900" dirty="0"/>
              <a:t>		</a:t>
            </a:r>
          </a:p>
          <a:p>
            <a:pPr>
              <a:lnSpc>
                <a:spcPct val="80000"/>
              </a:lnSpc>
            </a:pPr>
            <a:r>
              <a:rPr lang="ru-RU" altLang="ru-RU" sz="1900" b="1" dirty="0"/>
              <a:t>Итого к оплате:	                         153 </a:t>
            </a:r>
            <a:r>
              <a:rPr lang="ru-RU" altLang="ru-RU" sz="1900" b="1" dirty="0" err="1"/>
              <a:t>зеда</a:t>
            </a:r>
            <a:r>
              <a:rPr lang="ru-RU" altLang="ru-RU" sz="1900" dirty="0"/>
              <a:t>	</a:t>
            </a:r>
          </a:p>
          <a:p>
            <a:pPr>
              <a:lnSpc>
                <a:spcPct val="80000"/>
              </a:lnSpc>
            </a:pPr>
            <a:r>
              <a:rPr lang="ru-RU" altLang="ru-RU" sz="1900" dirty="0"/>
              <a:t>Срок оплаты:	                         31 марта	</a:t>
            </a:r>
          </a:p>
          <a:p>
            <a:pPr eaLnBrk="1" hangingPunct="1">
              <a:lnSpc>
                <a:spcPct val="80000"/>
              </a:lnSpc>
              <a:spcBef>
                <a:spcPct val="0"/>
              </a:spcBef>
              <a:buFontTx/>
              <a:buNone/>
            </a:pPr>
            <a:endParaRPr lang="ru-RU" altLang="ru-RU" sz="1900" dirty="0">
              <a:solidFill>
                <a:schemeClr val="bg1"/>
              </a:solidFill>
            </a:endParaRPr>
          </a:p>
        </p:txBody>
      </p:sp>
    </p:spTree>
    <p:extLst>
      <p:ext uri="{BB962C8B-B14F-4D97-AF65-F5344CB8AC3E}">
        <p14:creationId xmlns:p14="http://schemas.microsoft.com/office/powerpoint/2010/main" val="2047358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94043" y="286908"/>
            <a:ext cx="10692765" cy="963543"/>
          </a:xfrm>
          <a:prstGeom prst="rect">
            <a:avLst/>
          </a:prstGeom>
          <a:noFill/>
          <a:ln w="9525">
            <a:noFill/>
            <a:round/>
            <a:headEnd/>
            <a:tailEnd/>
          </a:ln>
          <a:effectLst/>
        </p:spPr>
        <p:txBody>
          <a:bodyPr lIns="108823" tIns="54411" rIns="108823" bIns="54411" anchor="ctr"/>
          <a:lstStyle/>
          <a:p>
            <a:pPr algn="ctr" defTabSz="1042447">
              <a:tabLst>
                <a:tab pos="0" algn="l"/>
                <a:tab pos="1088227" algn="l"/>
                <a:tab pos="2176455" algn="l"/>
                <a:tab pos="3264682" algn="l"/>
                <a:tab pos="4352910" algn="l"/>
                <a:tab pos="5441137" algn="l"/>
                <a:tab pos="6529365" algn="l"/>
                <a:tab pos="7617592" algn="l"/>
                <a:tab pos="8705820" algn="l"/>
                <a:tab pos="9794047" algn="l"/>
                <a:tab pos="10882274" algn="l"/>
                <a:tab pos="11970502" algn="l"/>
              </a:tabLst>
            </a:pPr>
            <a:r>
              <a:rPr lang="ru-RU" sz="3200" dirty="0">
                <a:solidFill>
                  <a:srgbClr val="262673"/>
                </a:solidFill>
                <a:ea typeface="Droid Sans Fallback" charset="0"/>
                <a:cs typeface="Droid Sans Fallback" charset="0"/>
              </a:rPr>
              <a:t>Проверка задания Счет</a:t>
            </a:r>
          </a:p>
        </p:txBody>
      </p:sp>
      <p:sp>
        <p:nvSpPr>
          <p:cNvPr id="9218" name="Text Box 2"/>
          <p:cNvSpPr txBox="1">
            <a:spLocks noChangeArrowheads="1"/>
          </p:cNvSpPr>
          <p:nvPr/>
        </p:nvSpPr>
        <p:spPr bwMode="auto">
          <a:xfrm>
            <a:off x="1355160" y="1671690"/>
            <a:ext cx="9931647" cy="5222871"/>
          </a:xfrm>
          <a:prstGeom prst="rect">
            <a:avLst/>
          </a:prstGeom>
          <a:noFill/>
          <a:ln w="9525">
            <a:noFill/>
            <a:round/>
            <a:headEnd/>
            <a:tailEnd/>
          </a:ln>
          <a:effectLst/>
        </p:spPr>
        <p:txBody>
          <a:bodyPr lIns="108823" tIns="54411" rIns="108823" bIns="54411"/>
          <a:lstStyle/>
          <a:p>
            <a:pPr marL="882296" lvl="1" indent="-338182" defTabSz="1042447">
              <a:lnSpc>
                <a:spcPct val="80000"/>
              </a:lnSpc>
              <a:spcBef>
                <a:spcPts val="357"/>
              </a:spcBef>
              <a:tabLst>
                <a:tab pos="1084449" algn="l"/>
                <a:tab pos="2172676" algn="l"/>
                <a:tab pos="3260904" algn="l"/>
                <a:tab pos="4349131" algn="l"/>
                <a:tab pos="5437359" algn="l"/>
                <a:tab pos="6525586" algn="l"/>
                <a:tab pos="7613814" algn="l"/>
                <a:tab pos="8702041" algn="l"/>
                <a:tab pos="9790268" algn="l"/>
                <a:tab pos="10878496" algn="l"/>
                <a:tab pos="11966723" algn="l"/>
              </a:tabLst>
            </a:pPr>
            <a:endParaRPr lang="ru-RU" sz="1400" dirty="0">
              <a:solidFill>
                <a:srgbClr val="000000"/>
              </a:solidFill>
              <a:ea typeface="Droid Sans Fallback" charset="0"/>
              <a:cs typeface="Droid Sans Fallback" charset="0"/>
            </a:endParaRP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endParaRPr lang="ru-RU" sz="1800" dirty="0">
              <a:solidFill>
                <a:srgbClr val="000000"/>
              </a:solidFill>
              <a:ea typeface="Droid Sans Fallback" charset="0"/>
              <a:cs typeface="Droid Sans Fallback" charset="0"/>
            </a:endParaRP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Ответ принимается полностью </a:t>
            </a:r>
          </a:p>
          <a:p>
            <a:pPr marL="1042447" lvl="2" indent="-270168"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Код 2:</a:t>
            </a:r>
          </a:p>
          <a:p>
            <a:pPr marL="1042447" lvl="2" indent="-270168" defTabSz="1042447">
              <a:lnSpc>
                <a:spcPct val="80000"/>
              </a:lnSpc>
              <a:spcBef>
                <a:spcPts val="298"/>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	  131  </a:t>
            </a: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                 Сто тридцать один [Принимаются ответы с неправильным написанием «сто тридцать один», например, пропуском букв.] </a:t>
            </a: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endParaRPr lang="ru-RU" sz="2400" dirty="0">
              <a:solidFill>
                <a:srgbClr val="000000"/>
              </a:solidFill>
              <a:ea typeface="Droid Sans Fallback" charset="0"/>
              <a:cs typeface="Droid Sans Fallback" charset="0"/>
            </a:endParaRP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Ответ принимается частично </a:t>
            </a:r>
          </a:p>
          <a:p>
            <a:pPr marL="1042447" lvl="2" indent="-270168"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Код 1:</a:t>
            </a:r>
          </a:p>
          <a:p>
            <a:pPr marL="1042447" lvl="2" indent="-270168"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     133 [Сумма налога оставлена 13 </a:t>
            </a:r>
            <a:r>
              <a:rPr lang="ru-RU" sz="2400" dirty="0" err="1">
                <a:solidFill>
                  <a:srgbClr val="000000"/>
                </a:solidFill>
                <a:ea typeface="Droid Sans Fallback" charset="0"/>
                <a:cs typeface="Droid Sans Fallback" charset="0"/>
              </a:rPr>
              <a:t>зедов</a:t>
            </a:r>
            <a:r>
              <a:rPr lang="ru-RU" sz="2400" dirty="0">
                <a:solidFill>
                  <a:srgbClr val="000000"/>
                </a:solidFill>
                <a:ea typeface="Droid Sans Fallback" charset="0"/>
                <a:cs typeface="Droid Sans Fallback" charset="0"/>
              </a:rPr>
              <a:t>] ИЛИ 121 [Без почтовых расходов] </a:t>
            </a: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                Сто тридцать три [Принимаются ответы с неправильным написанием «сто тридцать три», например, пропуском букв.] </a:t>
            </a: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r>
              <a:rPr lang="ru-RU" sz="2400" dirty="0">
                <a:solidFill>
                  <a:srgbClr val="000000"/>
                </a:solidFill>
                <a:ea typeface="Droid Sans Fallback" charset="0"/>
                <a:cs typeface="Droid Sans Fallback" charset="0"/>
              </a:rPr>
              <a:t>               Сто двадцать один [Принимаются ответы с неправильным написанием «сто двадцать один», например, пропуском букв.] </a:t>
            </a: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endParaRPr lang="ru-RU" sz="1700" dirty="0">
              <a:solidFill>
                <a:srgbClr val="000000"/>
              </a:solidFill>
              <a:ea typeface="Droid Sans Fallback" charset="0"/>
              <a:cs typeface="Droid Sans Fallback" charset="0"/>
            </a:endParaRPr>
          </a:p>
          <a:p>
            <a:pPr marL="408085" indent="-406197" defTabSz="1042447">
              <a:lnSpc>
                <a:spcPct val="80000"/>
              </a:lnSpc>
              <a:spcBef>
                <a:spcPts val="417"/>
              </a:spcBef>
              <a:tabLst>
                <a:tab pos="1084449" algn="l"/>
                <a:tab pos="2172676" algn="l"/>
                <a:tab pos="3260904" algn="l"/>
                <a:tab pos="4349131" algn="l"/>
                <a:tab pos="5437359" algn="l"/>
                <a:tab pos="6525586" algn="l"/>
                <a:tab pos="7613814" algn="l"/>
                <a:tab pos="8702041" algn="l"/>
                <a:tab pos="9790268" algn="l"/>
                <a:tab pos="10878496" algn="l"/>
                <a:tab pos="11966723" algn="l"/>
              </a:tabLst>
            </a:pPr>
            <a:endParaRPr lang="ru-RU" sz="1700" dirty="0">
              <a:solidFill>
                <a:srgbClr val="000000"/>
              </a:solidFill>
              <a:ea typeface="Droid Sans Fallback" charset="0"/>
              <a:cs typeface="Droid Sans Fallback" charset="0"/>
            </a:endParaRPr>
          </a:p>
        </p:txBody>
      </p:sp>
    </p:spTree>
    <p:extLst>
      <p:ext uri="{BB962C8B-B14F-4D97-AF65-F5344CB8AC3E}">
        <p14:creationId xmlns:p14="http://schemas.microsoft.com/office/powerpoint/2010/main" val="1907765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059291" y="6524237"/>
            <a:ext cx="3762269" cy="497527"/>
          </a:xfrm>
          <a:prstGeom prst="rect">
            <a:avLst/>
          </a:prstGeom>
          <a:noFill/>
          <a:ln w="9525">
            <a:noFill/>
            <a:round/>
            <a:headEnd/>
            <a:tailEnd/>
          </a:ln>
          <a:effectLst/>
        </p:spPr>
        <p:txBody>
          <a:bodyPr lIns="107109" tIns="55697" rIns="107109" bIns="55697"/>
          <a:lstStyle/>
          <a:p>
            <a:pPr algn="ctr" defTabSz="1042447">
              <a:tabLst>
                <a:tab pos="0" algn="l"/>
                <a:tab pos="1088227" algn="l"/>
                <a:tab pos="2176455" algn="l"/>
                <a:tab pos="3264682" algn="l"/>
                <a:tab pos="4352910" algn="l"/>
                <a:tab pos="5441137" algn="l"/>
                <a:tab pos="6529365" algn="l"/>
                <a:tab pos="7617592" algn="l"/>
                <a:tab pos="8705820" algn="l"/>
                <a:tab pos="9794047" algn="l"/>
                <a:tab pos="10882274" algn="l"/>
                <a:tab pos="11970502" algn="l"/>
              </a:tabLst>
            </a:pPr>
            <a:endParaRPr lang="ru-RU" sz="1700" dirty="0">
              <a:solidFill>
                <a:srgbClr val="000000"/>
              </a:solidFill>
              <a:ea typeface="Droid Sans Fallback" charset="0"/>
              <a:cs typeface="Droid Sans Fallback" charset="0"/>
            </a:endParaRPr>
          </a:p>
        </p:txBody>
      </p:sp>
      <p:sp>
        <p:nvSpPr>
          <p:cNvPr id="6150" name="Rectangle 6"/>
          <p:cNvSpPr>
            <a:spLocks noChangeArrowheads="1"/>
          </p:cNvSpPr>
          <p:nvPr/>
        </p:nvSpPr>
        <p:spPr bwMode="auto">
          <a:xfrm>
            <a:off x="1835969" y="2070026"/>
            <a:ext cx="9746009" cy="4364928"/>
          </a:xfrm>
          <a:prstGeom prst="rect">
            <a:avLst/>
          </a:prstGeom>
          <a:noFill/>
          <a:ln w="9525">
            <a:noFill/>
            <a:round/>
            <a:headEnd/>
            <a:tailEnd/>
          </a:ln>
          <a:effectLst/>
        </p:spPr>
        <p:txBody>
          <a:bodyPr lIns="107109" tIns="55697" rIns="107109" bIns="55697">
            <a:spAutoFit/>
          </a:bodyPr>
          <a:lstStyle/>
          <a:p>
            <a:pPr marL="406197" indent="-406197" defTabSz="1042447">
              <a:spcBef>
                <a:spcPts val="536"/>
              </a:spcBef>
              <a:buClr>
                <a:srgbClr val="004B78"/>
              </a:buClr>
              <a:tabLst>
                <a:tab pos="406197" algn="l"/>
                <a:tab pos="1494424" algn="l"/>
                <a:tab pos="2582651" algn="l"/>
                <a:tab pos="3670879" algn="l"/>
                <a:tab pos="4759106" algn="l"/>
                <a:tab pos="5847334" algn="l"/>
                <a:tab pos="6935561" algn="l"/>
                <a:tab pos="8023789" algn="l"/>
                <a:tab pos="9112016" algn="l"/>
                <a:tab pos="10200244" algn="l"/>
                <a:tab pos="11288471" algn="l"/>
                <a:tab pos="12376698" algn="l"/>
              </a:tabLst>
            </a:pPr>
            <a:endParaRPr lang="ru-RU" dirty="0">
              <a:solidFill>
                <a:srgbClr val="004B78"/>
              </a:solidFill>
              <a:ea typeface="Droid Sans Fallback" charset="0"/>
              <a:cs typeface="Droid Sans Fallback" charset="0"/>
            </a:endParaRPr>
          </a:p>
          <a:p>
            <a:pPr marL="406197" indent="-406197" defTabSz="1042447">
              <a:spcBef>
                <a:spcPts val="714"/>
              </a:spcBef>
              <a:buFont typeface="Arial" pitchFamily="34" charset="0"/>
              <a:buChar char="•"/>
              <a:tabLst>
                <a:tab pos="406197" algn="l"/>
                <a:tab pos="1494424" algn="l"/>
                <a:tab pos="2582651" algn="l"/>
                <a:tab pos="3670879" algn="l"/>
                <a:tab pos="4759106" algn="l"/>
                <a:tab pos="5847334" algn="l"/>
                <a:tab pos="6935561" algn="l"/>
                <a:tab pos="8023789" algn="l"/>
                <a:tab pos="9112016" algn="l"/>
                <a:tab pos="10200244" algn="l"/>
                <a:tab pos="11288471" algn="l"/>
                <a:tab pos="12376698" algn="l"/>
              </a:tabLst>
            </a:pPr>
            <a:r>
              <a:rPr lang="ru-RU" sz="2900" dirty="0">
                <a:solidFill>
                  <a:srgbClr val="000000"/>
                </a:solidFill>
                <a:ea typeface="Droid Sans Fallback" charset="0"/>
                <a:cs typeface="Droid Sans Fallback" charset="0"/>
              </a:rPr>
              <a:t>Отличаются ли страны по уровню финансовой грамотности учащихся? </a:t>
            </a:r>
          </a:p>
          <a:p>
            <a:pPr marL="406197" indent="-406197" defTabSz="1042447">
              <a:spcBef>
                <a:spcPts val="714"/>
              </a:spcBef>
              <a:buFont typeface="Arial" pitchFamily="34" charset="0"/>
              <a:buChar char="•"/>
              <a:tabLst>
                <a:tab pos="406197" algn="l"/>
                <a:tab pos="1494424" algn="l"/>
                <a:tab pos="2582651" algn="l"/>
                <a:tab pos="3670879" algn="l"/>
                <a:tab pos="4759106" algn="l"/>
                <a:tab pos="5847334" algn="l"/>
                <a:tab pos="6935561" algn="l"/>
                <a:tab pos="8023789" algn="l"/>
                <a:tab pos="9112016" algn="l"/>
                <a:tab pos="10200244" algn="l"/>
                <a:tab pos="11288471" algn="l"/>
                <a:tab pos="12376698" algn="l"/>
              </a:tabLst>
            </a:pPr>
            <a:r>
              <a:rPr lang="ru-RU" sz="2900" dirty="0">
                <a:solidFill>
                  <a:srgbClr val="000000"/>
                </a:solidFill>
                <a:ea typeface="Droid Sans Fallback" charset="0"/>
                <a:cs typeface="Droid Sans Fallback" charset="0"/>
              </a:rPr>
              <a:t>Имеется ли связь финансовой грамотности с уровнем овладения математикой и читательской грамотностью?</a:t>
            </a:r>
          </a:p>
          <a:p>
            <a:pPr marL="406197" indent="-406197" defTabSz="1042447">
              <a:spcBef>
                <a:spcPts val="714"/>
              </a:spcBef>
              <a:buFont typeface="Arial" pitchFamily="34" charset="0"/>
              <a:buChar char="•"/>
              <a:tabLst>
                <a:tab pos="406197" algn="l"/>
                <a:tab pos="1494424" algn="l"/>
                <a:tab pos="2582651" algn="l"/>
                <a:tab pos="3670879" algn="l"/>
                <a:tab pos="4759106" algn="l"/>
                <a:tab pos="5847334" algn="l"/>
                <a:tab pos="6935561" algn="l"/>
                <a:tab pos="8023789" algn="l"/>
                <a:tab pos="9112016" algn="l"/>
                <a:tab pos="10200244" algn="l"/>
                <a:tab pos="11288471" algn="l"/>
                <a:tab pos="12376698" algn="l"/>
              </a:tabLst>
            </a:pPr>
            <a:r>
              <a:rPr lang="ru-RU" sz="2900" dirty="0">
                <a:solidFill>
                  <a:srgbClr val="000000"/>
                </a:solidFill>
                <a:ea typeface="Droid Sans Fallback" charset="0"/>
                <a:cs typeface="Droid Sans Fallback" charset="0"/>
              </a:rPr>
              <a:t>Какие социально-демографические факторы определяют разные уровни финансовой грамотности?</a:t>
            </a:r>
          </a:p>
          <a:p>
            <a:pPr marL="406197" indent="-406197" defTabSz="1042447">
              <a:spcBef>
                <a:spcPts val="714"/>
              </a:spcBef>
              <a:buFont typeface="Arial" pitchFamily="34" charset="0"/>
              <a:buChar char="•"/>
              <a:tabLst>
                <a:tab pos="406197" algn="l"/>
                <a:tab pos="1494424" algn="l"/>
                <a:tab pos="2582651" algn="l"/>
                <a:tab pos="3670879" algn="l"/>
                <a:tab pos="4759106" algn="l"/>
                <a:tab pos="5847334" algn="l"/>
                <a:tab pos="6935561" algn="l"/>
                <a:tab pos="8023789" algn="l"/>
                <a:tab pos="9112016" algn="l"/>
                <a:tab pos="10200244" algn="l"/>
                <a:tab pos="11288471" algn="l"/>
                <a:tab pos="12376698" algn="l"/>
              </a:tabLst>
            </a:pPr>
            <a:r>
              <a:rPr lang="ru-RU" sz="2900" dirty="0">
                <a:solidFill>
                  <a:srgbClr val="000000"/>
                </a:solidFill>
                <a:ea typeface="Droid Sans Fallback" charset="0"/>
                <a:cs typeface="Droid Sans Fallback" charset="0"/>
              </a:rPr>
              <a:t>Как связана финансовая грамотность с опытом обучения и опытом финансовой деятельности?</a:t>
            </a:r>
          </a:p>
        </p:txBody>
      </p:sp>
      <p:sp>
        <p:nvSpPr>
          <p:cNvPr id="6151" name="Text Box 7"/>
          <p:cNvSpPr txBox="1">
            <a:spLocks noChangeArrowheads="1"/>
          </p:cNvSpPr>
          <p:nvPr/>
        </p:nvSpPr>
        <p:spPr bwMode="auto">
          <a:xfrm>
            <a:off x="1547937" y="701874"/>
            <a:ext cx="9801701" cy="1578819"/>
          </a:xfrm>
          <a:prstGeom prst="rect">
            <a:avLst/>
          </a:prstGeom>
          <a:noFill/>
          <a:ln w="9525">
            <a:noFill/>
            <a:round/>
            <a:headEnd/>
            <a:tailEnd/>
          </a:ln>
          <a:effectLst/>
        </p:spPr>
        <p:txBody>
          <a:bodyPr lIns="108823" tIns="54411" rIns="108823" bIns="54411" anchor="ctr"/>
          <a:lstStyle/>
          <a:p>
            <a:pPr algn="ctr" defTabSz="1042447">
              <a:lnSpc>
                <a:spcPct val="80000"/>
              </a:lnSpc>
              <a:tabLst>
                <a:tab pos="0" algn="l"/>
                <a:tab pos="1088227" algn="l"/>
                <a:tab pos="2176455" algn="l"/>
                <a:tab pos="3264682" algn="l"/>
                <a:tab pos="4352910" algn="l"/>
                <a:tab pos="5441137" algn="l"/>
                <a:tab pos="6529365" algn="l"/>
                <a:tab pos="7617592" algn="l"/>
                <a:tab pos="8705820" algn="l"/>
                <a:tab pos="9794047" algn="l"/>
                <a:tab pos="10882274" algn="l"/>
                <a:tab pos="11970502" algn="l"/>
              </a:tabLst>
            </a:pPr>
            <a:r>
              <a:rPr lang="ru-RU" sz="4000" b="1" dirty="0">
                <a:solidFill>
                  <a:srgbClr val="0070C0"/>
                </a:solidFill>
                <a:ea typeface="Droid Sans Fallback" charset="0"/>
                <a:cs typeface="Droid Sans Fallback" charset="0"/>
              </a:rPr>
              <a:t>Дополнительные вопросы исследования </a:t>
            </a:r>
            <a:r>
              <a:rPr lang="en-US" sz="4000" b="1" dirty="0">
                <a:solidFill>
                  <a:srgbClr val="0070C0"/>
                </a:solidFill>
                <a:ea typeface="Droid Sans Fallback" charset="0"/>
                <a:cs typeface="Droid Sans Fallback" charset="0"/>
              </a:rPr>
              <a:t>PISA </a:t>
            </a:r>
            <a:r>
              <a:rPr lang="ru-RU" sz="4000" b="1" dirty="0">
                <a:solidFill>
                  <a:srgbClr val="0070C0"/>
                </a:solidFill>
                <a:ea typeface="Droid Sans Fallback" charset="0"/>
                <a:cs typeface="Droid Sans Fallback" charset="0"/>
              </a:rPr>
              <a:t>в области финансовой грамотности</a:t>
            </a:r>
          </a:p>
          <a:p>
            <a:pPr algn="ctr" defTabSz="1042447">
              <a:lnSpc>
                <a:spcPct val="80000"/>
              </a:lnSpc>
              <a:tabLst>
                <a:tab pos="0" algn="l"/>
                <a:tab pos="1088227" algn="l"/>
                <a:tab pos="2176455" algn="l"/>
                <a:tab pos="3264682" algn="l"/>
                <a:tab pos="4352910" algn="l"/>
                <a:tab pos="5441137" algn="l"/>
                <a:tab pos="6529365" algn="l"/>
                <a:tab pos="7617592" algn="l"/>
                <a:tab pos="8705820" algn="l"/>
                <a:tab pos="9794047" algn="l"/>
                <a:tab pos="10882274" algn="l"/>
                <a:tab pos="11970502" algn="l"/>
              </a:tabLst>
            </a:pPr>
            <a:r>
              <a:rPr lang="ru-RU" sz="3300" i="1" dirty="0">
                <a:solidFill>
                  <a:srgbClr val="004B78"/>
                </a:solidFill>
                <a:ea typeface="Droid Sans Fallback" charset="0"/>
                <a:cs typeface="Droid Sans Fallback" charset="0"/>
              </a:rPr>
              <a:t>(информация на основании выполнения заданий </a:t>
            </a:r>
          </a:p>
          <a:p>
            <a:pPr algn="ctr" defTabSz="1042447">
              <a:lnSpc>
                <a:spcPct val="80000"/>
              </a:lnSpc>
              <a:tabLst>
                <a:tab pos="0" algn="l"/>
                <a:tab pos="1088227" algn="l"/>
                <a:tab pos="2176455" algn="l"/>
                <a:tab pos="3264682" algn="l"/>
                <a:tab pos="4352910" algn="l"/>
                <a:tab pos="5441137" algn="l"/>
                <a:tab pos="6529365" algn="l"/>
                <a:tab pos="7617592" algn="l"/>
                <a:tab pos="8705820" algn="l"/>
                <a:tab pos="9794047" algn="l"/>
                <a:tab pos="10882274" algn="l"/>
                <a:tab pos="11970502" algn="l"/>
              </a:tabLst>
            </a:pPr>
            <a:r>
              <a:rPr lang="ru-RU" sz="3300" i="1" dirty="0">
                <a:solidFill>
                  <a:srgbClr val="004B78"/>
                </a:solidFill>
                <a:ea typeface="Droid Sans Fallback" charset="0"/>
                <a:cs typeface="Droid Sans Fallback" charset="0"/>
              </a:rPr>
              <a:t>и ответов в анкетах)</a:t>
            </a:r>
            <a:r>
              <a:rPr lang="ru-RU" sz="3300" dirty="0">
                <a:solidFill>
                  <a:srgbClr val="004B78"/>
                </a:solidFill>
                <a:ea typeface="Droid Sans Fallback" charset="0"/>
                <a:cs typeface="Droid Sans Fallback" charset="0"/>
              </a:rPr>
              <a:t/>
            </a:r>
            <a:br>
              <a:rPr lang="ru-RU" sz="3300" dirty="0">
                <a:solidFill>
                  <a:srgbClr val="004B78"/>
                </a:solidFill>
                <a:ea typeface="Droid Sans Fallback" charset="0"/>
                <a:cs typeface="Droid Sans Fallback" charset="0"/>
              </a:rPr>
            </a:br>
            <a:endParaRPr lang="ru-RU" sz="3300" dirty="0">
              <a:solidFill>
                <a:srgbClr val="004B78"/>
              </a:solidFill>
              <a:ea typeface="Droid Sans Fallback" charset="0"/>
              <a:cs typeface="Droid Sans Fallback" charset="0"/>
            </a:endParaRPr>
          </a:p>
        </p:txBody>
      </p:sp>
    </p:spTree>
    <p:extLst>
      <p:ext uri="{BB962C8B-B14F-4D97-AF65-F5344CB8AC3E}">
        <p14:creationId xmlns:p14="http://schemas.microsoft.com/office/powerpoint/2010/main" val="1746765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Рисунок 50" descr="asomi-map.png"/>
          <p:cNvPicPr>
            <a:picLocks noChangeAspect="1"/>
          </p:cNvPicPr>
          <p:nvPr/>
        </p:nvPicPr>
        <p:blipFill>
          <a:blip r:embed="rId2" cstate="print">
            <a:duotone>
              <a:prstClr val="black"/>
              <a:schemeClr val="accent3">
                <a:tint val="45000"/>
                <a:satMod val="400000"/>
              </a:schemeClr>
            </a:duotone>
          </a:blip>
          <a:stretch>
            <a:fillRect/>
          </a:stretch>
        </p:blipFill>
        <p:spPr>
          <a:xfrm>
            <a:off x="2" y="773794"/>
            <a:ext cx="5566182" cy="3041220"/>
          </a:xfrm>
          <a:prstGeom prst="rect">
            <a:avLst/>
          </a:prstGeom>
          <a:noFill/>
          <a:ln>
            <a:noFill/>
          </a:ln>
          <a:effectLst>
            <a:innerShdw blurRad="63500" dist="50800" dir="8100000">
              <a:prstClr val="black">
                <a:alpha val="50000"/>
              </a:prstClr>
            </a:innerShdw>
          </a:effectLst>
        </p:spPr>
      </p:pic>
      <p:sp>
        <p:nvSpPr>
          <p:cNvPr id="2" name="Заголовок 1"/>
          <p:cNvSpPr>
            <a:spLocks noGrp="1"/>
          </p:cNvSpPr>
          <p:nvPr>
            <p:ph type="ctrTitle"/>
          </p:nvPr>
        </p:nvSpPr>
        <p:spPr>
          <a:xfrm>
            <a:off x="4537019" y="673493"/>
            <a:ext cx="7343831" cy="2607801"/>
          </a:xfrm>
        </p:spPr>
        <p:txBody>
          <a:bodyPr>
            <a:normAutofit fontScale="90000"/>
          </a:bodyPr>
          <a:lstStyle/>
          <a:p>
            <a:r>
              <a:rPr lang="ru-RU" sz="4300" dirty="0"/>
              <a:t> </a:t>
            </a:r>
            <a:br>
              <a:rPr lang="ru-RU" sz="4300" dirty="0"/>
            </a:br>
            <a:r>
              <a:rPr lang="ru-RU" sz="4100" b="1" i="1" dirty="0">
                <a:solidFill>
                  <a:srgbClr val="0070C0"/>
                </a:solidFill>
                <a:ea typeface="Times New Roman" pitchFamily="18" charset="0"/>
                <a:cs typeface="Times New Roman" pitchFamily="18" charset="0"/>
              </a:rPr>
              <a:t>Уровень финансовой  грамотности </a:t>
            </a:r>
            <a:br>
              <a:rPr lang="ru-RU" sz="4100" b="1" i="1" dirty="0">
                <a:solidFill>
                  <a:srgbClr val="0070C0"/>
                </a:solidFill>
                <a:ea typeface="Times New Roman" pitchFamily="18" charset="0"/>
                <a:cs typeface="Times New Roman" pitchFamily="18" charset="0"/>
              </a:rPr>
            </a:br>
            <a:r>
              <a:rPr lang="ru-RU" sz="4100" b="1" i="1" dirty="0">
                <a:solidFill>
                  <a:srgbClr val="0070C0"/>
                </a:solidFill>
                <a:ea typeface="Times New Roman" pitchFamily="18" charset="0"/>
                <a:cs typeface="Times New Roman" pitchFamily="18" charset="0"/>
              </a:rPr>
              <a:t>российских школьников </a:t>
            </a:r>
            <a:br>
              <a:rPr lang="ru-RU" sz="4100" b="1" i="1" dirty="0">
                <a:solidFill>
                  <a:srgbClr val="0070C0"/>
                </a:solidFill>
                <a:ea typeface="Times New Roman" pitchFamily="18" charset="0"/>
                <a:cs typeface="Times New Roman" pitchFamily="18" charset="0"/>
              </a:rPr>
            </a:br>
            <a:r>
              <a:rPr lang="ru-RU" sz="4100" b="1" i="1" dirty="0">
                <a:solidFill>
                  <a:srgbClr val="0070C0"/>
                </a:solidFill>
                <a:ea typeface="Times New Roman" pitchFamily="18" charset="0"/>
                <a:cs typeface="Times New Roman" pitchFamily="18" charset="0"/>
              </a:rPr>
              <a:t>по результатам второго этапа </a:t>
            </a:r>
            <a:r>
              <a:rPr lang="ru-RU" sz="4100" b="1" i="1" dirty="0"/>
              <a:t> </a:t>
            </a:r>
            <a:r>
              <a:rPr lang="ru-RU" sz="3700" b="1" i="1" dirty="0"/>
              <a:t/>
            </a:r>
            <a:br>
              <a:rPr lang="ru-RU" sz="3700" b="1" i="1" dirty="0"/>
            </a:br>
            <a:endParaRPr lang="ru-RU" sz="3600" b="1" i="1" dirty="0">
              <a:solidFill>
                <a:srgbClr val="0070C0"/>
              </a:solidFill>
            </a:endParaRPr>
          </a:p>
        </p:txBody>
      </p:sp>
      <p:sp>
        <p:nvSpPr>
          <p:cNvPr id="8" name="Прямоугольник 7"/>
          <p:cNvSpPr/>
          <p:nvPr/>
        </p:nvSpPr>
        <p:spPr>
          <a:xfrm>
            <a:off x="1355966" y="3582194"/>
            <a:ext cx="9121478" cy="2800736"/>
          </a:xfrm>
          <a:prstGeom prst="rect">
            <a:avLst/>
          </a:prstGeom>
        </p:spPr>
        <p:txBody>
          <a:bodyPr wrap="square" lIns="121890" tIns="60945" rIns="121890" bIns="60945">
            <a:spAutoFit/>
          </a:bodyPr>
          <a:lstStyle/>
          <a:p>
            <a:pPr algn="ctr" defTabSz="1042447">
              <a:defRPr/>
            </a:pPr>
            <a:r>
              <a:rPr lang="ru-RU" sz="2900" b="1" dirty="0">
                <a:solidFill>
                  <a:srgbClr val="FF0000"/>
                </a:solidFill>
              </a:rPr>
              <a:t>Значительное</a:t>
            </a:r>
            <a:r>
              <a:rPr lang="ru-RU" sz="2900" b="1" dirty="0">
                <a:solidFill>
                  <a:prstClr val="black"/>
                </a:solidFill>
              </a:rPr>
              <a:t> </a:t>
            </a:r>
            <a:r>
              <a:rPr lang="ru-RU" sz="2900" b="1" dirty="0">
                <a:solidFill>
                  <a:srgbClr val="FF0000"/>
                </a:solidFill>
              </a:rPr>
              <a:t>улучшение</a:t>
            </a:r>
            <a:r>
              <a:rPr lang="ru-RU" sz="2900" b="1" dirty="0">
                <a:solidFill>
                  <a:prstClr val="black"/>
                </a:solidFill>
              </a:rPr>
              <a:t> результатов по сравнению с 2012 годом (на 26 баллов).</a:t>
            </a:r>
          </a:p>
          <a:p>
            <a:pPr algn="ctr" defTabSz="1042447">
              <a:defRPr/>
            </a:pPr>
            <a:r>
              <a:rPr lang="ru-RU" sz="2900" b="1" dirty="0">
                <a:solidFill>
                  <a:prstClr val="black"/>
                </a:solidFill>
              </a:rPr>
              <a:t>Переход с 10-го места в рейтинге из 18 стран </a:t>
            </a:r>
          </a:p>
          <a:p>
            <a:pPr algn="ctr" defTabSz="1042447">
              <a:defRPr/>
            </a:pPr>
            <a:r>
              <a:rPr lang="ru-RU" sz="2900" b="1" i="1" dirty="0">
                <a:solidFill>
                  <a:prstClr val="black"/>
                </a:solidFill>
              </a:rPr>
              <a:t>(ниже среднего международного уровня)</a:t>
            </a:r>
            <a:r>
              <a:rPr lang="ru-RU" sz="2900" b="1" dirty="0">
                <a:solidFill>
                  <a:prstClr val="black"/>
                </a:solidFill>
              </a:rPr>
              <a:t> </a:t>
            </a:r>
          </a:p>
          <a:p>
            <a:pPr algn="ctr" defTabSz="1042447">
              <a:defRPr/>
            </a:pPr>
            <a:r>
              <a:rPr lang="ru-RU" sz="2900" b="1" dirty="0">
                <a:solidFill>
                  <a:prstClr val="black"/>
                </a:solidFill>
              </a:rPr>
              <a:t>на  </a:t>
            </a:r>
            <a:r>
              <a:rPr lang="ru-RU" sz="2900" b="1" dirty="0">
                <a:solidFill>
                  <a:srgbClr val="FF0000"/>
                </a:solidFill>
              </a:rPr>
              <a:t>4-е место из 15 стран </a:t>
            </a:r>
          </a:p>
          <a:p>
            <a:pPr algn="ctr" defTabSz="1042447">
              <a:defRPr/>
            </a:pPr>
            <a:r>
              <a:rPr lang="ru-RU" sz="2900" b="1" i="1" dirty="0">
                <a:solidFill>
                  <a:prstClr val="black"/>
                </a:solidFill>
              </a:rPr>
              <a:t>(выше среднего международного уровня)</a:t>
            </a:r>
            <a:r>
              <a:rPr lang="ru-RU" sz="2900" b="1" dirty="0">
                <a:solidFill>
                  <a:prstClr val="black"/>
                </a:solidFill>
              </a:rPr>
              <a:t>.</a:t>
            </a:r>
          </a:p>
        </p:txBody>
      </p:sp>
      <p:sp>
        <p:nvSpPr>
          <p:cNvPr id="9" name="Прямоугольник 8"/>
          <p:cNvSpPr/>
          <p:nvPr/>
        </p:nvSpPr>
        <p:spPr>
          <a:xfrm>
            <a:off x="1168845" y="1877094"/>
            <a:ext cx="3368174" cy="615523"/>
          </a:xfrm>
          <a:prstGeom prst="rect">
            <a:avLst/>
          </a:prstGeom>
        </p:spPr>
        <p:txBody>
          <a:bodyPr wrap="square" lIns="121890" tIns="60945" rIns="121890" bIns="60945">
            <a:spAutoFit/>
          </a:bodyPr>
          <a:lstStyle/>
          <a:p>
            <a:pPr defTabSz="1042447"/>
            <a:r>
              <a:rPr lang="ru-RU" sz="3200" b="1" i="1" dirty="0">
                <a:solidFill>
                  <a:srgbClr val="0070C0"/>
                </a:solidFill>
              </a:rPr>
              <a:t>От 2012 к </a:t>
            </a:r>
            <a:r>
              <a:rPr lang="en-US" sz="3200" b="1" i="1" dirty="0">
                <a:solidFill>
                  <a:srgbClr val="0070C0"/>
                </a:solidFill>
              </a:rPr>
              <a:t>2015</a:t>
            </a:r>
            <a:endParaRPr lang="ru-RU" sz="3200" dirty="0">
              <a:solidFill>
                <a:prstClr val="black"/>
              </a:solidFill>
            </a:endParaRPr>
          </a:p>
        </p:txBody>
      </p:sp>
    </p:spTree>
    <p:extLst>
      <p:ext uri="{BB962C8B-B14F-4D97-AF65-F5344CB8AC3E}">
        <p14:creationId xmlns:p14="http://schemas.microsoft.com/office/powerpoint/2010/main" val="1348169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670745" y="0"/>
            <a:ext cx="8724999" cy="1194065"/>
          </a:xfrm>
          <a:prstGeom prst="rect">
            <a:avLst/>
          </a:prstGeom>
          <a:noFill/>
          <a:ln w="9525">
            <a:noFill/>
            <a:round/>
            <a:headEnd/>
            <a:tailEnd/>
          </a:ln>
          <a:effectLst/>
        </p:spPr>
        <p:txBody>
          <a:bodyPr lIns="108823" tIns="54411" rIns="108823" bIns="54411" anchor="ctr"/>
          <a:lstStyle/>
          <a:p>
            <a:pPr algn="ctr" defTabSz="1042447">
              <a:lnSpc>
                <a:spcPct val="80000"/>
              </a:lnSpc>
              <a:tabLst>
                <a:tab pos="0" algn="l"/>
                <a:tab pos="1088227" algn="l"/>
                <a:tab pos="2176455" algn="l"/>
                <a:tab pos="3264682" algn="l"/>
                <a:tab pos="4352910" algn="l"/>
                <a:tab pos="5441137" algn="l"/>
                <a:tab pos="6529365" algn="l"/>
                <a:tab pos="7617592" algn="l"/>
                <a:tab pos="8705820" algn="l"/>
                <a:tab pos="9794047" algn="l"/>
                <a:tab pos="10882274" algn="l"/>
                <a:tab pos="11970502" algn="l"/>
              </a:tabLst>
            </a:pPr>
            <a:r>
              <a:rPr lang="ru-RU" sz="3100" b="1" dirty="0">
                <a:solidFill>
                  <a:srgbClr val="222268"/>
                </a:solidFill>
                <a:ea typeface="Droid Sans Fallback" charset="0"/>
                <a:cs typeface="Droid Sans Fallback" charset="0"/>
              </a:rPr>
              <a:t>Процент учащихся с наивысшими результатами (уровень 5) по финансовой грамотно</a:t>
            </a:r>
            <a:r>
              <a:rPr lang="ru-RU" sz="3300" b="1" dirty="0">
                <a:solidFill>
                  <a:srgbClr val="222268"/>
                </a:solidFill>
                <a:ea typeface="Droid Sans Fallback" charset="0"/>
                <a:cs typeface="Droid Sans Fallback" charset="0"/>
              </a:rPr>
              <a:t>сти </a:t>
            </a:r>
          </a:p>
        </p:txBody>
      </p:sp>
      <p:grpSp>
        <p:nvGrpSpPr>
          <p:cNvPr id="2" name="Group 2"/>
          <p:cNvGrpSpPr>
            <a:grpSpLocks/>
          </p:cNvGrpSpPr>
          <p:nvPr/>
        </p:nvGrpSpPr>
        <p:grpSpPr bwMode="auto">
          <a:xfrm>
            <a:off x="2011082" y="1124412"/>
            <a:ext cx="8423853" cy="5690050"/>
            <a:chOff x="975" y="678"/>
            <a:chExt cx="4084" cy="3431"/>
          </a:xfrm>
        </p:grpSpPr>
        <p:pic>
          <p:nvPicPr>
            <p:cNvPr id="16387" name="Picture 3"/>
            <p:cNvPicPr>
              <a:picLocks noChangeAspect="1" noChangeArrowheads="1"/>
            </p:cNvPicPr>
            <p:nvPr/>
          </p:nvPicPr>
          <p:blipFill>
            <a:blip r:embed="rId3" cstate="print"/>
            <a:srcRect/>
            <a:stretch>
              <a:fillRect/>
            </a:stretch>
          </p:blipFill>
          <p:spPr bwMode="auto">
            <a:xfrm>
              <a:off x="975" y="678"/>
              <a:ext cx="4084" cy="3431"/>
            </a:xfrm>
            <a:prstGeom prst="rect">
              <a:avLst/>
            </a:prstGeom>
            <a:noFill/>
            <a:ln w="9525">
              <a:noFill/>
              <a:round/>
              <a:headEnd/>
              <a:tailEnd/>
            </a:ln>
            <a:effectLst/>
          </p:spPr>
        </p:pic>
        <p:sp>
          <p:nvSpPr>
            <p:cNvPr id="16388" name="Text Box 4"/>
            <p:cNvSpPr txBox="1">
              <a:spLocks noChangeArrowheads="1"/>
            </p:cNvSpPr>
            <p:nvPr/>
          </p:nvSpPr>
          <p:spPr bwMode="auto">
            <a:xfrm>
              <a:off x="975" y="678"/>
              <a:ext cx="4084" cy="3431"/>
            </a:xfrm>
            <a:prstGeom prst="rect">
              <a:avLst/>
            </a:prstGeom>
            <a:noFill/>
            <a:ln w="9525">
              <a:noFill/>
              <a:round/>
              <a:headEnd/>
              <a:tailEnd/>
            </a:ln>
            <a:effectLst/>
          </p:spPr>
          <p:txBody>
            <a:bodyPr wrap="none" anchor="ctr"/>
            <a:lstStyle/>
            <a:p>
              <a:pPr defTabSz="1042447"/>
              <a:endParaRPr lang="ru-RU">
                <a:solidFill>
                  <a:prstClr val="black"/>
                </a:solidFill>
              </a:endParaRPr>
            </a:p>
          </p:txBody>
        </p:sp>
      </p:grpSp>
      <p:sp>
        <p:nvSpPr>
          <p:cNvPr id="10" name="Прямоугольник 9"/>
          <p:cNvSpPr/>
          <p:nvPr/>
        </p:nvSpPr>
        <p:spPr>
          <a:xfrm>
            <a:off x="683841" y="269826"/>
            <a:ext cx="806631" cy="461665"/>
          </a:xfrm>
          <a:prstGeom prst="rect">
            <a:avLst/>
          </a:prstGeom>
        </p:spPr>
        <p:txBody>
          <a:bodyPr wrap="none">
            <a:spAutoFit/>
          </a:bodyPr>
          <a:lstStyle/>
          <a:p>
            <a:pPr defTabSz="1042447"/>
            <a:r>
              <a:rPr lang="ru-RU" sz="2400" b="1" i="1" dirty="0">
                <a:solidFill>
                  <a:srgbClr val="0070C0"/>
                </a:solidFill>
              </a:rPr>
              <a:t>2012</a:t>
            </a:r>
            <a:endParaRPr lang="ru-RU" dirty="0">
              <a:solidFill>
                <a:prstClr val="black"/>
              </a:solidFill>
            </a:endParaRPr>
          </a:p>
        </p:txBody>
      </p:sp>
    </p:spTree>
    <p:extLst>
      <p:ext uri="{BB962C8B-B14F-4D97-AF65-F5344CB8AC3E}">
        <p14:creationId xmlns:p14="http://schemas.microsoft.com/office/powerpoint/2010/main" val="522472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233241" y="1074694"/>
            <a:ext cx="5894305" cy="5906970"/>
          </a:xfrm>
          <a:prstGeom prst="rect">
            <a:avLst/>
          </a:prstGeom>
          <a:noFill/>
          <a:ln w="9525">
            <a:noFill/>
            <a:miter lim="800000"/>
            <a:headEnd/>
            <a:tailEnd/>
          </a:ln>
        </p:spPr>
      </p:pic>
      <p:sp>
        <p:nvSpPr>
          <p:cNvPr id="10" name="Содержимое 2"/>
          <p:cNvSpPr txBox="1">
            <a:spLocks/>
          </p:cNvSpPr>
          <p:nvPr/>
        </p:nvSpPr>
        <p:spPr>
          <a:xfrm>
            <a:off x="5940425" y="413842"/>
            <a:ext cx="5683137" cy="6549946"/>
          </a:xfrm>
          <a:prstGeom prst="rect">
            <a:avLst/>
          </a:prstGeom>
        </p:spPr>
        <p:txBody>
          <a:bodyPr vert="horz" lIns="104221" tIns="52110" rIns="104221" bIns="52110" rtlCol="0">
            <a:noAutofit/>
          </a:bodyPr>
          <a:lstStyle/>
          <a:p>
            <a:pPr algn="ctr" defTabSz="1042203">
              <a:spcBef>
                <a:spcPct val="20000"/>
              </a:spcBef>
              <a:defRPr/>
            </a:pPr>
            <a:endParaRPr lang="ru-RU" sz="1100" b="1" dirty="0">
              <a:solidFill>
                <a:prstClr val="black"/>
              </a:solidFill>
            </a:endParaRPr>
          </a:p>
          <a:p>
            <a:pPr algn="r" defTabSz="1042203">
              <a:buFont typeface="Arial" pitchFamily="34" charset="0"/>
              <a:buChar char="•"/>
              <a:defRPr/>
            </a:pPr>
            <a:r>
              <a:rPr lang="ru-RU" sz="2000" b="1" dirty="0">
                <a:solidFill>
                  <a:prstClr val="black"/>
                </a:solidFill>
              </a:rPr>
              <a:t> </a:t>
            </a:r>
          </a:p>
          <a:p>
            <a:pPr algn="r" defTabSz="1042203">
              <a:buFont typeface="Arial" pitchFamily="34" charset="0"/>
              <a:buChar char="•"/>
              <a:defRPr/>
            </a:pPr>
            <a:r>
              <a:rPr lang="ru-RU" sz="2000" b="1" dirty="0">
                <a:solidFill>
                  <a:prstClr val="black"/>
                </a:solidFill>
              </a:rPr>
              <a:t> </a:t>
            </a:r>
            <a:r>
              <a:rPr lang="ru-RU" sz="2000" b="1" dirty="0">
                <a:solidFill>
                  <a:srgbClr val="FF0000"/>
                </a:solidFill>
              </a:rPr>
              <a:t>И ликбез, и работа с подготовленными</a:t>
            </a:r>
          </a:p>
          <a:p>
            <a:pPr algn="r" defTabSz="1042203">
              <a:defRPr/>
            </a:pPr>
            <a:r>
              <a:rPr lang="ru-RU" sz="2000" b="1" dirty="0">
                <a:solidFill>
                  <a:prstClr val="black"/>
                </a:solidFill>
              </a:rPr>
              <a:t>Возможность планирования работы с учащимися разного уровня подготовки.</a:t>
            </a:r>
          </a:p>
          <a:p>
            <a:pPr algn="r" defTabSz="1042203">
              <a:defRPr/>
            </a:pPr>
            <a:r>
              <a:rPr lang="ru-RU" sz="2000" b="1" dirty="0">
                <a:solidFill>
                  <a:prstClr val="black"/>
                </a:solidFill>
              </a:rPr>
              <a:t>В двух странах, идущих за Россией в рейтинге (пятая и шестая позиции), процент учащихся, оказавшихся на самом высоком уровне, выше, чем в России. Задача продвижения подготовленных.</a:t>
            </a:r>
          </a:p>
          <a:p>
            <a:pPr algn="r" defTabSz="1042447">
              <a:buFont typeface="Arial" pitchFamily="34" charset="0"/>
              <a:buChar char="•"/>
              <a:defRPr/>
            </a:pPr>
            <a:r>
              <a:rPr lang="ru-RU" sz="2000" b="1" dirty="0">
                <a:solidFill>
                  <a:srgbClr val="FF0000"/>
                </a:solidFill>
              </a:rPr>
              <a:t>Основание для системных выводов</a:t>
            </a:r>
          </a:p>
          <a:p>
            <a:pPr algn="r" defTabSz="1042447">
              <a:defRPr/>
            </a:pPr>
            <a:r>
              <a:rPr lang="ru-RU" sz="2000" b="1" dirty="0">
                <a:solidFill>
                  <a:prstClr val="black"/>
                </a:solidFill>
              </a:rPr>
              <a:t>Результаты российских учащихся, в отличие от Китая, Бельгии и Канады (первые три позиции в рейтинге) получены на представительной выборке и переносимы на всю совокупность учащихся России 15-летнего возраста.</a:t>
            </a:r>
          </a:p>
          <a:p>
            <a:pPr algn="r" defTabSz="1042447">
              <a:defRPr/>
            </a:pPr>
            <a:r>
              <a:rPr lang="ru-RU" sz="2000" b="1" dirty="0">
                <a:solidFill>
                  <a:prstClr val="black"/>
                </a:solidFill>
              </a:rPr>
              <a:t>Это даёт возможность делать системные выводы, в том числе о значении развития в стране финансового образования.</a:t>
            </a:r>
          </a:p>
          <a:p>
            <a:pPr algn="r" defTabSz="1042203">
              <a:defRPr/>
            </a:pPr>
            <a:endParaRPr lang="ru-RU" sz="2000" dirty="0">
              <a:solidFill>
                <a:prstClr val="black"/>
              </a:solidFill>
            </a:endParaRPr>
          </a:p>
          <a:p>
            <a:pPr algn="ctr" defTabSz="1042203">
              <a:spcBef>
                <a:spcPct val="20000"/>
              </a:spcBef>
              <a:defRPr/>
            </a:pPr>
            <a:endParaRPr lang="en-GB" sz="2400" b="1" dirty="0">
              <a:solidFill>
                <a:prstClr val="black">
                  <a:tint val="75000"/>
                </a:prstClr>
              </a:solidFill>
            </a:endParaRPr>
          </a:p>
          <a:p>
            <a:pPr algn="ctr" defTabSz="1042203">
              <a:spcBef>
                <a:spcPct val="20000"/>
              </a:spcBef>
              <a:defRPr/>
            </a:pPr>
            <a:endParaRPr lang="ru-RU" sz="2400" dirty="0">
              <a:solidFill>
                <a:prstClr val="black">
                  <a:tint val="75000"/>
                </a:prstClr>
              </a:solidFill>
            </a:endParaRPr>
          </a:p>
        </p:txBody>
      </p:sp>
      <p:sp>
        <p:nvSpPr>
          <p:cNvPr id="9" name="Стрелка влево 8"/>
          <p:cNvSpPr/>
          <p:nvPr/>
        </p:nvSpPr>
        <p:spPr>
          <a:xfrm>
            <a:off x="5940425" y="329416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2447"/>
            <a:endParaRPr lang="ru-RU">
              <a:solidFill>
                <a:prstClr val="white"/>
              </a:solidFill>
            </a:endParaRPr>
          </a:p>
        </p:txBody>
      </p:sp>
      <p:sp>
        <p:nvSpPr>
          <p:cNvPr id="11" name="Прямоугольник 10"/>
          <p:cNvSpPr/>
          <p:nvPr/>
        </p:nvSpPr>
        <p:spPr>
          <a:xfrm>
            <a:off x="539825" y="485850"/>
            <a:ext cx="806631" cy="461665"/>
          </a:xfrm>
          <a:prstGeom prst="rect">
            <a:avLst/>
          </a:prstGeom>
        </p:spPr>
        <p:txBody>
          <a:bodyPr wrap="none">
            <a:spAutoFit/>
          </a:bodyPr>
          <a:lstStyle/>
          <a:p>
            <a:pPr defTabSz="1042447"/>
            <a:r>
              <a:rPr lang="ru-RU" sz="2400" b="1" i="1" dirty="0">
                <a:solidFill>
                  <a:srgbClr val="0070C0"/>
                </a:solidFill>
              </a:rPr>
              <a:t>2015</a:t>
            </a:r>
            <a:endParaRPr lang="ru-RU" dirty="0">
              <a:solidFill>
                <a:prstClr val="black"/>
              </a:solidFill>
            </a:endParaRPr>
          </a:p>
        </p:txBody>
      </p:sp>
    </p:spTree>
    <p:extLst>
      <p:ext uri="{BB962C8B-B14F-4D97-AF65-F5344CB8AC3E}">
        <p14:creationId xmlns:p14="http://schemas.microsoft.com/office/powerpoint/2010/main" val="2299075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84047" indent="-340019" eaLnBrk="0" hangingPunct="0">
              <a:defRPr>
                <a:solidFill>
                  <a:schemeClr val="tx1"/>
                </a:solidFill>
                <a:latin typeface="Arial" panose="020B0604020202020204" pitchFamily="34" charset="0"/>
                <a:cs typeface="Arial" panose="020B0604020202020204" pitchFamily="34" charset="0"/>
              </a:defRPr>
            </a:lvl2pPr>
            <a:lvl3pPr marL="1360072" indent="-272014" eaLnBrk="0" hangingPunct="0">
              <a:defRPr>
                <a:solidFill>
                  <a:schemeClr val="tx1"/>
                </a:solidFill>
                <a:latin typeface="Arial" panose="020B0604020202020204" pitchFamily="34" charset="0"/>
                <a:cs typeface="Arial" panose="020B0604020202020204" pitchFamily="34" charset="0"/>
              </a:defRPr>
            </a:lvl3pPr>
            <a:lvl4pPr marL="1904100" indent="-272014" eaLnBrk="0" hangingPunct="0">
              <a:defRPr>
                <a:solidFill>
                  <a:schemeClr val="tx1"/>
                </a:solidFill>
                <a:latin typeface="Arial" panose="020B0604020202020204" pitchFamily="34" charset="0"/>
                <a:cs typeface="Arial" panose="020B0604020202020204" pitchFamily="34" charset="0"/>
              </a:defRPr>
            </a:lvl4pPr>
            <a:lvl5pPr marL="2448130" indent="-272014" eaLnBrk="0" hangingPunct="0">
              <a:defRPr>
                <a:solidFill>
                  <a:schemeClr val="tx1"/>
                </a:solidFill>
                <a:latin typeface="Arial" panose="020B0604020202020204" pitchFamily="34" charset="0"/>
                <a:cs typeface="Arial" panose="020B0604020202020204" pitchFamily="34" charset="0"/>
              </a:defRPr>
            </a:lvl5pPr>
            <a:lvl6pPr marL="2992159" indent="-2720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6187" indent="-2720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80217" indent="-2720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4245" indent="-27201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9EC3C6-6073-464D-B2D9-44D135E925F5}" type="slidenum">
              <a:rPr lang="ru-RU" altLang="ru-RU">
                <a:solidFill>
                  <a:srgbClr val="FFFFFF"/>
                </a:solidFill>
                <a:latin typeface="Times New Roman" panose="02020603050405020304" pitchFamily="18" charset="0"/>
              </a:rPr>
              <a:pPr/>
              <a:t>79</a:t>
            </a:fld>
            <a:endParaRPr lang="ru-RU" altLang="ru-RU" dirty="0">
              <a:solidFill>
                <a:srgbClr val="FFFFFF"/>
              </a:solidFill>
              <a:latin typeface="Times New Roman" panose="02020603050405020304" pitchFamily="18" charset="0"/>
            </a:endParaRPr>
          </a:p>
        </p:txBody>
      </p:sp>
      <p:sp>
        <p:nvSpPr>
          <p:cNvPr id="8195" name="Text Box 2"/>
          <p:cNvSpPr txBox="1">
            <a:spLocks noChangeArrowheads="1"/>
          </p:cNvSpPr>
          <p:nvPr/>
        </p:nvSpPr>
        <p:spPr bwMode="auto">
          <a:xfrm>
            <a:off x="12751287" y="6809487"/>
            <a:ext cx="219802" cy="55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06" tIns="54403" rIns="108806" bIns="5440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8227" eaLnBrk="1" fontAlgn="base" hangingPunct="1">
              <a:spcBef>
                <a:spcPct val="0"/>
              </a:spcBef>
              <a:spcAft>
                <a:spcPct val="0"/>
              </a:spcAft>
            </a:pPr>
            <a:endParaRPr lang="ru-RU" altLang="ru-RU" sz="2900" dirty="0">
              <a:solidFill>
                <a:srgbClr val="FFFFFF"/>
              </a:solidFill>
              <a:latin typeface="Times New Roman" panose="02020603050405020304" pitchFamily="18" charset="0"/>
            </a:endParaRPr>
          </a:p>
        </p:txBody>
      </p:sp>
      <p:sp>
        <p:nvSpPr>
          <p:cNvPr id="8196" name="Rectangle 21"/>
          <p:cNvSpPr>
            <a:spLocks noGrp="1" noChangeArrowheads="1"/>
          </p:cNvSpPr>
          <p:nvPr>
            <p:ph type="body" idx="1"/>
          </p:nvPr>
        </p:nvSpPr>
        <p:spPr>
          <a:xfrm>
            <a:off x="371239" y="1268677"/>
            <a:ext cx="10952735" cy="4477774"/>
          </a:xfrm>
        </p:spPr>
        <p:txBody>
          <a:bodyPr/>
          <a:lstStyle/>
          <a:p>
            <a:pPr marL="0" indent="0" algn="ctr">
              <a:lnSpc>
                <a:spcPct val="90000"/>
              </a:lnSpc>
              <a:buNone/>
            </a:pPr>
            <a:r>
              <a:rPr lang="ru-RU" altLang="ru-RU" sz="4800" b="1" dirty="0">
                <a:solidFill>
                  <a:schemeClr val="tx2"/>
                </a:solidFill>
                <a:latin typeface="Arial" panose="020B0604020202020204" pitchFamily="34" charset="0"/>
              </a:rPr>
              <a:t>Новые направления в исследовании </a:t>
            </a:r>
            <a:r>
              <a:rPr lang="en-US" altLang="ru-RU" sz="4800" b="1" dirty="0">
                <a:solidFill>
                  <a:schemeClr val="tx2"/>
                </a:solidFill>
                <a:latin typeface="Arial" panose="020B0604020202020204" pitchFamily="34" charset="0"/>
              </a:rPr>
              <a:t>PISA</a:t>
            </a:r>
            <a:r>
              <a:rPr lang="ru-RU" altLang="ru-RU" sz="4800" b="1" dirty="0">
                <a:solidFill>
                  <a:schemeClr val="tx2"/>
                </a:solidFill>
                <a:latin typeface="Arial" panose="020B0604020202020204" pitchFamily="34" charset="0"/>
              </a:rPr>
              <a:t>:</a:t>
            </a:r>
          </a:p>
          <a:p>
            <a:pPr marL="428369" indent="-428369">
              <a:lnSpc>
                <a:spcPct val="90000"/>
              </a:lnSpc>
              <a:buFont typeface="Wingdings" pitchFamily="2" charset="2"/>
              <a:buChar char="Ø"/>
            </a:pPr>
            <a:r>
              <a:rPr lang="ru-RU" altLang="ru-RU" sz="4300" b="1" dirty="0">
                <a:solidFill>
                  <a:schemeClr val="tx2"/>
                </a:solidFill>
                <a:latin typeface="Arial" panose="020B0604020202020204" pitchFamily="34" charset="0"/>
              </a:rPr>
              <a:t>совместное разрешение проблем (</a:t>
            </a:r>
            <a:r>
              <a:rPr lang="ru-RU" altLang="ru-RU" sz="4300" dirty="0">
                <a:solidFill>
                  <a:schemeClr val="tx2"/>
                </a:solidFill>
                <a:latin typeface="Arial" panose="020B0604020202020204" pitchFamily="34" charset="0"/>
              </a:rPr>
              <a:t>или: </a:t>
            </a:r>
            <a:r>
              <a:rPr lang="ru-RU" altLang="ru-RU" sz="4300" b="1" dirty="0">
                <a:solidFill>
                  <a:schemeClr val="tx2"/>
                </a:solidFill>
                <a:latin typeface="Arial" panose="020B0604020202020204" pitchFamily="34" charset="0"/>
              </a:rPr>
              <a:t>разрешение проблем в сотрудничестве, </a:t>
            </a:r>
            <a:r>
              <a:rPr lang="en-US" altLang="ru-RU" sz="4300" b="1" dirty="0">
                <a:solidFill>
                  <a:schemeClr val="tx2"/>
                </a:solidFill>
                <a:latin typeface="Arial" panose="020B0604020202020204" pitchFamily="34" charset="0"/>
              </a:rPr>
              <a:t>2015)</a:t>
            </a:r>
          </a:p>
          <a:p>
            <a:pPr marL="428369" indent="-428369">
              <a:lnSpc>
                <a:spcPct val="90000"/>
              </a:lnSpc>
              <a:buFont typeface="Wingdings" pitchFamily="2" charset="2"/>
              <a:buChar char="Ø"/>
            </a:pPr>
            <a:r>
              <a:rPr lang="ru-RU" altLang="ru-RU" sz="4300" b="1" dirty="0">
                <a:solidFill>
                  <a:schemeClr val="tx2"/>
                </a:solidFill>
                <a:latin typeface="Arial" panose="020B0604020202020204" pitchFamily="34" charset="0"/>
              </a:rPr>
              <a:t>глобальные компетенции (2018)</a:t>
            </a:r>
          </a:p>
          <a:p>
            <a:pPr marL="428369" indent="-428369">
              <a:lnSpc>
                <a:spcPct val="90000"/>
              </a:lnSpc>
              <a:buFont typeface="Wingdings" pitchFamily="2" charset="2"/>
              <a:buChar char="Ø"/>
            </a:pPr>
            <a:r>
              <a:rPr lang="ru-RU" altLang="ru-RU" sz="4300" b="1" dirty="0" err="1">
                <a:solidFill>
                  <a:schemeClr val="tx2"/>
                </a:solidFill>
                <a:latin typeface="Arial" panose="020B0604020202020204" pitchFamily="34" charset="0"/>
              </a:rPr>
              <a:t>креативное</a:t>
            </a:r>
            <a:r>
              <a:rPr lang="ru-RU" altLang="ru-RU" sz="4300" b="1" dirty="0">
                <a:solidFill>
                  <a:schemeClr val="tx2"/>
                </a:solidFill>
                <a:latin typeface="Arial" panose="020B0604020202020204" pitchFamily="34" charset="0"/>
              </a:rPr>
              <a:t> мышление (2021)</a:t>
            </a:r>
          </a:p>
          <a:p>
            <a:pPr marL="0" indent="0" algn="ctr">
              <a:lnSpc>
                <a:spcPct val="90000"/>
              </a:lnSpc>
              <a:buNone/>
            </a:pPr>
            <a:endParaRPr lang="ru-RU" altLang="ru-RU" sz="4800" b="1" dirty="0">
              <a:solidFill>
                <a:schemeClr val="tx2"/>
              </a:solidFill>
              <a:latin typeface="Arial" panose="020B0604020202020204" pitchFamily="34" charset="0"/>
            </a:endParaRPr>
          </a:p>
          <a:p>
            <a:pPr marL="0" indent="0" algn="ctr">
              <a:lnSpc>
                <a:spcPct val="90000"/>
              </a:lnSpc>
              <a:buNone/>
            </a:pPr>
            <a:endParaRPr lang="ru-RU" altLang="ru-RU" sz="4800" b="1" dirty="0">
              <a:solidFill>
                <a:schemeClr val="tx2"/>
              </a:solidFill>
              <a:latin typeface="Arial" panose="020B0604020202020204" pitchFamily="34" charset="0"/>
            </a:endParaRPr>
          </a:p>
          <a:p>
            <a:pPr marL="0" indent="0">
              <a:lnSpc>
                <a:spcPct val="90000"/>
              </a:lnSpc>
              <a:buNone/>
            </a:pPr>
            <a:endParaRPr lang="ru-RU" altLang="ru-RU" sz="4800" dirty="0">
              <a:solidFill>
                <a:schemeClr val="tx2"/>
              </a:solidFill>
              <a:latin typeface="Arial" panose="020B0604020202020204" pitchFamily="34" charset="0"/>
            </a:endParaRPr>
          </a:p>
        </p:txBody>
      </p:sp>
    </p:spTree>
    <p:extLst>
      <p:ext uri="{BB962C8B-B14F-4D97-AF65-F5344CB8AC3E}">
        <p14:creationId xmlns:p14="http://schemas.microsoft.com/office/powerpoint/2010/main" val="23285310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513938" y="125813"/>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a:t>грамотность</a:t>
            </a:r>
            <a:r>
              <a:rPr lang="ru-RU" sz="3600" dirty="0"/>
              <a:t> </a:t>
            </a:r>
            <a:r>
              <a:rPr lang="ru-RU" sz="3600" b="0" i="1" dirty="0"/>
              <a:t>(определение 3)</a:t>
            </a:r>
            <a:endParaRPr sz="3600" b="0" i="1" dirty="0"/>
          </a:p>
        </p:txBody>
      </p:sp>
      <p:sp>
        <p:nvSpPr>
          <p:cNvPr id="248" name="Объект 2"/>
          <p:cNvSpPr txBox="1">
            <a:spLocks noGrp="1"/>
          </p:cNvSpPr>
          <p:nvPr>
            <p:ph type="body" idx="1"/>
          </p:nvPr>
        </p:nvSpPr>
        <p:spPr>
          <a:xfrm>
            <a:off x="611832" y="1133922"/>
            <a:ext cx="10692768" cy="5904656"/>
          </a:xfrm>
          <a:prstGeom prst="rect">
            <a:avLst/>
          </a:prstGeom>
        </p:spPr>
        <p:txBody>
          <a:bodyPr>
            <a:normAutofit fontScale="77500" lnSpcReduction="20000"/>
          </a:bodyPr>
          <a:lstStyle/>
          <a:p>
            <a:pPr algn="just">
              <a:buNone/>
            </a:pPr>
            <a:r>
              <a:rPr lang="ru-RU" sz="4000" b="1" dirty="0"/>
              <a:t>Виноградова Н.Ф.</a:t>
            </a:r>
            <a:r>
              <a:rPr lang="ru-RU" sz="4000" dirty="0"/>
              <a:t>:</a:t>
            </a:r>
            <a:r>
              <a:rPr lang="ru-RU" sz="4000" b="1" dirty="0"/>
              <a:t> «</a:t>
            </a:r>
            <a:r>
              <a:rPr lang="ru-RU" sz="4000" dirty="0"/>
              <a:t>Функциональная грамотность сегодня — это</a:t>
            </a:r>
            <a:r>
              <a:rPr lang="ru-RU" sz="4000" b="1" dirty="0"/>
              <a:t> </a:t>
            </a:r>
            <a:r>
              <a:rPr lang="ru-RU" sz="4000" dirty="0"/>
              <a:t>базовое образование личности  &lt;…&gt; Ребенок </a:t>
            </a:r>
            <a:r>
              <a:rPr lang="en-US" sz="4000" dirty="0"/>
              <a:t>&lt;</a:t>
            </a:r>
            <a:r>
              <a:rPr lang="ru-RU" sz="4000" dirty="0"/>
              <a:t>…</a:t>
            </a:r>
            <a:r>
              <a:rPr lang="en-US" sz="4000" dirty="0"/>
              <a:t>&gt; </a:t>
            </a:r>
            <a:r>
              <a:rPr lang="ru-RU" sz="4000" dirty="0"/>
              <a:t>должен обладать:</a:t>
            </a:r>
          </a:p>
          <a:p>
            <a:pPr lvl="0" algn="just">
              <a:buNone/>
            </a:pPr>
            <a:r>
              <a:rPr lang="ru-RU" sz="4000" dirty="0"/>
              <a:t>- готовностью успешно взаимодействовать с изменяющимся окружающим миром …;</a:t>
            </a:r>
          </a:p>
          <a:p>
            <a:pPr lvl="0" algn="just">
              <a:buNone/>
            </a:pPr>
            <a:r>
              <a:rPr lang="ru-RU" sz="4000" dirty="0"/>
              <a:t>- возможностью решать различные (в том числе нестандартные) учебные и жизненные задачи…;</a:t>
            </a:r>
          </a:p>
          <a:p>
            <a:pPr lvl="0" algn="just">
              <a:buNone/>
            </a:pPr>
            <a:r>
              <a:rPr lang="ru-RU" sz="4000" dirty="0"/>
              <a:t>- способностью строить социальные отношения…;</a:t>
            </a:r>
          </a:p>
          <a:p>
            <a:pPr algn="just">
              <a:buNone/>
            </a:pPr>
            <a:r>
              <a:rPr lang="ru-RU" sz="4000" dirty="0"/>
              <a:t>- совокупностью рефлексивных умений, обеспечивающих оценку своей грамотности, стремление к дальнейшему образованию…» </a:t>
            </a:r>
          </a:p>
          <a:p>
            <a:pPr marL="0" indent="0" algn="just">
              <a:buNone/>
            </a:pPr>
            <a:r>
              <a:rPr lang="ru-RU" sz="2900" i="1" dirty="0"/>
              <a:t>[Виноградова Н. Ф., </a:t>
            </a:r>
            <a:r>
              <a:rPr lang="ru-RU" sz="2900" i="1" dirty="0" err="1"/>
              <a:t>Кочурова</a:t>
            </a:r>
            <a:r>
              <a:rPr lang="ru-RU" sz="2900" i="1" dirty="0"/>
              <a:t> Е. Э., Кузнецова М. И. и др. Функциональная грамотность младшего школьника: книга для учителя / под ред. Н. Ф. Виноградовой. М.: Российский учебник: </a:t>
            </a:r>
            <a:r>
              <a:rPr lang="ru-RU" sz="2900" i="1" dirty="0" err="1"/>
              <a:t>Вентана-Граф</a:t>
            </a:r>
            <a:r>
              <a:rPr lang="ru-RU" sz="2900" i="1" dirty="0"/>
              <a:t>, 2018. 288 с. , с. 16–17]</a:t>
            </a:r>
          </a:p>
        </p:txBody>
      </p:sp>
      <p:sp>
        <p:nvSpPr>
          <p:cNvPr id="249" name="Номер слайда 3"/>
          <p:cNvSpPr txBox="1">
            <a:spLocks noGrp="1"/>
          </p:cNvSpPr>
          <p:nvPr>
            <p:ph type="sldNum" sz="quarter" idx="4294967295"/>
          </p:nvPr>
        </p:nvSpPr>
        <p:spPr>
          <a:xfrm>
            <a:off x="11072095" y="5880403"/>
            <a:ext cx="214717" cy="2768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500" tIns="38249" rIns="76500" bIns="38249"/>
          <a:lstStyle/>
          <a:p>
            <a:fld id="{86CB4B4D-7CA3-9044-876B-883B54F8677D}" type="slidenum">
              <a:rPr/>
              <a:pPr/>
              <a:t>8</a:t>
            </a:fld>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dirty="0" smtClean="0"/>
          </a:p>
          <a:p>
            <a:pPr algn="ctr">
              <a:buNone/>
            </a:pPr>
            <a:endParaRPr lang="ru-RU" sz="4600" b="1" dirty="0">
              <a:latin typeface="+mj-lt"/>
              <a:ea typeface="+mj-ea"/>
              <a:cs typeface="+mj-cs"/>
            </a:endParaRPr>
          </a:p>
          <a:p>
            <a:pPr algn="ctr">
              <a:buNone/>
            </a:pPr>
            <a:r>
              <a:rPr lang="ru-RU" sz="4000" b="1" dirty="0">
                <a:latin typeface="+mj-lt"/>
                <a:ea typeface="+mj-ea"/>
                <a:cs typeface="+mj-cs"/>
              </a:rPr>
              <a:t>ГЛОБАЛЬНЫЕ КОМПЕТЕНЦИИ</a:t>
            </a:r>
          </a:p>
        </p:txBody>
      </p:sp>
      <p:pic>
        <p:nvPicPr>
          <p:cNvPr id="5" name="Рисунок 5"/>
          <p:cNvPicPr>
            <a:picLocks noChangeAspect="1"/>
          </p:cNvPicPr>
          <p:nvPr/>
        </p:nvPicPr>
        <p:blipFill>
          <a:blip r:embed="rId3" cstate="print"/>
          <a:srcRect l="16119" r="17531" b="65620"/>
          <a:stretch>
            <a:fillRect/>
          </a:stretch>
        </p:blipFill>
        <p:spPr bwMode="auto">
          <a:xfrm>
            <a:off x="1475931" y="341834"/>
            <a:ext cx="8607428" cy="1966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286910"/>
            <a:ext cx="10692765" cy="775005"/>
          </a:xfrm>
        </p:spPr>
        <p:txBody>
          <a:bodyPr>
            <a:noAutofit/>
          </a:bodyPr>
          <a:lstStyle/>
          <a:p>
            <a:r>
              <a:rPr lang="ru-RU" dirty="0"/>
              <a:t>Глобальные </a:t>
            </a:r>
            <a:r>
              <a:rPr lang="ru-RU" dirty="0" smtClean="0"/>
              <a:t>компетенции</a:t>
            </a:r>
            <a:endParaRPr lang="ru-RU" dirty="0"/>
          </a:p>
        </p:txBody>
      </p:sp>
      <p:pic>
        <p:nvPicPr>
          <p:cNvPr id="15" name="Объект 14">
            <a:extLst>
              <a:ext uri="{FF2B5EF4-FFF2-40B4-BE49-F238E27FC236}">
                <a16:creationId xmlns:a16="http://schemas.microsoft.com/office/drawing/2014/main" xmlns="" id="{859A2483-0AE2-49C1-831D-44D1A01DE6FA}"/>
              </a:ext>
            </a:extLst>
          </p:cNvPr>
          <p:cNvPicPr>
            <a:picLocks noGrp="1" noChangeAspect="1"/>
          </p:cNvPicPr>
          <p:nvPr>
            <p:ph idx="1"/>
          </p:nvPr>
        </p:nvPicPr>
        <p:blipFill rotWithShape="1">
          <a:blip r:embed="rId3" cstate="print"/>
          <a:srcRect l="39724" t="33964" r="10061" b="36740"/>
          <a:stretch/>
        </p:blipFill>
        <p:spPr>
          <a:xfrm>
            <a:off x="341801" y="4309089"/>
            <a:ext cx="2608856" cy="855732"/>
          </a:xfrm>
          <a:prstGeom prst="rect">
            <a:avLst/>
          </a:prstGeom>
        </p:spPr>
      </p:pic>
      <p:pic>
        <p:nvPicPr>
          <p:cNvPr id="4" name="Рисунок 3">
            <a:extLst>
              <a:ext uri="{FF2B5EF4-FFF2-40B4-BE49-F238E27FC236}">
                <a16:creationId xmlns:a16="http://schemas.microsoft.com/office/drawing/2014/main" xmlns="" id="{3F9D0F2E-8A07-46C2-A2E5-2E6DCD1EABAA}"/>
              </a:ext>
            </a:extLst>
          </p:cNvPr>
          <p:cNvPicPr>
            <a:picLocks noChangeAspect="1"/>
          </p:cNvPicPr>
          <p:nvPr/>
        </p:nvPicPr>
        <p:blipFill rotWithShape="1">
          <a:blip r:embed="rId4" cstate="print"/>
          <a:srcRect l="26969" t="34908" r="25757" b="43532"/>
          <a:stretch/>
        </p:blipFill>
        <p:spPr>
          <a:xfrm>
            <a:off x="324585" y="2613214"/>
            <a:ext cx="2682262" cy="687759"/>
          </a:xfrm>
          <a:prstGeom prst="rect">
            <a:avLst/>
          </a:prstGeom>
        </p:spPr>
      </p:pic>
      <p:pic>
        <p:nvPicPr>
          <p:cNvPr id="6" name="Рисунок 5">
            <a:extLst>
              <a:ext uri="{FF2B5EF4-FFF2-40B4-BE49-F238E27FC236}">
                <a16:creationId xmlns:a16="http://schemas.microsoft.com/office/drawing/2014/main" xmlns="" id="{2ABBD80D-2E27-47EF-8B34-399782E25535}"/>
              </a:ext>
            </a:extLst>
          </p:cNvPr>
          <p:cNvPicPr>
            <a:picLocks noChangeAspect="1"/>
          </p:cNvPicPr>
          <p:nvPr/>
        </p:nvPicPr>
        <p:blipFill rotWithShape="1">
          <a:blip r:embed="rId5" cstate="print"/>
          <a:srcRect l="26969" t="35986" r="23938" b="42454"/>
          <a:stretch/>
        </p:blipFill>
        <p:spPr>
          <a:xfrm>
            <a:off x="9143462" y="2583239"/>
            <a:ext cx="2682264" cy="662287"/>
          </a:xfrm>
          <a:prstGeom prst="rect">
            <a:avLst/>
          </a:prstGeom>
        </p:spPr>
      </p:pic>
      <p:pic>
        <p:nvPicPr>
          <p:cNvPr id="7" name="Рисунок 6">
            <a:extLst>
              <a:ext uri="{FF2B5EF4-FFF2-40B4-BE49-F238E27FC236}">
                <a16:creationId xmlns:a16="http://schemas.microsoft.com/office/drawing/2014/main" xmlns="" id="{1266E7A8-FD62-477A-8EFF-3053C43F074C}"/>
              </a:ext>
            </a:extLst>
          </p:cNvPr>
          <p:cNvPicPr>
            <a:picLocks noChangeAspect="1"/>
          </p:cNvPicPr>
          <p:nvPr/>
        </p:nvPicPr>
        <p:blipFill rotWithShape="1">
          <a:blip r:embed="rId6" cstate="print"/>
          <a:srcRect l="26969" t="52088" r="24544" b="21398"/>
          <a:stretch/>
        </p:blipFill>
        <p:spPr>
          <a:xfrm>
            <a:off x="9225883" y="4325647"/>
            <a:ext cx="2599842" cy="799301"/>
          </a:xfrm>
          <a:prstGeom prst="rect">
            <a:avLst/>
          </a:prstGeom>
        </p:spPr>
      </p:pic>
      <p:pic>
        <p:nvPicPr>
          <p:cNvPr id="8" name="Рисунок 7">
            <a:extLst>
              <a:ext uri="{FF2B5EF4-FFF2-40B4-BE49-F238E27FC236}">
                <a16:creationId xmlns:a16="http://schemas.microsoft.com/office/drawing/2014/main" xmlns="" id="{BFFFEC60-C431-435F-A4AA-9B0397EEE3E3}"/>
              </a:ext>
            </a:extLst>
          </p:cNvPr>
          <p:cNvPicPr>
            <a:picLocks noChangeAspect="1"/>
          </p:cNvPicPr>
          <p:nvPr/>
        </p:nvPicPr>
        <p:blipFill rotWithShape="1">
          <a:blip r:embed="rId7" cstate="print"/>
          <a:srcRect l="36060" t="24129" r="9999" b="15503"/>
          <a:stretch/>
        </p:blipFill>
        <p:spPr>
          <a:xfrm>
            <a:off x="3091191" y="2142036"/>
            <a:ext cx="5897365" cy="3710701"/>
          </a:xfrm>
          <a:prstGeom prst="rect">
            <a:avLst/>
          </a:prstGeom>
        </p:spPr>
      </p:pic>
      <p:graphicFrame>
        <p:nvGraphicFramePr>
          <p:cNvPr id="9" name="Объект 8">
            <a:extLst>
              <a:ext uri="{FF2B5EF4-FFF2-40B4-BE49-F238E27FC236}">
                <a16:creationId xmlns:a16="http://schemas.microsoft.com/office/drawing/2014/main" xmlns="" id="{098840ED-D354-4746-89B8-72121CDEBF0D}"/>
              </a:ext>
            </a:extLst>
          </p:cNvPr>
          <p:cNvGraphicFramePr>
            <a:graphicFrameLocks/>
          </p:cNvGraphicFramePr>
          <p:nvPr>
            <p:extLst>
              <p:ext uri="{D42A27DB-BD31-4B8C-83A1-F6EECF244321}">
                <p14:modId xmlns:p14="http://schemas.microsoft.com/office/powerpoint/2010/main" val="3035606113"/>
              </p:ext>
            </p:extLst>
          </p:nvPr>
        </p:nvGraphicFramePr>
        <p:xfrm>
          <a:off x="324586" y="1715988"/>
          <a:ext cx="2682263" cy="728275"/>
        </p:xfrm>
        <a:graphic>
          <a:graphicData uri="http://schemas.openxmlformats.org/drawingml/2006/table">
            <a:tbl>
              <a:tblPr firstRow="1" bandRow="1">
                <a:tableStyleId>{5C22544A-7EE6-4342-B048-85BDC9FD1C3A}</a:tableStyleId>
              </a:tblPr>
              <a:tblGrid>
                <a:gridCol w="2682263">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Доступ к чистой воде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0" name="Объект 8">
            <a:extLst>
              <a:ext uri="{FF2B5EF4-FFF2-40B4-BE49-F238E27FC236}">
                <a16:creationId xmlns:a16="http://schemas.microsoft.com/office/drawing/2014/main" xmlns="" id="{70052871-0196-4654-A035-2C96832E34B1}"/>
              </a:ext>
            </a:extLst>
          </p:cNvPr>
          <p:cNvGraphicFramePr>
            <a:graphicFrameLocks/>
          </p:cNvGraphicFramePr>
          <p:nvPr>
            <p:extLst>
              <p:ext uri="{D42A27DB-BD31-4B8C-83A1-F6EECF244321}">
                <p14:modId xmlns:p14="http://schemas.microsoft.com/office/powerpoint/2010/main" val="890169744"/>
              </p:ext>
            </p:extLst>
          </p:nvPr>
        </p:nvGraphicFramePr>
        <p:xfrm>
          <a:off x="316353" y="3581946"/>
          <a:ext cx="2497311" cy="728275"/>
        </p:xfrm>
        <a:graphic>
          <a:graphicData uri="http://schemas.openxmlformats.org/drawingml/2006/table">
            <a:tbl>
              <a:tblPr firstRow="1" bandRow="1">
                <a:tableStyleId>{5C22544A-7EE6-4342-B048-85BDC9FD1C3A}</a:tableStyleId>
              </a:tblPr>
              <a:tblGrid>
                <a:gridCol w="2497311">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Забота о животных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1" name="Объект 8">
            <a:extLst>
              <a:ext uri="{FF2B5EF4-FFF2-40B4-BE49-F238E27FC236}">
                <a16:creationId xmlns:a16="http://schemas.microsoft.com/office/drawing/2014/main" xmlns="" id="{2FBCF820-87F1-4049-8375-0854BE8C5D88}"/>
              </a:ext>
            </a:extLst>
          </p:cNvPr>
          <p:cNvGraphicFramePr>
            <a:graphicFrameLocks/>
          </p:cNvGraphicFramePr>
          <p:nvPr>
            <p:extLst>
              <p:ext uri="{D42A27DB-BD31-4B8C-83A1-F6EECF244321}">
                <p14:modId xmlns:p14="http://schemas.microsoft.com/office/powerpoint/2010/main" val="167000723"/>
              </p:ext>
            </p:extLst>
          </p:nvPr>
        </p:nvGraphicFramePr>
        <p:xfrm>
          <a:off x="341800" y="5231635"/>
          <a:ext cx="1421976" cy="728275"/>
        </p:xfrm>
        <a:graphic>
          <a:graphicData uri="http://schemas.openxmlformats.org/drawingml/2006/table">
            <a:tbl>
              <a:tblPr firstRow="1" bandRow="1">
                <a:tableStyleId>{5C22544A-7EE6-4342-B048-85BDC9FD1C3A}</a:tableStyleId>
              </a:tblPr>
              <a:tblGrid>
                <a:gridCol w="1421976">
                  <a:extLst>
                    <a:ext uri="{9D8B030D-6E8A-4147-A177-3AD203B41FA5}">
                      <a16:colId xmlns:a16="http://schemas.microsoft.com/office/drawing/2014/main" xmlns="" val="3813844802"/>
                    </a:ext>
                  </a:extLst>
                </a:gridCol>
              </a:tblGrid>
              <a:tr h="728275">
                <a:tc>
                  <a:txBody>
                    <a:bodyPr/>
                    <a:lstStyle/>
                    <a:p>
                      <a:r>
                        <a:rPr lang="ru-RU" sz="2100" dirty="0">
                          <a:solidFill>
                            <a:srgbClr val="002060"/>
                          </a:solidFill>
                        </a:rPr>
                        <a:t>Здоровье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2" name="Объект 8">
            <a:extLst>
              <a:ext uri="{FF2B5EF4-FFF2-40B4-BE49-F238E27FC236}">
                <a16:creationId xmlns:a16="http://schemas.microsoft.com/office/drawing/2014/main" xmlns="" id="{E8AD8A4F-655A-4381-80F9-388380CB47CF}"/>
              </a:ext>
            </a:extLst>
          </p:cNvPr>
          <p:cNvGraphicFramePr>
            <a:graphicFrameLocks/>
          </p:cNvGraphicFramePr>
          <p:nvPr>
            <p:extLst>
              <p:ext uri="{D42A27DB-BD31-4B8C-83A1-F6EECF244321}">
                <p14:modId xmlns:p14="http://schemas.microsoft.com/office/powerpoint/2010/main" val="482926391"/>
              </p:ext>
            </p:extLst>
          </p:nvPr>
        </p:nvGraphicFramePr>
        <p:xfrm>
          <a:off x="9143460" y="1715986"/>
          <a:ext cx="2682263" cy="731520"/>
        </p:xfrm>
        <a:graphic>
          <a:graphicData uri="http://schemas.openxmlformats.org/drawingml/2006/table">
            <a:tbl>
              <a:tblPr firstRow="1" bandRow="1">
                <a:tableStyleId>{5C22544A-7EE6-4342-B048-85BDC9FD1C3A}</a:tableStyleId>
              </a:tblPr>
              <a:tblGrid>
                <a:gridCol w="2682263">
                  <a:extLst>
                    <a:ext uri="{9D8B030D-6E8A-4147-A177-3AD203B41FA5}">
                      <a16:colId xmlns:a16="http://schemas.microsoft.com/office/drawing/2014/main" xmlns="" val="3813844802"/>
                    </a:ext>
                  </a:extLst>
                </a:gridCol>
              </a:tblGrid>
              <a:tr h="731520">
                <a:tc>
                  <a:txBody>
                    <a:bodyPr/>
                    <a:lstStyle/>
                    <a:p>
                      <a:r>
                        <a:rPr lang="ru-RU" sz="2100" dirty="0">
                          <a:solidFill>
                            <a:srgbClr val="002060"/>
                          </a:solidFill>
                        </a:rPr>
                        <a:t>Между горами и морем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3" name="Объект 8">
            <a:extLst>
              <a:ext uri="{FF2B5EF4-FFF2-40B4-BE49-F238E27FC236}">
                <a16:creationId xmlns:a16="http://schemas.microsoft.com/office/drawing/2014/main" xmlns="" id="{60DF2EC8-9524-466B-BCC5-FEEE951CEAF7}"/>
              </a:ext>
            </a:extLst>
          </p:cNvPr>
          <p:cNvGraphicFramePr>
            <a:graphicFrameLocks/>
          </p:cNvGraphicFramePr>
          <p:nvPr>
            <p:extLst>
              <p:ext uri="{D42A27DB-BD31-4B8C-83A1-F6EECF244321}">
                <p14:modId xmlns:p14="http://schemas.microsoft.com/office/powerpoint/2010/main" val="2587406473"/>
              </p:ext>
            </p:extLst>
          </p:nvPr>
        </p:nvGraphicFramePr>
        <p:xfrm>
          <a:off x="9129087" y="3370378"/>
          <a:ext cx="2682263" cy="1046692"/>
        </p:xfrm>
        <a:graphic>
          <a:graphicData uri="http://schemas.openxmlformats.org/drawingml/2006/table">
            <a:tbl>
              <a:tblPr firstRow="1" bandRow="1">
                <a:tableStyleId>{5C22544A-7EE6-4342-B048-85BDC9FD1C3A}</a:tableStyleId>
              </a:tblPr>
              <a:tblGrid>
                <a:gridCol w="2682263">
                  <a:extLst>
                    <a:ext uri="{9D8B030D-6E8A-4147-A177-3AD203B41FA5}">
                      <a16:colId xmlns:a16="http://schemas.microsoft.com/office/drawing/2014/main" xmlns="" val="3813844802"/>
                    </a:ext>
                  </a:extLst>
                </a:gridCol>
              </a:tblGrid>
              <a:tr h="1046692">
                <a:tc>
                  <a:txBody>
                    <a:bodyPr/>
                    <a:lstStyle/>
                    <a:p>
                      <a:r>
                        <a:rPr lang="ru-RU" sz="2100" dirty="0">
                          <a:solidFill>
                            <a:srgbClr val="002060"/>
                          </a:solidFill>
                        </a:rPr>
                        <a:t>Государство «Мусорные острова»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4" name="Объект 8">
            <a:extLst>
              <a:ext uri="{FF2B5EF4-FFF2-40B4-BE49-F238E27FC236}">
                <a16:creationId xmlns:a16="http://schemas.microsoft.com/office/drawing/2014/main" xmlns="" id="{AFE1EB05-7D8E-47D0-BA98-473E212FC2F1}"/>
              </a:ext>
            </a:extLst>
          </p:cNvPr>
          <p:cNvGraphicFramePr>
            <a:graphicFrameLocks/>
          </p:cNvGraphicFramePr>
          <p:nvPr>
            <p:extLst>
              <p:ext uri="{D42A27DB-BD31-4B8C-83A1-F6EECF244321}">
                <p14:modId xmlns:p14="http://schemas.microsoft.com/office/powerpoint/2010/main" val="2499882010"/>
              </p:ext>
            </p:extLst>
          </p:nvPr>
        </p:nvGraphicFramePr>
        <p:xfrm>
          <a:off x="8960403" y="5227351"/>
          <a:ext cx="2802987" cy="1046692"/>
        </p:xfrm>
        <a:graphic>
          <a:graphicData uri="http://schemas.openxmlformats.org/drawingml/2006/table">
            <a:tbl>
              <a:tblPr firstRow="1" bandRow="1">
                <a:tableStyleId>{5C22544A-7EE6-4342-B048-85BDC9FD1C3A}</a:tableStyleId>
              </a:tblPr>
              <a:tblGrid>
                <a:gridCol w="2802987">
                  <a:extLst>
                    <a:ext uri="{9D8B030D-6E8A-4147-A177-3AD203B41FA5}">
                      <a16:colId xmlns:a16="http://schemas.microsoft.com/office/drawing/2014/main" xmlns="" val="3813844802"/>
                    </a:ext>
                  </a:extLst>
                </a:gridCol>
              </a:tblGrid>
              <a:tr h="1046692">
                <a:tc>
                  <a:txBody>
                    <a:bodyPr/>
                    <a:lstStyle/>
                    <a:p>
                      <a:r>
                        <a:rPr lang="ru-RU" sz="2100" b="1" kern="1200" dirty="0">
                          <a:solidFill>
                            <a:srgbClr val="002060"/>
                          </a:solidFill>
                          <a:effectLst/>
                          <a:latin typeface="+mn-lt"/>
                          <a:ea typeface="+mn-ea"/>
                          <a:cs typeface="+mn-cs"/>
                        </a:rPr>
                        <a:t>Образование в мире: право и бизнес</a:t>
                      </a:r>
                      <a:endParaRPr lang="ru-RU" sz="21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pic>
        <p:nvPicPr>
          <p:cNvPr id="16" name="Рисунок 15">
            <a:extLst>
              <a:ext uri="{FF2B5EF4-FFF2-40B4-BE49-F238E27FC236}">
                <a16:creationId xmlns:a16="http://schemas.microsoft.com/office/drawing/2014/main" xmlns="" id="{337CF40B-559D-4758-AB2A-04A28B23A394}"/>
              </a:ext>
            </a:extLst>
          </p:cNvPr>
          <p:cNvPicPr>
            <a:picLocks noChangeAspect="1"/>
          </p:cNvPicPr>
          <p:nvPr/>
        </p:nvPicPr>
        <p:blipFill rotWithShape="1">
          <a:blip r:embed="rId8" cstate="print"/>
          <a:srcRect l="41515" t="50997" r="11210" b="31674"/>
          <a:stretch/>
        </p:blipFill>
        <p:spPr>
          <a:xfrm>
            <a:off x="324584" y="6205066"/>
            <a:ext cx="2519496" cy="519247"/>
          </a:xfrm>
          <a:prstGeom prst="rect">
            <a:avLst/>
          </a:prstGeom>
        </p:spPr>
      </p:pic>
      <p:pic>
        <p:nvPicPr>
          <p:cNvPr id="17" name="Рисунок 16">
            <a:extLst>
              <a:ext uri="{FF2B5EF4-FFF2-40B4-BE49-F238E27FC236}">
                <a16:creationId xmlns:a16="http://schemas.microsoft.com/office/drawing/2014/main" xmlns="" id="{935EC63A-86F8-42BD-94A0-C734F4FD168B}"/>
              </a:ext>
            </a:extLst>
          </p:cNvPr>
          <p:cNvPicPr>
            <a:picLocks noChangeAspect="1"/>
          </p:cNvPicPr>
          <p:nvPr/>
        </p:nvPicPr>
        <p:blipFill rotWithShape="1">
          <a:blip r:embed="rId9" cstate="print"/>
          <a:srcRect l="26206" t="47262" r="25054" b="38870"/>
          <a:stretch/>
        </p:blipFill>
        <p:spPr>
          <a:xfrm>
            <a:off x="8971661" y="6205065"/>
            <a:ext cx="2839686" cy="454251"/>
          </a:xfrm>
          <a:prstGeom prst="rect">
            <a:avLst/>
          </a:prstGeom>
        </p:spPr>
      </p:pic>
      <p:graphicFrame>
        <p:nvGraphicFramePr>
          <p:cNvPr id="18" name="Объект 8">
            <a:extLst>
              <a:ext uri="{FF2B5EF4-FFF2-40B4-BE49-F238E27FC236}">
                <a16:creationId xmlns:a16="http://schemas.microsoft.com/office/drawing/2014/main" xmlns="" id="{6C058115-EDD8-4C85-8CB5-7BF2E5D4DE7B}"/>
              </a:ext>
            </a:extLst>
          </p:cNvPr>
          <p:cNvGraphicFramePr>
            <a:graphicFrameLocks/>
          </p:cNvGraphicFramePr>
          <p:nvPr>
            <p:extLst>
              <p:ext uri="{D42A27DB-BD31-4B8C-83A1-F6EECF244321}">
                <p14:modId xmlns:p14="http://schemas.microsoft.com/office/powerpoint/2010/main" val="304413289"/>
              </p:ext>
            </p:extLst>
          </p:nvPr>
        </p:nvGraphicFramePr>
        <p:xfrm>
          <a:off x="341799" y="1043296"/>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728275">
                <a:tc>
                  <a:txBody>
                    <a:bodyPr/>
                    <a:lstStyle/>
                    <a:p>
                      <a:r>
                        <a:rPr lang="ru-RU" sz="2100"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graphicFrame>
        <p:nvGraphicFramePr>
          <p:cNvPr id="19" name="Объект 8">
            <a:extLst>
              <a:ext uri="{FF2B5EF4-FFF2-40B4-BE49-F238E27FC236}">
                <a16:creationId xmlns:a16="http://schemas.microsoft.com/office/drawing/2014/main" xmlns="" id="{625BDCE1-095E-45E0-AB77-0908A84CA080}"/>
              </a:ext>
            </a:extLst>
          </p:cNvPr>
          <p:cNvGraphicFramePr>
            <a:graphicFrameLocks/>
          </p:cNvGraphicFramePr>
          <p:nvPr>
            <p:extLst>
              <p:ext uri="{D42A27DB-BD31-4B8C-83A1-F6EECF244321}">
                <p14:modId xmlns:p14="http://schemas.microsoft.com/office/powerpoint/2010/main" val="1151151843"/>
              </p:ext>
            </p:extLst>
          </p:nvPr>
        </p:nvGraphicFramePr>
        <p:xfrm>
          <a:off x="9272959" y="1017529"/>
          <a:ext cx="2538388" cy="728275"/>
        </p:xfrm>
        <a:graphic>
          <a:graphicData uri="http://schemas.openxmlformats.org/drawingml/2006/table">
            <a:tbl>
              <a:tblPr firstRow="1" bandRow="1">
                <a:tableStyleId>{5C22544A-7EE6-4342-B048-85BDC9FD1C3A}</a:tableStyleId>
              </a:tblPr>
              <a:tblGrid>
                <a:gridCol w="2538388">
                  <a:extLst>
                    <a:ext uri="{9D8B030D-6E8A-4147-A177-3AD203B41FA5}">
                      <a16:colId xmlns:a16="http://schemas.microsoft.com/office/drawing/2014/main" xmlns="" val="3813844802"/>
                    </a:ext>
                  </a:extLst>
                </a:gridCol>
              </a:tblGrid>
              <a:tr h="728275">
                <a:tc>
                  <a:txBody>
                    <a:bodyPr/>
                    <a:lstStyle/>
                    <a:p>
                      <a:r>
                        <a:rPr lang="ru-RU" sz="2100"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22194634"/>
                  </a:ext>
                </a:extLst>
              </a:tr>
            </a:tbl>
          </a:graphicData>
        </a:graphic>
      </p:graphicFrame>
      <p:sp>
        <p:nvSpPr>
          <p:cNvPr id="20" name="Прямоугольник 19"/>
          <p:cNvSpPr/>
          <p:nvPr/>
        </p:nvSpPr>
        <p:spPr>
          <a:xfrm>
            <a:off x="3636171" y="1493964"/>
            <a:ext cx="4392488" cy="461643"/>
          </a:xfrm>
          <a:prstGeom prst="rect">
            <a:avLst/>
          </a:prstGeom>
        </p:spPr>
        <p:txBody>
          <a:bodyPr wrap="square" lIns="91419" tIns="45709" rIns="91419" bIns="45709">
            <a:spAutoFit/>
          </a:bodyPr>
          <a:lstStyle/>
          <a:p>
            <a:pPr algn="ctr"/>
            <a:r>
              <a:rPr lang="ru-RU" sz="2400" b="1" dirty="0"/>
              <a:t>Исследование </a:t>
            </a:r>
            <a:r>
              <a:rPr lang="en-US" sz="2400" b="1" dirty="0"/>
              <a:t>PISA</a:t>
            </a:r>
            <a:r>
              <a:rPr lang="ru-RU" sz="2400" b="1" dirty="0"/>
              <a:t> </a:t>
            </a:r>
            <a:endParaRPr lang="ru-RU"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a:t>Определение глобальной компетентности</a:t>
            </a:r>
          </a:p>
        </p:txBody>
      </p:sp>
      <p:sp>
        <p:nvSpPr>
          <p:cNvPr id="3" name="Объект 2"/>
          <p:cNvSpPr>
            <a:spLocks noGrp="1"/>
          </p:cNvSpPr>
          <p:nvPr>
            <p:ph sz="half" idx="2"/>
          </p:nvPr>
        </p:nvSpPr>
        <p:spPr>
          <a:xfrm>
            <a:off x="5940428" y="1907187"/>
            <a:ext cx="5112569" cy="3696824"/>
          </a:xfrm>
        </p:spPr>
        <p:txBody>
          <a:bodyPr>
            <a:noAutofit/>
          </a:bodyPr>
          <a:lstStyle/>
          <a:p>
            <a:pPr marL="114273" indent="0" algn="just">
              <a:buNone/>
            </a:pPr>
            <a:r>
              <a:rPr lang="ru-RU" sz="2000" b="1" dirty="0"/>
              <a:t>Глобальная компетентность </a:t>
            </a:r>
            <a:r>
              <a:rPr lang="ru-RU" sz="2000" dirty="0"/>
              <a:t>(глобальные компетенции)  - это специфический обособленный ценностно-интегративный компонент функциональной грамотности, имеющий собственное предметное содержание, ценностную основу и нацеленный на формирование универсальных навыков.</a:t>
            </a:r>
          </a:p>
          <a:p>
            <a:pPr marL="114273" indent="0" algn="just">
              <a:buNone/>
            </a:pPr>
            <a:endParaRPr lang="ru-RU" sz="2000" dirty="0"/>
          </a:p>
          <a:p>
            <a:pPr marL="114273" indent="0" algn="just">
              <a:buNone/>
            </a:pPr>
            <a:endParaRPr lang="ru-RU" sz="1800" dirty="0"/>
          </a:p>
          <a:p>
            <a:pPr marL="114273" indent="0" algn="just">
              <a:buNone/>
            </a:pPr>
            <a:r>
              <a:rPr lang="ru-RU" sz="1800" dirty="0"/>
              <a:t>(Коваль Т.В., </a:t>
            </a:r>
            <a:r>
              <a:rPr lang="ru-RU" sz="1800" dirty="0" err="1"/>
              <a:t>Дюкова</a:t>
            </a:r>
            <a:r>
              <a:rPr lang="ru-RU" sz="1800" dirty="0"/>
              <a:t> С.Е. ГЛОБАЛЬНЫЕ КОМПЕТЕНЦИИ - НОВЫЙ КОМПОНЕНТ ФУНКЦИОНАЛЬНОЙ ГРАМОТНОСТИ // Отечественная и зарубежная педагогика. 2019. Т. 1. № 4 (61). С. 112-123.) </a:t>
            </a:r>
          </a:p>
          <a:p>
            <a:pPr marL="114273" indent="0" algn="just">
              <a:buNone/>
            </a:pPr>
            <a:endParaRPr lang="ru-RU" sz="2000" dirty="0"/>
          </a:p>
        </p:txBody>
      </p:sp>
      <p:sp>
        <p:nvSpPr>
          <p:cNvPr id="61" name="Google Shape;61;p14"/>
          <p:cNvSpPr txBox="1">
            <a:spLocks noGrp="1"/>
          </p:cNvSpPr>
          <p:nvPr>
            <p:ph type="sldNum" sz="quarter" idx="12"/>
          </p:nvPr>
        </p:nvSpPr>
        <p:spPr>
          <a:prstGeom prst="rect">
            <a:avLst/>
          </a:prstGeom>
        </p:spPr>
        <p:txBody>
          <a:bodyPr spcFirstLastPara="1" vert="horz" wrap="square" lIns="91403" tIns="91403" rIns="91403" bIns="91403" rtlCol="0" anchor="ctr" anchorCtr="0">
            <a:noAutofit/>
          </a:bodyPr>
          <a:lstStyle/>
          <a:p>
            <a:pPr algn="r"/>
            <a:fld id="{00000000-1234-1234-1234-123412341234}" type="slidenum">
              <a:rPr lang="ru">
                <a:latin typeface="Trebuchet MS"/>
                <a:ea typeface="Trebuchet MS"/>
                <a:cs typeface="Trebuchet MS"/>
                <a:sym typeface="Trebuchet MS"/>
              </a:rPr>
              <a:pPr algn="r"/>
              <a:t>82</a:t>
            </a:fld>
            <a:endParaRPr dirty="0">
              <a:latin typeface="Trebuchet MS"/>
              <a:ea typeface="Trebuchet MS"/>
              <a:cs typeface="Trebuchet MS"/>
              <a:sym typeface="Trebuchet MS"/>
            </a:endParaRPr>
          </a:p>
        </p:txBody>
      </p:sp>
      <p:sp>
        <p:nvSpPr>
          <p:cNvPr id="4" name="Объект 3"/>
          <p:cNvSpPr>
            <a:spLocks noGrp="1"/>
          </p:cNvSpPr>
          <p:nvPr>
            <p:ph sz="half" idx="1"/>
          </p:nvPr>
        </p:nvSpPr>
        <p:spPr>
          <a:xfrm>
            <a:off x="594048" y="1565972"/>
            <a:ext cx="5247375" cy="4833888"/>
          </a:xfrm>
        </p:spPr>
        <p:txBody>
          <a:bodyPr>
            <a:noAutofit/>
          </a:bodyPr>
          <a:lstStyle/>
          <a:p>
            <a:pPr marL="0" indent="0">
              <a:spcBef>
                <a:spcPts val="0"/>
              </a:spcBef>
              <a:buNone/>
            </a:pPr>
            <a:endParaRPr lang="ru-RU" sz="2000" dirty="0"/>
          </a:p>
          <a:p>
            <a:pPr marL="0" indent="0">
              <a:spcBef>
                <a:spcPts val="0"/>
              </a:spcBef>
              <a:buNone/>
            </a:pPr>
            <a:r>
              <a:rPr lang="ru-RU" sz="2000" b="1" dirty="0"/>
              <a:t>Глобальная компетентность</a:t>
            </a:r>
            <a:r>
              <a:rPr lang="ru-RU" sz="2000" dirty="0"/>
              <a:t> — это многогранная цель обучения на протяжении всей жизни. Глобально компетентная личность способна изучать местные, глобальные проблемы и вопросы межкультурного взаимодействия, понимать и оценивать различные точки зрения и мировоззрения, успешно и уважительно взаимодействовать с другими, а также действовать ответственно для обеспечения устойчивого развития и коллективного благополучия</a:t>
            </a:r>
          </a:p>
          <a:p>
            <a:pPr marL="0" indent="0">
              <a:spcBef>
                <a:spcPts val="0"/>
              </a:spcBef>
              <a:buNone/>
            </a:pPr>
            <a:endParaRPr lang="ru-RU" sz="2000" dirty="0"/>
          </a:p>
          <a:p>
            <a:pPr marL="0" indent="0">
              <a:spcBef>
                <a:spcPts val="0"/>
              </a:spcBef>
              <a:buNone/>
            </a:pPr>
            <a:r>
              <a:rPr lang="ru-RU" sz="2000" dirty="0"/>
              <a:t> (</a:t>
            </a:r>
            <a:r>
              <a:rPr lang="en-US" sz="2000" dirty="0"/>
              <a:t>PISA 2018 Assessment and Analytical Framework</a:t>
            </a:r>
            <a:r>
              <a:rPr lang="ru-RU" sz="2000" dirty="0"/>
              <a:t>)</a:t>
            </a:r>
            <a:r>
              <a:rPr lang="en-US" sz="2000" dirty="0"/>
              <a:t> </a:t>
            </a:r>
            <a:endParaRPr lang="ru-RU" sz="2000" dirty="0"/>
          </a:p>
        </p:txBody>
      </p:sp>
    </p:spTree>
    <p:extLst>
      <p:ext uri="{BB962C8B-B14F-4D97-AF65-F5344CB8AC3E}">
        <p14:creationId xmlns:p14="http://schemas.microsoft.com/office/powerpoint/2010/main" val="37774692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594045" y="629866"/>
            <a:ext cx="10692765" cy="792088"/>
          </a:xfrm>
        </p:spPr>
        <p:txBody>
          <a:bodyPr>
            <a:normAutofit/>
          </a:bodyPr>
          <a:lstStyle/>
          <a:p>
            <a:r>
              <a:rPr lang="ru-RU" b="1" dirty="0"/>
              <a:t>Структура глобальной компетентности</a:t>
            </a:r>
          </a:p>
        </p:txBody>
      </p:sp>
      <p:sp>
        <p:nvSpPr>
          <p:cNvPr id="61" name="Google Shape;61;p14"/>
          <p:cNvSpPr txBox="1">
            <a:spLocks noGrp="1"/>
          </p:cNvSpPr>
          <p:nvPr>
            <p:ph type="sldNum" sz="quarter" idx="12"/>
          </p:nvPr>
        </p:nvSpPr>
        <p:spPr>
          <a:prstGeom prst="rect">
            <a:avLst/>
          </a:prstGeom>
        </p:spPr>
        <p:txBody>
          <a:bodyPr spcFirstLastPara="1" vert="horz" wrap="square" lIns="91403" tIns="91403" rIns="91403" bIns="91403" rtlCol="0" anchor="ctr" anchorCtr="0">
            <a:noAutofit/>
          </a:bodyPr>
          <a:lstStyle/>
          <a:p>
            <a:pPr algn="r"/>
            <a:fld id="{00000000-1234-1234-1234-123412341234}" type="slidenum">
              <a:rPr lang="ru">
                <a:latin typeface="Trebuchet MS"/>
                <a:ea typeface="Trebuchet MS"/>
                <a:cs typeface="Trebuchet MS"/>
                <a:sym typeface="Trebuchet MS"/>
              </a:rPr>
              <a:pPr algn="r"/>
              <a:t>83</a:t>
            </a:fld>
            <a:endParaRPr>
              <a:latin typeface="Trebuchet MS"/>
              <a:ea typeface="Trebuchet MS"/>
              <a:cs typeface="Trebuchet MS"/>
              <a:sym typeface="Trebuchet MS"/>
            </a:endParaRPr>
          </a:p>
        </p:txBody>
      </p:sp>
      <p:graphicFrame>
        <p:nvGraphicFramePr>
          <p:cNvPr id="4" name="Объект 3"/>
          <p:cNvGraphicFramePr>
            <a:graphicFrameLocks noGrp="1"/>
          </p:cNvGraphicFramePr>
          <p:nvPr>
            <p:ph idx="1"/>
            <p:extLst/>
          </p:nvPr>
        </p:nvGraphicFramePr>
        <p:xfrm>
          <a:off x="1930638" y="2149316"/>
          <a:ext cx="8019574" cy="3821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a16="http://schemas.microsoft.com/office/drawing/2014/main" xmlns="" id="{A871EDFC-11F6-4D2F-9B24-696E5EF77E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val="1152543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323803" y="197821"/>
            <a:ext cx="11161240" cy="967759"/>
          </a:xfrm>
        </p:spPr>
        <p:txBody>
          <a:bodyPr>
            <a:noAutofit/>
          </a:bodyPr>
          <a:lstStyle/>
          <a:p>
            <a:r>
              <a:rPr lang="ru-RU" sz="4000" b="1" dirty="0"/>
              <a:t>Овладение глобальной компетентностью </a:t>
            </a:r>
            <a:r>
              <a:rPr lang="ru-RU" sz="4000" dirty="0"/>
              <a:t>выражается в способности</a:t>
            </a:r>
            <a:endParaRPr lang="ru-RU" sz="4000" b="1" dirty="0"/>
          </a:p>
        </p:txBody>
      </p:sp>
      <p:sp>
        <p:nvSpPr>
          <p:cNvPr id="4" name="Текст 3"/>
          <p:cNvSpPr>
            <a:spLocks noGrp="1"/>
          </p:cNvSpPr>
          <p:nvPr>
            <p:ph type="body" idx="1"/>
          </p:nvPr>
        </p:nvSpPr>
        <p:spPr>
          <a:xfrm>
            <a:off x="1705541" y="1998021"/>
            <a:ext cx="8303147" cy="3528392"/>
          </a:xfrm>
        </p:spPr>
        <p:txBody>
          <a:bodyPr/>
          <a:lstStyle/>
          <a:p>
            <a:pPr lvl="0"/>
            <a:r>
              <a:rPr lang="ru-RU" sz="2400" dirty="0"/>
              <a:t>критически рассматривать с различных точек зрения вопросы и ситуации глобального характера и межкультурного взаимодействия и эффективно действовать в этих ситуациях; </a:t>
            </a:r>
          </a:p>
          <a:p>
            <a:pPr lvl="0"/>
            <a:r>
              <a:rPr lang="ru-RU" sz="2400" dirty="0"/>
              <a:t>осознавать, каким образом культурные, религиозные, политические, расовые и иные различия могут оказывать влияние на восприятие, суждения и взгляды; </a:t>
            </a:r>
          </a:p>
          <a:p>
            <a:r>
              <a:rPr lang="ru-RU" sz="2400" dirty="0"/>
              <a:t>вступать в открытое, уважительное и эффективное взаимодействие с другими людьми на основе разделяемого всеми уважения к человеческому достоинству</a:t>
            </a:r>
          </a:p>
          <a:p>
            <a:pPr marL="114273" indent="0">
              <a:buNone/>
            </a:pPr>
            <a:endParaRPr lang="ru-RU" sz="2000" dirty="0"/>
          </a:p>
          <a:p>
            <a:pPr marL="114273" indent="0">
              <a:buNone/>
            </a:pPr>
            <a:r>
              <a:rPr lang="ru-RU" sz="2000" dirty="0"/>
              <a:t> </a:t>
            </a:r>
          </a:p>
        </p:txBody>
      </p:sp>
      <p:sp>
        <p:nvSpPr>
          <p:cNvPr id="61" name="Google Shape;61;p14"/>
          <p:cNvSpPr txBox="1">
            <a:spLocks noGrp="1"/>
          </p:cNvSpPr>
          <p:nvPr>
            <p:ph type="sldNum" idx="12"/>
          </p:nvPr>
        </p:nvSpPr>
        <p:spPr>
          <a:prstGeom prst="rect">
            <a:avLst/>
          </a:prstGeom>
        </p:spPr>
        <p:txBody>
          <a:bodyPr spcFirstLastPara="1" vert="horz" wrap="square" lIns="91403" tIns="91403" rIns="91403" bIns="91403" rtlCol="0" anchor="ctr" anchorCtr="0">
            <a:noAutofit/>
          </a:bodyPr>
          <a:lstStyle/>
          <a:p>
            <a:pPr algn="r"/>
            <a:fld id="{00000000-1234-1234-1234-123412341234}" type="slidenum">
              <a:rPr lang="ru">
                <a:latin typeface="Trebuchet MS"/>
                <a:ea typeface="Trebuchet MS"/>
                <a:cs typeface="Trebuchet MS"/>
                <a:sym typeface="Trebuchet MS"/>
              </a:rPr>
              <a:pPr algn="r"/>
              <a:t>84</a:t>
            </a:fld>
            <a:endParaRPr>
              <a:latin typeface="Trebuchet MS"/>
              <a:ea typeface="Trebuchet MS"/>
              <a:cs typeface="Trebuchet MS"/>
              <a:sym typeface="Trebuchet MS"/>
            </a:endParaRPr>
          </a:p>
        </p:txBody>
      </p:sp>
    </p:spTree>
    <p:extLst>
      <p:ext uri="{BB962C8B-B14F-4D97-AF65-F5344CB8AC3E}">
        <p14:creationId xmlns:p14="http://schemas.microsoft.com/office/powerpoint/2010/main" val="2631863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Заголовок 1"/>
          <p:cNvSpPr>
            <a:spLocks noGrp="1"/>
          </p:cNvSpPr>
          <p:nvPr>
            <p:ph type="title"/>
          </p:nvPr>
        </p:nvSpPr>
        <p:spPr>
          <a:xfrm>
            <a:off x="539828" y="573193"/>
            <a:ext cx="10729191" cy="656736"/>
          </a:xfrm>
        </p:spPr>
        <p:txBody>
          <a:bodyPr>
            <a:noAutofit/>
          </a:bodyPr>
          <a:lstStyle/>
          <a:p>
            <a:r>
              <a:rPr lang="ru-RU" sz="3200" dirty="0"/>
              <a:t>Глобальные компетенции как особый компонент в системе функциональной грамотности</a:t>
            </a:r>
          </a:p>
        </p:txBody>
      </p:sp>
      <p:sp>
        <p:nvSpPr>
          <p:cNvPr id="61" name="Google Shape;61;p14"/>
          <p:cNvSpPr txBox="1">
            <a:spLocks noGrp="1"/>
          </p:cNvSpPr>
          <p:nvPr>
            <p:ph type="sldNum" sz="quarter" idx="12"/>
          </p:nvPr>
        </p:nvSpPr>
        <p:spPr>
          <a:prstGeom prst="rect">
            <a:avLst/>
          </a:prstGeom>
        </p:spPr>
        <p:txBody>
          <a:bodyPr spcFirstLastPara="1" vert="horz" wrap="square" lIns="91403" tIns="91403" rIns="91403" bIns="91403" rtlCol="0" anchor="ctr" anchorCtr="0">
            <a:noAutofit/>
          </a:bodyPr>
          <a:lstStyle/>
          <a:p>
            <a:pPr algn="r"/>
            <a:fld id="{00000000-1234-1234-1234-123412341234}" type="slidenum">
              <a:rPr lang="ru">
                <a:latin typeface="Trebuchet MS"/>
                <a:ea typeface="Trebuchet MS"/>
                <a:cs typeface="Trebuchet MS"/>
                <a:sym typeface="Trebuchet MS"/>
              </a:rPr>
              <a:pPr algn="r"/>
              <a:t>85</a:t>
            </a:fld>
            <a:endParaRPr>
              <a:latin typeface="Trebuchet MS"/>
              <a:ea typeface="Trebuchet MS"/>
              <a:cs typeface="Trebuchet MS"/>
              <a:sym typeface="Trebuchet MS"/>
            </a:endParaRPr>
          </a:p>
        </p:txBody>
      </p:sp>
      <p:sp>
        <p:nvSpPr>
          <p:cNvPr id="3" name="Объект 2"/>
          <p:cNvSpPr>
            <a:spLocks noGrp="1"/>
          </p:cNvSpPr>
          <p:nvPr>
            <p:ph idx="1"/>
          </p:nvPr>
        </p:nvSpPr>
        <p:spPr>
          <a:xfrm>
            <a:off x="594045" y="1671696"/>
            <a:ext cx="11035012" cy="4728165"/>
          </a:xfrm>
        </p:spPr>
        <p:txBody>
          <a:bodyPr>
            <a:normAutofit/>
          </a:bodyPr>
          <a:lstStyle/>
          <a:p>
            <a:r>
              <a:rPr lang="ru-RU" sz="3200" dirty="0"/>
              <a:t>отсутствие предмета "глобальные компетенции", меж- и </a:t>
            </a:r>
            <a:r>
              <a:rPr lang="ru-RU" sz="3200" dirty="0" err="1"/>
              <a:t>метапредметное</a:t>
            </a:r>
            <a:r>
              <a:rPr lang="ru-RU" sz="3200" dirty="0"/>
              <a:t> содержание (география, обществознание, история, биология, иностранный язык ...) </a:t>
            </a:r>
          </a:p>
          <a:p>
            <a:r>
              <a:rPr lang="ru-RU" sz="3200" dirty="0" err="1"/>
              <a:t>интегративность</a:t>
            </a:r>
            <a:r>
              <a:rPr lang="ru-RU" sz="3200" dirty="0"/>
              <a:t> не только через содержание школьных предметов, но и через ценности, </a:t>
            </a:r>
            <a:r>
              <a:rPr lang="ru-RU" sz="3200" dirty="0" err="1"/>
              <a:t>интериоризированные</a:t>
            </a:r>
            <a:r>
              <a:rPr lang="ru-RU" sz="3200" dirty="0"/>
              <a:t> личностью </a:t>
            </a:r>
          </a:p>
          <a:p>
            <a:pPr marL="0" indent="0">
              <a:buNone/>
            </a:pPr>
            <a:endParaRPr lang="ru-RU" dirty="0"/>
          </a:p>
          <a:p>
            <a:endParaRPr lang="ru-RU" dirty="0"/>
          </a:p>
        </p:txBody>
      </p:sp>
    </p:spTree>
    <p:extLst>
      <p:ext uri="{BB962C8B-B14F-4D97-AF65-F5344CB8AC3E}">
        <p14:creationId xmlns:p14="http://schemas.microsoft.com/office/powerpoint/2010/main" val="9899928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dirty="0"/>
          </a:p>
        </p:txBody>
      </p:sp>
      <p:sp>
        <p:nvSpPr>
          <p:cNvPr id="7" name="Содержимое 6"/>
          <p:cNvSpPr>
            <a:spLocks noGrp="1"/>
          </p:cNvSpPr>
          <p:nvPr>
            <p:ph idx="1"/>
          </p:nvPr>
        </p:nvSpPr>
        <p:spPr/>
        <p:txBody>
          <a:bodyPr/>
          <a:lstStyle/>
          <a:p>
            <a:endParaRPr lang="ru-RU" dirty="0" smtClean="0"/>
          </a:p>
          <a:p>
            <a:pPr algn="ctr">
              <a:buNone/>
            </a:pPr>
            <a:endParaRPr lang="ru-RU" sz="4600" b="1" dirty="0">
              <a:latin typeface="+mj-lt"/>
              <a:ea typeface="+mj-ea"/>
              <a:cs typeface="+mj-cs"/>
            </a:endParaRPr>
          </a:p>
          <a:p>
            <a:pPr algn="ctr">
              <a:buNone/>
            </a:pPr>
            <a:r>
              <a:rPr lang="ru-RU" sz="4000" b="1" dirty="0">
                <a:latin typeface="+mj-lt"/>
                <a:ea typeface="+mj-ea"/>
                <a:cs typeface="+mj-cs"/>
              </a:rPr>
              <a:t>КРЕАТИВНОЕ МЫШЛЕНИЕ</a:t>
            </a:r>
          </a:p>
        </p:txBody>
      </p:sp>
      <p:pic>
        <p:nvPicPr>
          <p:cNvPr id="5" name="Рисунок 5"/>
          <p:cNvPicPr>
            <a:picLocks noChangeAspect="1"/>
          </p:cNvPicPr>
          <p:nvPr/>
        </p:nvPicPr>
        <p:blipFill>
          <a:blip r:embed="rId3" cstate="print"/>
          <a:srcRect l="16119" r="17531" b="65620"/>
          <a:stretch>
            <a:fillRect/>
          </a:stretch>
        </p:blipFill>
        <p:spPr bwMode="auto">
          <a:xfrm>
            <a:off x="1547937" y="485850"/>
            <a:ext cx="8607428" cy="1966890"/>
          </a:xfrm>
          <a:prstGeom prst="rect">
            <a:avLst/>
          </a:prstGeom>
          <a:noFill/>
          <a:ln w="9525">
            <a:noFill/>
            <a:miter lim="800000"/>
            <a:headEnd/>
            <a:tailEnd/>
          </a:ln>
        </p:spPr>
      </p:pic>
    </p:spTree>
    <p:extLst>
      <p:ext uri="{BB962C8B-B14F-4D97-AF65-F5344CB8AC3E}">
        <p14:creationId xmlns:p14="http://schemas.microsoft.com/office/powerpoint/2010/main" val="38251908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Заголовок 1"/>
          <p:cNvSpPr txBox="1">
            <a:spLocks noGrp="1"/>
          </p:cNvSpPr>
          <p:nvPr>
            <p:ph type="title"/>
          </p:nvPr>
        </p:nvSpPr>
        <p:spPr>
          <a:xfrm>
            <a:off x="971873" y="22940"/>
            <a:ext cx="10258658" cy="830271"/>
          </a:xfrm>
          <a:prstGeom prst="rect">
            <a:avLst/>
          </a:prstGeom>
        </p:spPr>
        <p:txBody>
          <a:bodyPr>
            <a:normAutofit/>
          </a:bodyPr>
          <a:lstStyle>
            <a:lvl1pPr defTabSz="923340">
              <a:defRPr sz="3124"/>
            </a:lvl1pPr>
          </a:lstStyle>
          <a:p>
            <a:r>
              <a:rPr lang="ru-RU" sz="3800" dirty="0"/>
              <a:t>Креативное мышление: понятие</a:t>
            </a:r>
            <a:endParaRPr sz="3800" dirty="0"/>
          </a:p>
        </p:txBody>
      </p:sp>
      <p:sp>
        <p:nvSpPr>
          <p:cNvPr id="260" name="Объект 2"/>
          <p:cNvSpPr txBox="1">
            <a:spLocks noGrp="1"/>
          </p:cNvSpPr>
          <p:nvPr>
            <p:ph idx="1"/>
          </p:nvPr>
        </p:nvSpPr>
        <p:spPr>
          <a:xfrm>
            <a:off x="144018" y="845890"/>
            <a:ext cx="11557047" cy="6048672"/>
          </a:xfrm>
          <a:prstGeom prst="rect">
            <a:avLst/>
          </a:prstGeom>
        </p:spPr>
        <p:txBody>
          <a:bodyPr>
            <a:noAutofit/>
          </a:bodyPr>
          <a:lstStyle/>
          <a:p>
            <a:pPr marL="0" indent="0" defTabSz="817123">
              <a:spcBef>
                <a:spcPts val="766"/>
              </a:spcBef>
              <a:buNone/>
              <a:defRPr sz="4100"/>
            </a:pPr>
            <a:r>
              <a:rPr lang="ru-RU" sz="3300" dirty="0"/>
              <a:t>Способность продуктивно участвовать в процессе </a:t>
            </a:r>
            <a:r>
              <a:rPr lang="ru-RU" sz="3300" b="1" dirty="0"/>
              <a:t>выработки</a:t>
            </a:r>
            <a:r>
              <a:rPr lang="ru-RU" sz="3300" dirty="0"/>
              <a:t>, </a:t>
            </a:r>
            <a:r>
              <a:rPr lang="ru-RU" sz="3300" b="1" dirty="0"/>
              <a:t>оценки</a:t>
            </a:r>
            <a:r>
              <a:rPr lang="ru-RU" sz="3300" dirty="0"/>
              <a:t> и </a:t>
            </a:r>
            <a:r>
              <a:rPr lang="ru-RU" sz="3300" b="1" dirty="0"/>
              <a:t>совершенствования</a:t>
            </a:r>
            <a:r>
              <a:rPr lang="ru-RU" sz="3300" dirty="0"/>
              <a:t> идей, направленных на получение:</a:t>
            </a:r>
          </a:p>
          <a:p>
            <a:pPr defTabSz="817123">
              <a:spcBef>
                <a:spcPts val="766"/>
              </a:spcBef>
              <a:defRPr sz="4100"/>
            </a:pPr>
            <a:r>
              <a:rPr lang="ru-RU" sz="3300" b="1" i="1" dirty="0"/>
              <a:t>инновационных</a:t>
            </a:r>
            <a:r>
              <a:rPr lang="ru-RU" sz="3300" dirty="0"/>
              <a:t> (новых, новаторских, оригинальных, нестандартных, непривычных) и </a:t>
            </a:r>
            <a:r>
              <a:rPr lang="ru-RU" sz="3300" b="1" i="1" dirty="0"/>
              <a:t>эффективных</a:t>
            </a:r>
            <a:r>
              <a:rPr lang="ru-RU" sz="3300" dirty="0"/>
              <a:t> (действенных, результативных, экономичных, оптимальных ) </a:t>
            </a:r>
            <a:r>
              <a:rPr lang="ru-RU" sz="3300" b="1" i="1" dirty="0"/>
              <a:t>решений</a:t>
            </a:r>
            <a:r>
              <a:rPr lang="ru-RU" sz="3300" dirty="0"/>
              <a:t>, и/или</a:t>
            </a:r>
          </a:p>
          <a:p>
            <a:pPr defTabSz="817123">
              <a:spcBef>
                <a:spcPts val="766"/>
              </a:spcBef>
              <a:defRPr sz="4100"/>
            </a:pPr>
            <a:r>
              <a:rPr lang="ru-RU" sz="3300" b="1" i="1" dirty="0"/>
              <a:t>нового знания</a:t>
            </a:r>
            <a:r>
              <a:rPr lang="ru-RU" sz="3300" dirty="0"/>
              <a:t>, и/или</a:t>
            </a:r>
          </a:p>
          <a:p>
            <a:pPr defTabSz="817123">
              <a:spcBef>
                <a:spcPts val="766"/>
              </a:spcBef>
              <a:defRPr sz="4100"/>
            </a:pPr>
            <a:r>
              <a:rPr lang="ru-RU" sz="3300" b="1" i="1" dirty="0"/>
              <a:t>эффектного</a:t>
            </a:r>
            <a:r>
              <a:rPr lang="ru-RU" sz="3300" dirty="0"/>
              <a:t> (впечатляющего, вдохновляющего, необыкновенного, удивительного и т.п.) </a:t>
            </a:r>
            <a:r>
              <a:rPr lang="ru-RU" sz="3300" b="1" i="1" dirty="0"/>
              <a:t>выражения воображения</a:t>
            </a:r>
            <a:endParaRPr sz="3300" b="1" i="1" dirty="0"/>
          </a:p>
        </p:txBody>
      </p:sp>
      <p:sp>
        <p:nvSpPr>
          <p:cNvPr id="261" name="Номер слайда 3"/>
          <p:cNvSpPr txBox="1">
            <a:spLocks noGrp="1"/>
          </p:cNvSpPr>
          <p:nvPr>
            <p:ph type="sldNum" sz="quarter" idx="12"/>
          </p:nvPr>
        </p:nvSpPr>
        <p:spPr>
          <a:xfrm>
            <a:off x="11072096" y="5430015"/>
            <a:ext cx="214717" cy="2226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70068" tIns="35034" rIns="70068" bIns="35034" rtlCol="0" anchor="ctr"/>
          <a:lstStyle/>
          <a:p>
            <a:fld id="{86CB4B4D-7CA3-9044-876B-883B54F8677D}" type="slidenum">
              <a:rPr/>
              <a:pPr/>
              <a:t>87</a:t>
            </a:fld>
            <a:endParaRPr/>
          </a:p>
        </p:txBody>
      </p:sp>
    </p:spTree>
    <p:extLst>
      <p:ext uri="{BB962C8B-B14F-4D97-AF65-F5344CB8AC3E}">
        <p14:creationId xmlns:p14="http://schemas.microsoft.com/office/powerpoint/2010/main" val="333148558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Заголовок 1"/>
          <p:cNvSpPr txBox="1">
            <a:spLocks noGrp="1"/>
          </p:cNvSpPr>
          <p:nvPr>
            <p:ph type="title"/>
          </p:nvPr>
        </p:nvSpPr>
        <p:spPr>
          <a:xfrm>
            <a:off x="830653" y="68656"/>
            <a:ext cx="10436018" cy="1128829"/>
          </a:xfrm>
          <a:prstGeom prst="rect">
            <a:avLst/>
          </a:prstGeom>
        </p:spPr>
        <p:txBody>
          <a:bodyPr>
            <a:noAutofit/>
          </a:bodyPr>
          <a:lstStyle>
            <a:lvl1pPr defTabSz="923340">
              <a:defRPr sz="3124"/>
            </a:lvl1pPr>
          </a:lstStyle>
          <a:p>
            <a:r>
              <a:rPr lang="ru-RU" sz="3200" dirty="0"/>
              <a:t>Модель оценки креативного мышления в исследовании </a:t>
            </a:r>
            <a:r>
              <a:rPr lang="en-US" sz="3200" dirty="0"/>
              <a:t>PISA</a:t>
            </a:r>
            <a:r>
              <a:rPr lang="ru-RU" sz="3200" dirty="0"/>
              <a:t>: оцениваемые тематические области</a:t>
            </a:r>
            <a:endParaRPr sz="3200" dirty="0"/>
          </a:p>
        </p:txBody>
      </p:sp>
      <p:sp>
        <p:nvSpPr>
          <p:cNvPr id="37" name="Rectangle 54"/>
          <p:cNvSpPr>
            <a:spLocks noChangeArrowheads="1"/>
          </p:cNvSpPr>
          <p:nvPr/>
        </p:nvSpPr>
        <p:spPr bwMode="auto">
          <a:xfrm>
            <a:off x="3086020" y="2473578"/>
            <a:ext cx="142161" cy="2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0361" tIns="35179" rIns="70361" bIns="35179" numCol="1" anchor="ctr" anchorCtr="0" compatLnSpc="1">
            <a:prstTxWarp prst="textNoShape">
              <a:avLst/>
            </a:prstTxWarp>
            <a:spAutoFit/>
          </a:bodyPr>
          <a:lstStyle/>
          <a:p>
            <a:pPr defTabSz="914186"/>
            <a:endParaRPr lang="ru-RU" sz="1400">
              <a:solidFill>
                <a:prstClr val="black"/>
              </a:solidFill>
            </a:endParaRPr>
          </a:p>
        </p:txBody>
      </p:sp>
      <p:sp>
        <p:nvSpPr>
          <p:cNvPr id="38" name="Rectangle 70"/>
          <p:cNvSpPr>
            <a:spLocks noChangeArrowheads="1"/>
          </p:cNvSpPr>
          <p:nvPr/>
        </p:nvSpPr>
        <p:spPr bwMode="auto">
          <a:xfrm>
            <a:off x="3086020" y="2841180"/>
            <a:ext cx="142161" cy="2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0361" tIns="35179" rIns="70361" bIns="35179" numCol="1" anchor="ctr" anchorCtr="0" compatLnSpc="1">
            <a:prstTxWarp prst="textNoShape">
              <a:avLst/>
            </a:prstTxWarp>
            <a:spAutoFit/>
          </a:bodyPr>
          <a:lstStyle/>
          <a:p>
            <a:pPr defTabSz="914186"/>
            <a:endParaRPr lang="ru-RU" sz="1400">
              <a:solidFill>
                <a:prstClr val="black"/>
              </a:solidFill>
            </a:endParaRPr>
          </a:p>
        </p:txBody>
      </p:sp>
      <p:sp>
        <p:nvSpPr>
          <p:cNvPr id="2" name="Прямоугольник 30"/>
          <p:cNvSpPr>
            <a:spLocks noChangeArrowheads="1"/>
          </p:cNvSpPr>
          <p:nvPr/>
        </p:nvSpPr>
        <p:spPr bwMode="auto">
          <a:xfrm>
            <a:off x="1870680" y="1722275"/>
            <a:ext cx="8173931" cy="639342"/>
          </a:xfrm>
          <a:prstGeom prst="rect">
            <a:avLst/>
          </a:prstGeom>
          <a:gradFill rotWithShape="1">
            <a:gsLst>
              <a:gs pos="0">
                <a:srgbClr val="FFDD9C"/>
              </a:gs>
              <a:gs pos="50000">
                <a:srgbClr val="FFD78E"/>
              </a:gs>
              <a:gs pos="100000">
                <a:srgbClr val="FFD479"/>
              </a:gs>
            </a:gsLst>
            <a:lin ang="5400000"/>
          </a:gradFill>
          <a:ln w="6350">
            <a:solidFill>
              <a:srgbClr val="FFC000"/>
            </a:solidFill>
            <a:miter lim="800000"/>
            <a:headEnd/>
            <a:tailEnd/>
          </a:ln>
        </p:spPr>
        <p:txBody>
          <a:bodyPr vert="horz" wrap="square" lIns="70361" tIns="35179" rIns="70361" bIns="35179" numCol="1" anchor="ctr" anchorCtr="0" compatLnSpc="1">
            <a:prstTxWarp prst="textNoShape">
              <a:avLst/>
            </a:prstTxWarp>
          </a:bodyPr>
          <a:lstStyle/>
          <a:p>
            <a:pPr algn="ctr" defTabSz="703557" eaLnBrk="0" fontAlgn="base" hangingPunct="0">
              <a:spcBef>
                <a:spcPct val="0"/>
              </a:spcBef>
              <a:spcAft>
                <a:spcPct val="0"/>
              </a:spcAft>
            </a:pPr>
            <a:r>
              <a:rPr lang="ru-RU" altLang="ru-RU" sz="29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Креативное самовыражение</a:t>
            </a:r>
            <a:endParaRPr lang="ru-RU" altLang="ru-RU" sz="2900" dirty="0">
              <a:solidFill>
                <a:prstClr val="black"/>
              </a:solidFill>
              <a:latin typeface="Arial" panose="020B0604020202020204" pitchFamily="34" charset="0"/>
            </a:endParaRPr>
          </a:p>
        </p:txBody>
      </p:sp>
      <p:sp>
        <p:nvSpPr>
          <p:cNvPr id="3" name="Овал 31"/>
          <p:cNvSpPr>
            <a:spLocks noChangeArrowheads="1"/>
          </p:cNvSpPr>
          <p:nvPr/>
        </p:nvSpPr>
        <p:spPr bwMode="auto">
          <a:xfrm>
            <a:off x="1870671" y="2490162"/>
            <a:ext cx="3894019" cy="1504333"/>
          </a:xfrm>
          <a:prstGeom prst="ellipse">
            <a:avLst/>
          </a:prstGeom>
          <a:gradFill rotWithShape="1">
            <a:gsLst>
              <a:gs pos="0">
                <a:srgbClr val="FFDD9C"/>
              </a:gs>
              <a:gs pos="50000">
                <a:srgbClr val="FFD78E"/>
              </a:gs>
              <a:gs pos="100000">
                <a:srgbClr val="FFD479"/>
              </a:gs>
            </a:gsLst>
            <a:lin ang="5400000"/>
          </a:gradFill>
          <a:ln w="6350">
            <a:solidFill>
              <a:srgbClr val="FFC000"/>
            </a:solidFill>
            <a:miter lim="800000"/>
            <a:headEnd/>
            <a:tailEnd/>
          </a:ln>
        </p:spPr>
        <p:txBody>
          <a:bodyPr vert="horz" wrap="square" lIns="70361" tIns="35179" rIns="70361" bIns="35179" numCol="1" anchor="ctr" anchorCtr="0" compatLnSpc="1">
            <a:prstTxWarp prst="textNoShape">
              <a:avLst/>
            </a:prstTxWarp>
          </a:bodyPr>
          <a:lstStyle/>
          <a:p>
            <a:pPr algn="ctr" defTabSz="703557"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письменное</a:t>
            </a:r>
          </a:p>
          <a:p>
            <a:pPr algn="ctr" defTabSz="703557" eaLnBrk="0" fontAlgn="base" hangingPunct="0">
              <a:spcBef>
                <a:spcPct val="0"/>
              </a:spcBef>
              <a:spcAft>
                <a:spcPct val="0"/>
              </a:spcAft>
            </a:pP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a:t>
            </a:r>
          </a:p>
          <a:p>
            <a:pPr algn="ctr" defTabSz="703557"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устное</a:t>
            </a:r>
            <a:endParaRPr lang="ru-RU" altLang="ru-RU" sz="2400" b="1" dirty="0">
              <a:solidFill>
                <a:prstClr val="black"/>
              </a:solidFill>
              <a:latin typeface="Arial" panose="020B0604020202020204" pitchFamily="34" charset="0"/>
            </a:endParaRPr>
          </a:p>
        </p:txBody>
      </p:sp>
      <p:sp>
        <p:nvSpPr>
          <p:cNvPr id="4" name="Овал 32"/>
          <p:cNvSpPr>
            <a:spLocks noChangeArrowheads="1"/>
          </p:cNvSpPr>
          <p:nvPr/>
        </p:nvSpPr>
        <p:spPr bwMode="auto">
          <a:xfrm>
            <a:off x="6171315" y="2527490"/>
            <a:ext cx="3894019" cy="1504333"/>
          </a:xfrm>
          <a:prstGeom prst="ellipse">
            <a:avLst/>
          </a:prstGeom>
          <a:gradFill rotWithShape="1">
            <a:gsLst>
              <a:gs pos="0">
                <a:srgbClr val="FFDD9C"/>
              </a:gs>
              <a:gs pos="50000">
                <a:srgbClr val="FFD78E"/>
              </a:gs>
              <a:gs pos="100000">
                <a:srgbClr val="FFD479"/>
              </a:gs>
            </a:gsLst>
            <a:lin ang="5400000"/>
          </a:gradFill>
          <a:ln w="6350">
            <a:solidFill>
              <a:srgbClr val="FFC000"/>
            </a:solidFill>
            <a:miter lim="800000"/>
            <a:headEnd/>
            <a:tailEnd/>
          </a:ln>
        </p:spPr>
        <p:txBody>
          <a:bodyPr vert="horz" wrap="square" lIns="70361" tIns="35179" rIns="70361" bIns="35179" numCol="1" anchor="ctr" anchorCtr="0" compatLnSpc="1">
            <a:prstTxWarp prst="textNoShape">
              <a:avLst/>
            </a:prstTxWarp>
          </a:bodyPr>
          <a:lstStyle/>
          <a:p>
            <a:pPr algn="ctr" defTabSz="703557"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художественное </a:t>
            </a: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a:t>
            </a: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 символическое</a:t>
            </a:r>
            <a:endParaRPr lang="ru-RU" altLang="ru-RU" sz="2400" b="1" dirty="0">
              <a:solidFill>
                <a:prstClr val="black"/>
              </a:solidFill>
              <a:latin typeface="Arial" panose="020B0604020202020204" pitchFamily="34" charset="0"/>
            </a:endParaRPr>
          </a:p>
        </p:txBody>
      </p:sp>
      <p:sp>
        <p:nvSpPr>
          <p:cNvPr id="5" name="Прямоугольник 33"/>
          <p:cNvSpPr>
            <a:spLocks noChangeArrowheads="1"/>
          </p:cNvSpPr>
          <p:nvPr/>
        </p:nvSpPr>
        <p:spPr bwMode="auto">
          <a:xfrm>
            <a:off x="1870680" y="4387746"/>
            <a:ext cx="8173931" cy="639342"/>
          </a:xfrm>
          <a:prstGeom prst="rect">
            <a:avLst/>
          </a:prstGeom>
          <a:gradFill rotWithShape="1">
            <a:gsLst>
              <a:gs pos="0">
                <a:srgbClr val="B5D5A7"/>
              </a:gs>
              <a:gs pos="50000">
                <a:srgbClr val="AACE99"/>
              </a:gs>
              <a:gs pos="100000">
                <a:srgbClr val="9CCA86"/>
              </a:gs>
            </a:gsLst>
            <a:lin ang="5400000"/>
          </a:gradFill>
          <a:ln w="6350">
            <a:solidFill>
              <a:srgbClr val="70AD47"/>
            </a:solidFill>
            <a:miter lim="800000"/>
            <a:headEnd/>
            <a:tailEnd/>
          </a:ln>
        </p:spPr>
        <p:txBody>
          <a:bodyPr vert="horz" wrap="square" lIns="70361" tIns="35179" rIns="70361" bIns="35179" numCol="1" anchor="ctr" anchorCtr="0" compatLnSpc="1">
            <a:prstTxWarp prst="textNoShape">
              <a:avLst/>
            </a:prstTxWarp>
          </a:bodyPr>
          <a:lstStyle/>
          <a:p>
            <a:pPr algn="ctr" defTabSz="703557" eaLnBrk="0" fontAlgn="base" hangingPunct="0">
              <a:spcBef>
                <a:spcPct val="0"/>
              </a:spcBef>
              <a:spcAft>
                <a:spcPct val="0"/>
              </a:spcAft>
            </a:pPr>
            <a:r>
              <a:rPr lang="ru-RU" altLang="ru-RU" sz="29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Получение нового знания/ Решение проблем</a:t>
            </a:r>
            <a:endParaRPr lang="ru-RU" altLang="ru-RU" sz="2900" dirty="0">
              <a:solidFill>
                <a:prstClr val="black"/>
              </a:solidFill>
              <a:latin typeface="Arial" panose="020B0604020202020204" pitchFamily="34" charset="0"/>
            </a:endParaRPr>
          </a:p>
        </p:txBody>
      </p:sp>
      <p:sp>
        <p:nvSpPr>
          <p:cNvPr id="6" name="Овал 34"/>
          <p:cNvSpPr>
            <a:spLocks noChangeArrowheads="1"/>
          </p:cNvSpPr>
          <p:nvPr/>
        </p:nvSpPr>
        <p:spPr bwMode="auto">
          <a:xfrm>
            <a:off x="1870671" y="5159001"/>
            <a:ext cx="3894019" cy="1504333"/>
          </a:xfrm>
          <a:prstGeom prst="ellipse">
            <a:avLst/>
          </a:prstGeom>
          <a:gradFill rotWithShape="1">
            <a:gsLst>
              <a:gs pos="0">
                <a:srgbClr val="B5D5A7"/>
              </a:gs>
              <a:gs pos="50000">
                <a:srgbClr val="AACE99"/>
              </a:gs>
              <a:gs pos="100000">
                <a:srgbClr val="9CCA86"/>
              </a:gs>
            </a:gsLst>
            <a:lin ang="5400000"/>
          </a:gradFill>
          <a:ln w="6350">
            <a:solidFill>
              <a:srgbClr val="70AD47"/>
            </a:solidFill>
            <a:miter lim="800000"/>
            <a:headEnd/>
            <a:tailEnd/>
          </a:ln>
        </p:spPr>
        <p:txBody>
          <a:bodyPr vert="horz" wrap="square" lIns="70361" tIns="35179" rIns="70361" bIns="35179" numCol="1" anchor="ctr" anchorCtr="0" compatLnSpc="1">
            <a:prstTxWarp prst="textNoShape">
              <a:avLst/>
            </a:prstTxWarp>
          </a:bodyPr>
          <a:lstStyle/>
          <a:p>
            <a:pPr algn="ctr" defTabSz="703557"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естественно-научные </a:t>
            </a: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 </a:t>
            </a: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математические</a:t>
            </a:r>
            <a:endParaRPr lang="ru-RU" altLang="ru-RU" sz="2400" b="1" dirty="0">
              <a:solidFill>
                <a:prstClr val="black"/>
              </a:solidFill>
              <a:latin typeface="Arial" panose="020B0604020202020204" pitchFamily="34" charset="0"/>
            </a:endParaRPr>
          </a:p>
        </p:txBody>
      </p:sp>
      <p:sp>
        <p:nvSpPr>
          <p:cNvPr id="7" name="Овал 35"/>
          <p:cNvSpPr>
            <a:spLocks noChangeArrowheads="1"/>
          </p:cNvSpPr>
          <p:nvPr/>
        </p:nvSpPr>
        <p:spPr bwMode="auto">
          <a:xfrm>
            <a:off x="6125898" y="5159001"/>
            <a:ext cx="3894019" cy="1504333"/>
          </a:xfrm>
          <a:prstGeom prst="ellipse">
            <a:avLst/>
          </a:prstGeom>
          <a:gradFill rotWithShape="1">
            <a:gsLst>
              <a:gs pos="0">
                <a:srgbClr val="B5D5A7"/>
              </a:gs>
              <a:gs pos="50000">
                <a:srgbClr val="AACE99"/>
              </a:gs>
              <a:gs pos="100000">
                <a:srgbClr val="9CCA86"/>
              </a:gs>
            </a:gsLst>
            <a:lin ang="5400000"/>
          </a:gradFill>
          <a:ln w="6350">
            <a:solidFill>
              <a:srgbClr val="70AD47"/>
            </a:solidFill>
            <a:miter lim="800000"/>
            <a:headEnd/>
            <a:tailEnd/>
          </a:ln>
        </p:spPr>
        <p:txBody>
          <a:bodyPr vert="horz" wrap="square" lIns="70361" tIns="35179" rIns="70361" bIns="35179" numCol="1" anchor="ctr" anchorCtr="0" compatLnSpc="1">
            <a:prstTxWarp prst="textNoShape">
              <a:avLst/>
            </a:prstTxWarp>
          </a:bodyPr>
          <a:lstStyle/>
          <a:p>
            <a:pPr algn="ctr" defTabSz="703557" eaLnBrk="0" fontAlgn="base" hangingPunct="0">
              <a:spcBef>
                <a:spcPct val="0"/>
              </a:spcBef>
              <a:spcAft>
                <a:spcPct val="0"/>
              </a:spcAft>
            </a:pP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социальные </a:t>
            </a:r>
            <a:r>
              <a:rPr lang="ru-RU" altLang="ru-RU" sz="2400" dirty="0">
                <a:solidFill>
                  <a:prstClr val="black"/>
                </a:solidFill>
                <a:latin typeface="Arial" panose="020B0604020202020204" pitchFamily="34" charset="0"/>
                <a:ea typeface="Cambria" panose="02040503050406030204" pitchFamily="18" charset="0"/>
                <a:cs typeface="Times New Roman" panose="02020603050405020304" pitchFamily="18" charset="0"/>
              </a:rPr>
              <a:t>или</a:t>
            </a:r>
            <a:r>
              <a:rPr lang="ru-RU" altLang="ru-RU" sz="2400" b="1" dirty="0">
                <a:solidFill>
                  <a:prstClr val="black"/>
                </a:solidFill>
                <a:latin typeface="Arial" panose="020B0604020202020204" pitchFamily="34" charset="0"/>
                <a:ea typeface="Cambria" panose="02040503050406030204" pitchFamily="18" charset="0"/>
                <a:cs typeface="Times New Roman" panose="02020603050405020304" pitchFamily="18" charset="0"/>
              </a:rPr>
              <a:t> межличностные</a:t>
            </a:r>
            <a:endParaRPr lang="ru-RU" altLang="ru-RU" sz="2400" b="1" dirty="0">
              <a:solidFill>
                <a:prstClr val="black"/>
              </a:solidFill>
              <a:latin typeface="Arial" panose="020B0604020202020204" pitchFamily="34" charset="0"/>
            </a:endParaRPr>
          </a:p>
        </p:txBody>
      </p:sp>
      <p:sp>
        <p:nvSpPr>
          <p:cNvPr id="8" name="Rectangle 7"/>
          <p:cNvSpPr>
            <a:spLocks noChangeArrowheads="1"/>
          </p:cNvSpPr>
          <p:nvPr/>
        </p:nvSpPr>
        <p:spPr bwMode="auto">
          <a:xfrm>
            <a:off x="3359957" y="2031951"/>
            <a:ext cx="142161" cy="2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0361" tIns="35179" rIns="70361" bIns="35179" numCol="1" anchor="ctr" anchorCtr="0" compatLnSpc="1">
            <a:prstTxWarp prst="textNoShape">
              <a:avLst/>
            </a:prstTxWarp>
            <a:spAutoFit/>
          </a:bodyPr>
          <a:lstStyle/>
          <a:p>
            <a:pPr defTabSz="914186"/>
            <a:endParaRPr lang="ru-RU" sz="1400">
              <a:solidFill>
                <a:prstClr val="black"/>
              </a:solidFill>
            </a:endParaRPr>
          </a:p>
        </p:txBody>
      </p:sp>
      <p:sp>
        <p:nvSpPr>
          <p:cNvPr id="9" name="Rectangle 14"/>
          <p:cNvSpPr>
            <a:spLocks noChangeArrowheads="1"/>
          </p:cNvSpPr>
          <p:nvPr/>
        </p:nvSpPr>
        <p:spPr bwMode="auto">
          <a:xfrm>
            <a:off x="3359957" y="2215747"/>
            <a:ext cx="142161" cy="2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0361" tIns="35179" rIns="70361" bIns="35179" numCol="1" anchor="ctr" anchorCtr="0" compatLnSpc="1">
            <a:prstTxWarp prst="textNoShape">
              <a:avLst/>
            </a:prstTxWarp>
            <a:spAutoFit/>
          </a:bodyPr>
          <a:lstStyle/>
          <a:p>
            <a:pPr defTabSz="914186"/>
            <a:endParaRPr lang="ru-RU" sz="1400">
              <a:solidFill>
                <a:prstClr val="black"/>
              </a:solidFill>
            </a:endParaRPr>
          </a:p>
        </p:txBody>
      </p:sp>
    </p:spTree>
    <p:extLst>
      <p:ext uri="{BB962C8B-B14F-4D97-AF65-F5344CB8AC3E}">
        <p14:creationId xmlns:p14="http://schemas.microsoft.com/office/powerpoint/2010/main" val="377492565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996" y="286910"/>
            <a:ext cx="9234816" cy="775005"/>
          </a:xfrm>
        </p:spPr>
        <p:txBody>
          <a:bodyPr>
            <a:noAutofit/>
          </a:bodyPr>
          <a:lstStyle/>
          <a:p>
            <a:r>
              <a:rPr lang="ru-RU" sz="3600" dirty="0" err="1"/>
              <a:t>Креативное</a:t>
            </a:r>
            <a:r>
              <a:rPr lang="ru-RU" sz="3600" dirty="0"/>
              <a:t> мышление (примеры заданий)</a:t>
            </a:r>
          </a:p>
        </p:txBody>
      </p:sp>
      <p:graphicFrame>
        <p:nvGraphicFramePr>
          <p:cNvPr id="7" name="Объект 8">
            <a:extLst>
              <a:ext uri="{FF2B5EF4-FFF2-40B4-BE49-F238E27FC236}">
                <a16:creationId xmlns="" xmlns:a16="http://schemas.microsoft.com/office/drawing/2014/main" id="{76A1CE30-30DE-46CB-9440-B035594EC75B}"/>
              </a:ext>
            </a:extLst>
          </p:cNvPr>
          <p:cNvGraphicFramePr>
            <a:graphicFrameLocks/>
          </p:cNvGraphicFramePr>
          <p:nvPr>
            <p:extLst>
              <p:ext uri="{D42A27DB-BD31-4B8C-83A1-F6EECF244321}">
                <p14:modId xmlns:p14="http://schemas.microsoft.com/office/powerpoint/2010/main" val="3689700559"/>
              </p:ext>
            </p:extLst>
          </p:nvPr>
        </p:nvGraphicFramePr>
        <p:xfrm>
          <a:off x="755849" y="1539206"/>
          <a:ext cx="3744000" cy="728275"/>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Нет вредным привычкам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8" name="Объект 8">
            <a:extLst>
              <a:ext uri="{FF2B5EF4-FFF2-40B4-BE49-F238E27FC236}">
                <a16:creationId xmlns="" xmlns:a16="http://schemas.microsoft.com/office/drawing/2014/main" id="{5BB405BD-0962-4788-BE8E-B45785A12A1F}"/>
              </a:ext>
            </a:extLst>
          </p:cNvPr>
          <p:cNvGraphicFramePr>
            <a:graphicFrameLocks/>
          </p:cNvGraphicFramePr>
          <p:nvPr>
            <p:extLst>
              <p:ext uri="{D42A27DB-BD31-4B8C-83A1-F6EECF244321}">
                <p14:modId xmlns:p14="http://schemas.microsoft.com/office/powerpoint/2010/main" val="1703761553"/>
              </p:ext>
            </p:extLst>
          </p:nvPr>
        </p:nvGraphicFramePr>
        <p:xfrm>
          <a:off x="755850" y="4403255"/>
          <a:ext cx="3744417" cy="432000"/>
        </p:xfrm>
        <a:graphic>
          <a:graphicData uri="http://schemas.openxmlformats.org/drawingml/2006/table">
            <a:tbl>
              <a:tblPr firstRow="1" bandRow="1">
                <a:tableStyleId>{5C22544A-7EE6-4342-B048-85BDC9FD1C3A}</a:tableStyleId>
              </a:tblPr>
              <a:tblGrid>
                <a:gridCol w="3744417">
                  <a:extLst>
                    <a:ext uri="{9D8B030D-6E8A-4147-A177-3AD203B41FA5}">
                      <a16:colId xmlns="" xmlns:a16="http://schemas.microsoft.com/office/drawing/2014/main" val="3813844802"/>
                    </a:ext>
                  </a:extLst>
                </a:gridCol>
              </a:tblGrid>
              <a:tr h="432000">
                <a:tc>
                  <a:txBody>
                    <a:bodyPr/>
                    <a:lstStyle/>
                    <a:p>
                      <a:r>
                        <a:rPr lang="ru-RU" sz="2100" dirty="0">
                          <a:solidFill>
                            <a:srgbClr val="002060"/>
                          </a:solidFill>
                        </a:rPr>
                        <a:t>Школа будущего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9" name="Объект 8">
            <a:extLst>
              <a:ext uri="{FF2B5EF4-FFF2-40B4-BE49-F238E27FC236}">
                <a16:creationId xmlns="" xmlns:a16="http://schemas.microsoft.com/office/drawing/2014/main" id="{575D07A2-8F88-442C-92DF-0C061A9EE14D}"/>
              </a:ext>
            </a:extLst>
          </p:cNvPr>
          <p:cNvGraphicFramePr>
            <a:graphicFrameLocks/>
          </p:cNvGraphicFramePr>
          <p:nvPr>
            <p:extLst>
              <p:ext uri="{D42A27DB-BD31-4B8C-83A1-F6EECF244321}">
                <p14:modId xmlns:p14="http://schemas.microsoft.com/office/powerpoint/2010/main" val="3128331149"/>
              </p:ext>
            </p:extLst>
          </p:nvPr>
        </p:nvGraphicFramePr>
        <p:xfrm>
          <a:off x="755848" y="5683731"/>
          <a:ext cx="3744000" cy="728275"/>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Изобретаем </a:t>
                      </a:r>
                      <a:r>
                        <a:rPr lang="ru-RU" sz="2100" dirty="0">
                          <a:solidFill>
                            <a:schemeClr val="tx1"/>
                          </a:solidFill>
                        </a:rPr>
                        <a:t>соревнование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0" name="Объект 8">
            <a:extLst>
              <a:ext uri="{FF2B5EF4-FFF2-40B4-BE49-F238E27FC236}">
                <a16:creationId xmlns="" xmlns:a16="http://schemas.microsoft.com/office/drawing/2014/main" id="{C9F945C4-E344-4755-A772-1F87B41A8BD6}"/>
              </a:ext>
            </a:extLst>
          </p:cNvPr>
          <p:cNvGraphicFramePr>
            <a:graphicFrameLocks/>
          </p:cNvGraphicFramePr>
          <p:nvPr>
            <p:extLst>
              <p:ext uri="{D42A27DB-BD31-4B8C-83A1-F6EECF244321}">
                <p14:modId xmlns:p14="http://schemas.microsoft.com/office/powerpoint/2010/main" val="4104984658"/>
              </p:ext>
            </p:extLst>
          </p:nvPr>
        </p:nvGraphicFramePr>
        <p:xfrm>
          <a:off x="7308577" y="1637978"/>
          <a:ext cx="3744000" cy="432000"/>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432000">
                <a:tc>
                  <a:txBody>
                    <a:bodyPr/>
                    <a:lstStyle/>
                    <a:p>
                      <a:r>
                        <a:rPr lang="ru-RU" sz="2100" dirty="0">
                          <a:solidFill>
                            <a:srgbClr val="002060"/>
                          </a:solidFill>
                        </a:rPr>
                        <a:t>Геометрические фигуры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1" name="Объект 8">
            <a:extLst>
              <a:ext uri="{FF2B5EF4-FFF2-40B4-BE49-F238E27FC236}">
                <a16:creationId xmlns="" xmlns:a16="http://schemas.microsoft.com/office/drawing/2014/main" id="{33E8ADB7-1D40-4E80-AF71-37C0AE8ACE52}"/>
              </a:ext>
            </a:extLst>
          </p:cNvPr>
          <p:cNvGraphicFramePr>
            <a:graphicFrameLocks/>
          </p:cNvGraphicFramePr>
          <p:nvPr>
            <p:extLst>
              <p:ext uri="{D42A27DB-BD31-4B8C-83A1-F6EECF244321}">
                <p14:modId xmlns:p14="http://schemas.microsoft.com/office/powerpoint/2010/main" val="4058083419"/>
              </p:ext>
            </p:extLst>
          </p:nvPr>
        </p:nvGraphicFramePr>
        <p:xfrm>
          <a:off x="7380586" y="5652744"/>
          <a:ext cx="3744000" cy="432000"/>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432000">
                <a:tc>
                  <a:txBody>
                    <a:bodyPr/>
                    <a:lstStyle/>
                    <a:p>
                      <a:r>
                        <a:rPr lang="ru-RU" sz="2100" dirty="0">
                          <a:solidFill>
                            <a:srgbClr val="002060"/>
                          </a:solidFill>
                        </a:rPr>
                        <a:t>За чистоту воды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2" name="Объект 8">
            <a:extLst>
              <a:ext uri="{FF2B5EF4-FFF2-40B4-BE49-F238E27FC236}">
                <a16:creationId xmlns="" xmlns:a16="http://schemas.microsoft.com/office/drawing/2014/main" id="{1FC0D6FB-2A72-46B5-90B3-5EAC57D9CEF8}"/>
              </a:ext>
            </a:extLst>
          </p:cNvPr>
          <p:cNvGraphicFramePr>
            <a:graphicFrameLocks/>
          </p:cNvGraphicFramePr>
          <p:nvPr>
            <p:extLst>
              <p:ext uri="{D42A27DB-BD31-4B8C-83A1-F6EECF244321}">
                <p14:modId xmlns:p14="http://schemas.microsoft.com/office/powerpoint/2010/main" val="1360495160"/>
              </p:ext>
            </p:extLst>
          </p:nvPr>
        </p:nvGraphicFramePr>
        <p:xfrm>
          <a:off x="7336794" y="3006130"/>
          <a:ext cx="3744000" cy="728275"/>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728275">
                <a:tc>
                  <a:txBody>
                    <a:bodyPr/>
                    <a:lstStyle/>
                    <a:p>
                      <a:r>
                        <a:rPr lang="ru-RU" sz="2100" dirty="0">
                          <a:solidFill>
                            <a:srgbClr val="002060"/>
                          </a:solidFill>
                        </a:rPr>
                        <a:t>Игра «Путешествие по школе»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7" name="Объект 8">
            <a:extLst>
              <a:ext uri="{FF2B5EF4-FFF2-40B4-BE49-F238E27FC236}">
                <a16:creationId xmlns="" xmlns:a16="http://schemas.microsoft.com/office/drawing/2014/main" id="{9AD01C68-B422-48E0-BCB7-A503D4D088A9}"/>
              </a:ext>
            </a:extLst>
          </p:cNvPr>
          <p:cNvGraphicFramePr>
            <a:graphicFrameLocks/>
          </p:cNvGraphicFramePr>
          <p:nvPr>
            <p:extLst>
              <p:ext uri="{D42A27DB-BD31-4B8C-83A1-F6EECF244321}">
                <p14:modId xmlns:p14="http://schemas.microsoft.com/office/powerpoint/2010/main" val="3827982266"/>
              </p:ext>
            </p:extLst>
          </p:nvPr>
        </p:nvGraphicFramePr>
        <p:xfrm>
          <a:off x="755849" y="1061384"/>
          <a:ext cx="3744000" cy="432001"/>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432001">
                <a:tc>
                  <a:txBody>
                    <a:bodyPr/>
                    <a:lstStyle/>
                    <a:p>
                      <a:r>
                        <a:rPr lang="ru-RU" sz="2100" dirty="0">
                          <a:solidFill>
                            <a:schemeClr val="tx1">
                              <a:lumMod val="95000"/>
                              <a:lumOff val="5000"/>
                            </a:schemeClr>
                          </a:solidFill>
                        </a:rPr>
                        <a:t>Мониторинг 5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graphicFrame>
        <p:nvGraphicFramePr>
          <p:cNvPr id="18" name="Объект 8">
            <a:extLst>
              <a:ext uri="{FF2B5EF4-FFF2-40B4-BE49-F238E27FC236}">
                <a16:creationId xmlns="" xmlns:a16="http://schemas.microsoft.com/office/drawing/2014/main" id="{2145E319-9C03-45F5-A8E5-2D0319C9324B}"/>
              </a:ext>
            </a:extLst>
          </p:cNvPr>
          <p:cNvGraphicFramePr>
            <a:graphicFrameLocks/>
          </p:cNvGraphicFramePr>
          <p:nvPr>
            <p:extLst>
              <p:ext uri="{D42A27DB-BD31-4B8C-83A1-F6EECF244321}">
                <p14:modId xmlns:p14="http://schemas.microsoft.com/office/powerpoint/2010/main" val="3256193364"/>
              </p:ext>
            </p:extLst>
          </p:nvPr>
        </p:nvGraphicFramePr>
        <p:xfrm>
          <a:off x="7308577" y="1168443"/>
          <a:ext cx="3744000" cy="432000"/>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432000">
                <a:tc>
                  <a:txBody>
                    <a:bodyPr/>
                    <a:lstStyle/>
                    <a:p>
                      <a:r>
                        <a:rPr lang="ru-RU" sz="2100" dirty="0">
                          <a:solidFill>
                            <a:schemeClr val="tx1">
                              <a:lumMod val="95000"/>
                              <a:lumOff val="5000"/>
                            </a:schemeClr>
                          </a:solidFill>
                        </a:rPr>
                        <a:t>Мониторинг 7 класс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20" name="Рисунок 19"/>
          <p:cNvPicPr>
            <a:picLocks noChangeAspect="1"/>
          </p:cNvPicPr>
          <p:nvPr/>
        </p:nvPicPr>
        <p:blipFill rotWithShape="1">
          <a:blip r:embed="rId3" cstate="print"/>
          <a:srcRect l="22672" t="30370" r="19123" b="5991"/>
          <a:stretch/>
        </p:blipFill>
        <p:spPr bwMode="auto">
          <a:xfrm>
            <a:off x="9324806" y="1976147"/>
            <a:ext cx="1771451" cy="972000"/>
          </a:xfrm>
          <a:prstGeom prst="rect">
            <a:avLst/>
          </a:prstGeom>
          <a:ln>
            <a:noFill/>
          </a:ln>
          <a:extLst>
            <a:ext uri="{53640926-AAD7-44D8-BBD7-CCE9431645EC}">
              <a14:shadowObscured xmlns:a14="http://schemas.microsoft.com/office/drawing/2010/main"/>
            </a:ext>
          </a:extLst>
        </p:spPr>
      </p:pic>
      <p:pic>
        <p:nvPicPr>
          <p:cNvPr id="21" name="Рисунок 20"/>
          <p:cNvPicPr>
            <a:picLocks noChangeAspect="1"/>
          </p:cNvPicPr>
          <p:nvPr/>
        </p:nvPicPr>
        <p:blipFill rotWithShape="1">
          <a:blip r:embed="rId4" cstate="print"/>
          <a:srcRect l="23424" t="32485" r="19151" b="14157"/>
          <a:stretch/>
        </p:blipFill>
        <p:spPr bwMode="auto">
          <a:xfrm>
            <a:off x="755849" y="1998192"/>
            <a:ext cx="1575283" cy="914823"/>
          </a:xfrm>
          <a:prstGeom prst="rect">
            <a:avLst/>
          </a:prstGeom>
          <a:ln>
            <a:noFill/>
          </a:ln>
          <a:extLst>
            <a:ext uri="{53640926-AAD7-44D8-BBD7-CCE9431645EC}">
              <a14:shadowObscured xmlns:a14="http://schemas.microsoft.com/office/drawing/2010/main"/>
            </a:ext>
          </a:extLst>
        </p:spPr>
      </p:pic>
      <p:sp>
        <p:nvSpPr>
          <p:cNvPr id="3" name="Двойная стрелка влево/вправо 2"/>
          <p:cNvSpPr/>
          <p:nvPr/>
        </p:nvSpPr>
        <p:spPr>
          <a:xfrm>
            <a:off x="4243791" y="2103176"/>
            <a:ext cx="3312368" cy="758914"/>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algn="ctr"/>
            <a:r>
              <a:rPr lang="ru-RU" sz="1500" b="1" i="1" dirty="0">
                <a:solidFill>
                  <a:srgbClr val="002060"/>
                </a:solidFill>
              </a:rPr>
              <a:t>Визуальное самовыражение</a:t>
            </a:r>
          </a:p>
        </p:txBody>
      </p:sp>
      <p:pic>
        <p:nvPicPr>
          <p:cNvPr id="22" name="Рисунок 21"/>
          <p:cNvPicPr>
            <a:picLocks noChangeAspect="1"/>
          </p:cNvPicPr>
          <p:nvPr/>
        </p:nvPicPr>
        <p:blipFill rotWithShape="1">
          <a:blip r:embed="rId5" cstate="print"/>
          <a:srcRect l="23330" t="26894" r="19438" b="7206"/>
          <a:stretch/>
        </p:blipFill>
        <p:spPr bwMode="auto">
          <a:xfrm>
            <a:off x="755849" y="3395074"/>
            <a:ext cx="1575283" cy="979208"/>
          </a:xfrm>
          <a:prstGeom prst="rect">
            <a:avLst/>
          </a:prstGeom>
          <a:ln>
            <a:noFill/>
          </a:ln>
          <a:extLst>
            <a:ext uri="{53640926-AAD7-44D8-BBD7-CCE9431645EC}">
              <a14:shadowObscured xmlns:a14="http://schemas.microsoft.com/office/drawing/2010/main"/>
            </a:ext>
          </a:extLst>
        </p:spPr>
      </p:pic>
      <p:graphicFrame>
        <p:nvGraphicFramePr>
          <p:cNvPr id="23" name="Объект 8">
            <a:extLst>
              <a:ext uri="{FF2B5EF4-FFF2-40B4-BE49-F238E27FC236}">
                <a16:creationId xmlns="" xmlns:a16="http://schemas.microsoft.com/office/drawing/2014/main" id="{1FC0D6FB-2A72-46B5-90B3-5EAC57D9CEF8}"/>
              </a:ext>
            </a:extLst>
          </p:cNvPr>
          <p:cNvGraphicFramePr>
            <a:graphicFrameLocks/>
          </p:cNvGraphicFramePr>
          <p:nvPr>
            <p:extLst>
              <p:ext uri="{D42A27DB-BD31-4B8C-83A1-F6EECF244321}">
                <p14:modId xmlns:p14="http://schemas.microsoft.com/office/powerpoint/2010/main" val="3933111374"/>
              </p:ext>
            </p:extLst>
          </p:nvPr>
        </p:nvGraphicFramePr>
        <p:xfrm>
          <a:off x="755848" y="3006134"/>
          <a:ext cx="3744000" cy="432048"/>
        </p:xfrm>
        <a:graphic>
          <a:graphicData uri="http://schemas.openxmlformats.org/drawingml/2006/table">
            <a:tbl>
              <a:tblPr firstRow="1" bandRow="1">
                <a:tableStyleId>{5C22544A-7EE6-4342-B048-85BDC9FD1C3A}</a:tableStyleId>
              </a:tblPr>
              <a:tblGrid>
                <a:gridCol w="3744000">
                  <a:extLst>
                    <a:ext uri="{9D8B030D-6E8A-4147-A177-3AD203B41FA5}">
                      <a16:colId xmlns="" xmlns:a16="http://schemas.microsoft.com/office/drawing/2014/main" val="3813844802"/>
                    </a:ext>
                  </a:extLst>
                </a:gridCol>
              </a:tblGrid>
              <a:tr h="432048">
                <a:tc>
                  <a:txBody>
                    <a:bodyPr/>
                    <a:lstStyle/>
                    <a:p>
                      <a:r>
                        <a:rPr lang="ru-RU" sz="2100" dirty="0" smtClean="0">
                          <a:solidFill>
                            <a:srgbClr val="002060"/>
                          </a:solidFill>
                        </a:rPr>
                        <a:t>Сюжет для спектакля</a:t>
                      </a:r>
                      <a:endParaRPr lang="ru-RU" sz="21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pic>
        <p:nvPicPr>
          <p:cNvPr id="24" name="Рисунок 23"/>
          <p:cNvPicPr>
            <a:picLocks noChangeAspect="1"/>
          </p:cNvPicPr>
          <p:nvPr/>
        </p:nvPicPr>
        <p:blipFill rotWithShape="1">
          <a:blip r:embed="rId6" cstate="print"/>
          <a:srcRect l="23425" t="29765" r="19246" b="29726"/>
          <a:stretch/>
        </p:blipFill>
        <p:spPr bwMode="auto">
          <a:xfrm>
            <a:off x="9187653" y="3395074"/>
            <a:ext cx="1913677" cy="972338"/>
          </a:xfrm>
          <a:prstGeom prst="rect">
            <a:avLst/>
          </a:prstGeom>
          <a:ln>
            <a:noFill/>
          </a:ln>
          <a:extLst>
            <a:ext uri="{53640926-AAD7-44D8-BBD7-CCE9431645EC}">
              <a14:shadowObscured xmlns:a14="http://schemas.microsoft.com/office/drawing/2010/main"/>
            </a:ext>
          </a:extLst>
        </p:spPr>
      </p:pic>
      <p:graphicFrame>
        <p:nvGraphicFramePr>
          <p:cNvPr id="25" name="Объект 8">
            <a:extLst>
              <a:ext uri="{FF2B5EF4-FFF2-40B4-BE49-F238E27FC236}">
                <a16:creationId xmlns="" xmlns:a16="http://schemas.microsoft.com/office/drawing/2014/main" id="{5BB405BD-0962-4788-BE8E-B45785A12A1F}"/>
              </a:ext>
            </a:extLst>
          </p:cNvPr>
          <p:cNvGraphicFramePr>
            <a:graphicFrameLocks/>
          </p:cNvGraphicFramePr>
          <p:nvPr>
            <p:extLst>
              <p:ext uri="{D42A27DB-BD31-4B8C-83A1-F6EECF244321}">
                <p14:modId xmlns:p14="http://schemas.microsoft.com/office/powerpoint/2010/main" val="1787934352"/>
              </p:ext>
            </p:extLst>
          </p:nvPr>
        </p:nvGraphicFramePr>
        <p:xfrm>
          <a:off x="7351837" y="4348690"/>
          <a:ext cx="3744417" cy="432000"/>
        </p:xfrm>
        <a:graphic>
          <a:graphicData uri="http://schemas.openxmlformats.org/drawingml/2006/table">
            <a:tbl>
              <a:tblPr firstRow="1" bandRow="1">
                <a:tableStyleId>{5C22544A-7EE6-4342-B048-85BDC9FD1C3A}</a:tableStyleId>
              </a:tblPr>
              <a:tblGrid>
                <a:gridCol w="3744417">
                  <a:extLst>
                    <a:ext uri="{9D8B030D-6E8A-4147-A177-3AD203B41FA5}">
                      <a16:colId xmlns="" xmlns:a16="http://schemas.microsoft.com/office/drawing/2014/main" val="3813844802"/>
                    </a:ext>
                  </a:extLst>
                </a:gridCol>
              </a:tblGrid>
              <a:tr h="432000">
                <a:tc>
                  <a:txBody>
                    <a:bodyPr/>
                    <a:lstStyle/>
                    <a:p>
                      <a:r>
                        <a:rPr lang="ru-RU" sz="2100" dirty="0" smtClean="0">
                          <a:solidFill>
                            <a:srgbClr val="002060"/>
                          </a:solidFill>
                        </a:rPr>
                        <a:t>Хочу помочь!</a:t>
                      </a:r>
                      <a:endParaRPr lang="ru-RU" sz="21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22194634"/>
                  </a:ext>
                </a:extLst>
              </a:tr>
            </a:tbl>
          </a:graphicData>
        </a:graphic>
      </p:graphicFrame>
      <p:sp>
        <p:nvSpPr>
          <p:cNvPr id="26" name="Двойная стрелка влево/вправо 25"/>
          <p:cNvSpPr/>
          <p:nvPr/>
        </p:nvSpPr>
        <p:spPr>
          <a:xfrm>
            <a:off x="4356251" y="3510186"/>
            <a:ext cx="3312368" cy="758914"/>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algn="ctr"/>
            <a:r>
              <a:rPr lang="ru-RU" sz="1500" b="1" i="1" dirty="0">
                <a:solidFill>
                  <a:srgbClr val="002060"/>
                </a:solidFill>
              </a:rPr>
              <a:t>Письменное самовыражение</a:t>
            </a:r>
          </a:p>
        </p:txBody>
      </p:sp>
      <p:pic>
        <p:nvPicPr>
          <p:cNvPr id="27" name="Рисунок 26"/>
          <p:cNvPicPr>
            <a:picLocks noChangeAspect="1"/>
          </p:cNvPicPr>
          <p:nvPr/>
        </p:nvPicPr>
        <p:blipFill rotWithShape="1">
          <a:blip r:embed="rId7" cstate="print"/>
          <a:srcRect l="23431" t="35355" r="19242" b="19608"/>
          <a:stretch/>
        </p:blipFill>
        <p:spPr bwMode="auto">
          <a:xfrm>
            <a:off x="755848" y="4808621"/>
            <a:ext cx="1782274" cy="875114"/>
          </a:xfrm>
          <a:prstGeom prst="rect">
            <a:avLst/>
          </a:prstGeom>
          <a:ln>
            <a:noFill/>
          </a:ln>
          <a:extLst>
            <a:ext uri="{53640926-AAD7-44D8-BBD7-CCE9431645EC}">
              <a14:shadowObscured xmlns:a14="http://schemas.microsoft.com/office/drawing/2010/main"/>
            </a:ext>
          </a:extLst>
        </p:spPr>
      </p:pic>
      <p:pic>
        <p:nvPicPr>
          <p:cNvPr id="29" name="Рисунок 28"/>
          <p:cNvPicPr>
            <a:picLocks noChangeAspect="1"/>
          </p:cNvPicPr>
          <p:nvPr/>
        </p:nvPicPr>
        <p:blipFill rotWithShape="1">
          <a:blip r:embed="rId8" cstate="print"/>
          <a:srcRect l="23432" t="37923" r="19341" b="20819"/>
          <a:stretch/>
        </p:blipFill>
        <p:spPr bwMode="auto">
          <a:xfrm>
            <a:off x="9150252" y="4756744"/>
            <a:ext cx="1988478" cy="896000"/>
          </a:xfrm>
          <a:prstGeom prst="rect">
            <a:avLst/>
          </a:prstGeom>
          <a:ln>
            <a:noFill/>
          </a:ln>
          <a:extLst>
            <a:ext uri="{53640926-AAD7-44D8-BBD7-CCE9431645EC}">
              <a14:shadowObscured xmlns:a14="http://schemas.microsoft.com/office/drawing/2010/main"/>
            </a:ext>
          </a:extLst>
        </p:spPr>
      </p:pic>
      <p:sp>
        <p:nvSpPr>
          <p:cNvPr id="30" name="Двойная стрелка влево/вправо 29"/>
          <p:cNvSpPr/>
          <p:nvPr/>
        </p:nvSpPr>
        <p:spPr>
          <a:xfrm>
            <a:off x="4243791" y="4808617"/>
            <a:ext cx="3312368" cy="758914"/>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algn="ctr"/>
            <a:r>
              <a:rPr lang="ru-RU" sz="1500" b="1" i="1" dirty="0">
                <a:solidFill>
                  <a:srgbClr val="002060"/>
                </a:solidFill>
              </a:rPr>
              <a:t>Решение социальных </a:t>
            </a:r>
            <a:r>
              <a:rPr lang="ru-RU" sz="1500" b="1" i="1" dirty="0">
                <a:solidFill>
                  <a:schemeClr val="tx1"/>
                </a:solidFill>
              </a:rPr>
              <a:t>проблем</a:t>
            </a:r>
          </a:p>
        </p:txBody>
      </p:sp>
      <p:pic>
        <p:nvPicPr>
          <p:cNvPr id="31" name="Рисунок 30"/>
          <p:cNvPicPr>
            <a:picLocks noChangeAspect="1"/>
          </p:cNvPicPr>
          <p:nvPr/>
        </p:nvPicPr>
        <p:blipFill rotWithShape="1">
          <a:blip r:embed="rId9" cstate="print"/>
          <a:srcRect l="23614" t="36716" r="19244" b="14327"/>
          <a:stretch/>
        </p:blipFill>
        <p:spPr bwMode="auto">
          <a:xfrm>
            <a:off x="755851" y="6118066"/>
            <a:ext cx="1672020" cy="895326"/>
          </a:xfrm>
          <a:prstGeom prst="rect">
            <a:avLst/>
          </a:prstGeom>
          <a:ln>
            <a:noFill/>
          </a:ln>
          <a:extLst>
            <a:ext uri="{53640926-AAD7-44D8-BBD7-CCE9431645EC}">
              <a14:shadowObscured xmlns:a14="http://schemas.microsoft.com/office/drawing/2010/main"/>
            </a:ext>
          </a:extLst>
        </p:spPr>
      </p:pic>
      <p:pic>
        <p:nvPicPr>
          <p:cNvPr id="32" name="Рисунок 31"/>
          <p:cNvPicPr/>
          <p:nvPr/>
        </p:nvPicPr>
        <p:blipFill rotWithShape="1">
          <a:blip r:embed="rId10" cstate="print"/>
          <a:srcRect l="54115" t="15865" r="18776" b="27016"/>
          <a:stretch/>
        </p:blipFill>
        <p:spPr bwMode="auto">
          <a:xfrm>
            <a:off x="10188897" y="6098757"/>
            <a:ext cx="928650" cy="914636"/>
          </a:xfrm>
          <a:prstGeom prst="rect">
            <a:avLst/>
          </a:prstGeom>
          <a:ln>
            <a:noFill/>
          </a:ln>
          <a:extLst>
            <a:ext uri="{53640926-AAD7-44D8-BBD7-CCE9431645EC}">
              <a14:shadowObscured xmlns:a14="http://schemas.microsoft.com/office/drawing/2010/main"/>
            </a:ext>
          </a:extLst>
        </p:spPr>
      </p:pic>
      <p:sp>
        <p:nvSpPr>
          <p:cNvPr id="33" name="Двойная стрелка влево/вправо 32"/>
          <p:cNvSpPr/>
          <p:nvPr/>
        </p:nvSpPr>
        <p:spPr>
          <a:xfrm>
            <a:off x="4063770" y="6137032"/>
            <a:ext cx="3672407" cy="901958"/>
          </a:xfrm>
          <a:prstGeom prst="leftRightArrow">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lIns="91412" tIns="45706" rIns="91412" bIns="45706" rtlCol="0" anchor="ctr"/>
          <a:lstStyle/>
          <a:p>
            <a:pPr algn="ctr">
              <a:lnSpc>
                <a:spcPct val="70000"/>
              </a:lnSpc>
            </a:pPr>
            <a:r>
              <a:rPr lang="ru-RU" sz="1500" b="1" i="1" dirty="0">
                <a:solidFill>
                  <a:srgbClr val="002060"/>
                </a:solidFill>
              </a:rPr>
              <a:t>Решение естественнонаучных проблем</a:t>
            </a:r>
          </a:p>
        </p:txBody>
      </p:sp>
      <p:pic>
        <p:nvPicPr>
          <p:cNvPr id="28" name="Рисунок 27">
            <a:extLst>
              <a:ext uri="{FF2B5EF4-FFF2-40B4-BE49-F238E27FC236}">
                <a16:creationId xmlns:a16="http://schemas.microsoft.com/office/drawing/2014/main" xmlns="" id="{A871EDFC-11F6-4D2F-9B24-696E5EF77E1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119" r="17531" b="65620"/>
          <a:stretch/>
        </p:blipFill>
        <p:spPr>
          <a:xfrm>
            <a:off x="200098" y="165517"/>
            <a:ext cx="1800887" cy="523094"/>
          </a:xfrm>
          <a:prstGeom prst="rect">
            <a:avLst/>
          </a:prstGeom>
        </p:spPr>
      </p:pic>
    </p:spTree>
    <p:extLst>
      <p:ext uri="{BB962C8B-B14F-4D97-AF65-F5344CB8AC3E}">
        <p14:creationId xmlns:p14="http://schemas.microsoft.com/office/powerpoint/2010/main" val="362698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Заголовок 1"/>
          <p:cNvSpPr txBox="1">
            <a:spLocks noGrp="1"/>
          </p:cNvSpPr>
          <p:nvPr>
            <p:ph type="title"/>
          </p:nvPr>
        </p:nvSpPr>
        <p:spPr>
          <a:xfrm>
            <a:off x="467818" y="341835"/>
            <a:ext cx="11366914" cy="1224136"/>
          </a:xfrm>
          <a:prstGeom prst="rect">
            <a:avLst/>
          </a:prstGeom>
        </p:spPr>
        <p:txBody>
          <a:bodyPr>
            <a:normAutofit/>
          </a:bodyPr>
          <a:lstStyle>
            <a:lvl1pPr defTabSz="1053388">
              <a:defRPr sz="5022"/>
            </a:lvl1pPr>
          </a:lstStyle>
          <a:p>
            <a:r>
              <a:rPr sz="3600" dirty="0" err="1"/>
              <a:t>Функциональная</a:t>
            </a:r>
            <a:r>
              <a:rPr sz="3600" dirty="0"/>
              <a:t> </a:t>
            </a:r>
            <a:r>
              <a:rPr sz="3600" dirty="0" err="1"/>
              <a:t>грамотность</a:t>
            </a:r>
            <a:r>
              <a:rPr lang="ru-RU" sz="3600" dirty="0"/>
              <a:t> </a:t>
            </a:r>
            <a:r>
              <a:rPr lang="ru-RU" sz="3600" b="0" i="1" dirty="0"/>
              <a:t>(определение 4)</a:t>
            </a:r>
            <a:endParaRPr sz="3600" b="0" i="1" dirty="0"/>
          </a:p>
        </p:txBody>
      </p:sp>
      <p:sp>
        <p:nvSpPr>
          <p:cNvPr id="248" name="Объект 2"/>
          <p:cNvSpPr txBox="1">
            <a:spLocks noGrp="1"/>
          </p:cNvSpPr>
          <p:nvPr>
            <p:ph type="body" idx="1"/>
          </p:nvPr>
        </p:nvSpPr>
        <p:spPr>
          <a:xfrm>
            <a:off x="594042" y="1421954"/>
            <a:ext cx="10692768" cy="5400599"/>
          </a:xfrm>
          <a:prstGeom prst="rect">
            <a:avLst/>
          </a:prstGeom>
        </p:spPr>
        <p:txBody>
          <a:bodyPr>
            <a:normAutofit fontScale="92500"/>
          </a:bodyPr>
          <a:lstStyle/>
          <a:p>
            <a:pPr marL="0" indent="0" algn="just">
              <a:buNone/>
            </a:pPr>
            <a:r>
              <a:rPr lang="ru-RU" dirty="0" smtClean="0"/>
              <a:t>Определение функциональной грамотности в</a:t>
            </a:r>
            <a:r>
              <a:rPr lang="ru-RU" b="1" dirty="0" smtClean="0"/>
              <a:t> исследовании </a:t>
            </a:r>
            <a:r>
              <a:rPr lang="en-US" b="1" dirty="0" smtClean="0"/>
              <a:t>PISA </a:t>
            </a:r>
            <a:r>
              <a:rPr lang="ru-RU" dirty="0" smtClean="0"/>
              <a:t>заложено в основном вопросе, на который отвечает исследование: «Обладают ли учащиеся 15-летнего возраста, получившие обязательное общее образование, знаниями и умениями, необходимыми им для полноценного функционирования в современном обществе, т.е. для решения широкого диапазона задач в различных сферах человеческой деятельности, общения и социальных отношений?» [</a:t>
            </a:r>
            <a:r>
              <a:rPr lang="en-US" sz="2600" i="1" dirty="0"/>
              <a:t>PISA 2018 Assessment and Analytical Framework. Paris</a:t>
            </a:r>
            <a:r>
              <a:rPr lang="ru-RU" sz="2600" i="1" dirty="0"/>
              <a:t>: </a:t>
            </a:r>
            <a:r>
              <a:rPr lang="en-US" sz="2600" i="1" dirty="0"/>
              <a:t>OECD Publishing</a:t>
            </a:r>
            <a:r>
              <a:rPr lang="ru-RU" sz="2600" i="1" dirty="0"/>
              <a:t>, 2019. 308 </a:t>
            </a:r>
            <a:r>
              <a:rPr lang="en-US" sz="2600" i="1" dirty="0"/>
              <a:t>p</a:t>
            </a:r>
            <a:r>
              <a:rPr lang="ru-RU" sz="2600" i="1" dirty="0"/>
              <a:t>. </a:t>
            </a:r>
            <a:r>
              <a:rPr lang="ru-RU" dirty="0" smtClean="0"/>
              <a:t>]</a:t>
            </a:r>
          </a:p>
          <a:p>
            <a:endParaRPr lang="ru-RU" sz="4000" i="1" dirty="0"/>
          </a:p>
        </p:txBody>
      </p:sp>
      <p:sp>
        <p:nvSpPr>
          <p:cNvPr id="249" name="Номер слайда 3"/>
          <p:cNvSpPr txBox="1">
            <a:spLocks noGrp="1"/>
          </p:cNvSpPr>
          <p:nvPr>
            <p:ph type="sldNum" sz="quarter" idx="4294967295"/>
          </p:nvPr>
        </p:nvSpPr>
        <p:spPr>
          <a:xfrm>
            <a:off x="11072095" y="5880403"/>
            <a:ext cx="214717" cy="2768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500" tIns="38249" rIns="76500" bIns="38249"/>
          <a:lstStyle/>
          <a:p>
            <a:fld id="{86CB4B4D-7CA3-9044-876B-883B54F8677D}" type="slidenum">
              <a:rPr/>
              <a:pPr/>
              <a:t>9</a:t>
            </a:fld>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83978" indent="-339993" eaLnBrk="0" hangingPunct="0">
              <a:defRPr>
                <a:solidFill>
                  <a:schemeClr val="tx1"/>
                </a:solidFill>
                <a:latin typeface="Arial" panose="020B0604020202020204" pitchFamily="34" charset="0"/>
                <a:cs typeface="Arial" panose="020B0604020202020204" pitchFamily="34" charset="0"/>
              </a:defRPr>
            </a:lvl2pPr>
            <a:lvl3pPr marL="1359965" indent="-271993" eaLnBrk="0" hangingPunct="0">
              <a:defRPr>
                <a:solidFill>
                  <a:schemeClr val="tx1"/>
                </a:solidFill>
                <a:latin typeface="Arial" panose="020B0604020202020204" pitchFamily="34" charset="0"/>
                <a:cs typeface="Arial" panose="020B0604020202020204" pitchFamily="34" charset="0"/>
              </a:defRPr>
            </a:lvl3pPr>
            <a:lvl4pPr marL="1903952" indent="-271993" eaLnBrk="0" hangingPunct="0">
              <a:defRPr>
                <a:solidFill>
                  <a:schemeClr val="tx1"/>
                </a:solidFill>
                <a:latin typeface="Arial" panose="020B0604020202020204" pitchFamily="34" charset="0"/>
                <a:cs typeface="Arial" panose="020B0604020202020204" pitchFamily="34" charset="0"/>
              </a:defRPr>
            </a:lvl4pPr>
            <a:lvl5pPr marL="2447939" indent="-271993" eaLnBrk="0" hangingPunct="0">
              <a:defRPr>
                <a:solidFill>
                  <a:schemeClr val="tx1"/>
                </a:solidFill>
                <a:latin typeface="Arial" panose="020B0604020202020204" pitchFamily="34" charset="0"/>
                <a:cs typeface="Arial" panose="020B0604020202020204" pitchFamily="34" charset="0"/>
              </a:defRPr>
            </a:lvl5pPr>
            <a:lvl6pPr marL="2991926" indent="-2719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35911" indent="-2719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79898" indent="-2719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23885" indent="-2719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9EC3C6-6073-464D-B2D9-44D135E925F5}" type="slidenum">
              <a:rPr lang="ru-RU" altLang="ru-RU">
                <a:latin typeface="Times New Roman" panose="02020603050405020304" pitchFamily="18" charset="0"/>
              </a:rPr>
              <a:pPr/>
              <a:t>90</a:t>
            </a:fld>
            <a:endParaRPr lang="ru-RU" altLang="ru-RU">
              <a:latin typeface="Times New Roman" panose="02020603050405020304" pitchFamily="18" charset="0"/>
            </a:endParaRPr>
          </a:p>
        </p:txBody>
      </p:sp>
      <p:sp>
        <p:nvSpPr>
          <p:cNvPr id="8195" name="Text Box 2"/>
          <p:cNvSpPr txBox="1">
            <a:spLocks noChangeArrowheads="1"/>
          </p:cNvSpPr>
          <p:nvPr/>
        </p:nvSpPr>
        <p:spPr bwMode="auto">
          <a:xfrm>
            <a:off x="12751287" y="6809488"/>
            <a:ext cx="219786" cy="55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798" tIns="54398" rIns="108798" bIns="54398">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sz="2900" dirty="0">
              <a:latin typeface="Times New Roman" panose="02020603050405020304" pitchFamily="18" charset="0"/>
            </a:endParaRPr>
          </a:p>
        </p:txBody>
      </p:sp>
      <p:sp>
        <p:nvSpPr>
          <p:cNvPr id="8196" name="Rectangle 21"/>
          <p:cNvSpPr>
            <a:spLocks noGrp="1" noChangeArrowheads="1"/>
          </p:cNvSpPr>
          <p:nvPr>
            <p:ph type="body" idx="1"/>
          </p:nvPr>
        </p:nvSpPr>
        <p:spPr>
          <a:xfrm>
            <a:off x="701044" y="413845"/>
            <a:ext cx="9636721" cy="6408712"/>
          </a:xfrm>
        </p:spPr>
        <p:txBody>
          <a:bodyPr>
            <a:normAutofit fontScale="47500" lnSpcReduction="20000"/>
          </a:bodyPr>
          <a:lstStyle/>
          <a:p>
            <a:pPr marL="0" indent="0" algn="ctr">
              <a:lnSpc>
                <a:spcPct val="90000"/>
              </a:lnSpc>
              <a:buNone/>
            </a:pPr>
            <a:r>
              <a:rPr lang="ru-RU" sz="5800" b="1" dirty="0">
                <a:latin typeface="Arial" pitchFamily="34" charset="0"/>
                <a:cs typeface="Arial" pitchFamily="34" charset="0"/>
              </a:rPr>
              <a:t>Что делать? </a:t>
            </a:r>
          </a:p>
          <a:p>
            <a:pPr marL="0" indent="0" algn="ctr">
              <a:lnSpc>
                <a:spcPct val="90000"/>
              </a:lnSpc>
              <a:buNone/>
            </a:pPr>
            <a:endParaRPr lang="ru-RU" sz="4400" b="1" dirty="0">
              <a:solidFill>
                <a:srgbClr val="002060"/>
              </a:solidFill>
              <a:latin typeface="Arial" pitchFamily="34" charset="0"/>
              <a:cs typeface="Arial" pitchFamily="34" charset="0"/>
            </a:endParaRPr>
          </a:p>
          <a:p>
            <a:pPr marL="0" indent="0">
              <a:lnSpc>
                <a:spcPct val="90000"/>
              </a:lnSpc>
              <a:buNone/>
            </a:pPr>
            <a:r>
              <a:rPr lang="ru-RU" sz="5100" b="1" dirty="0">
                <a:solidFill>
                  <a:srgbClr val="FF0000"/>
                </a:solidFill>
                <a:latin typeface="Arial" pitchFamily="34" charset="0"/>
                <a:cs typeface="Arial" pitchFamily="34" charset="0"/>
              </a:rPr>
              <a:t>Эффективное введение ФГОС:</a:t>
            </a:r>
          </a:p>
          <a:p>
            <a:pPr marL="0" indent="0">
              <a:lnSpc>
                <a:spcPct val="90000"/>
              </a:lnSpc>
              <a:buNone/>
            </a:pPr>
            <a:endParaRPr lang="ru-RU" sz="5100" b="1" dirty="0">
              <a:solidFill>
                <a:srgbClr val="002060"/>
              </a:solidFill>
              <a:latin typeface="Arial" pitchFamily="34" charset="0"/>
              <a:cs typeface="Arial" pitchFamily="34" charset="0"/>
            </a:endParaRPr>
          </a:p>
          <a:p>
            <a:pPr marL="442810" indent="-442810">
              <a:lnSpc>
                <a:spcPct val="90000"/>
              </a:lnSpc>
              <a:spcAft>
                <a:spcPts val="1000"/>
              </a:spcAft>
              <a:buFont typeface="Wingdings" pitchFamily="2" charset="2"/>
              <a:buChar char="v"/>
            </a:pPr>
            <a:r>
              <a:rPr lang="ru-RU" sz="5100" b="1" dirty="0">
                <a:solidFill>
                  <a:srgbClr val="002060"/>
                </a:solidFill>
                <a:latin typeface="Arial" pitchFamily="34" charset="0"/>
                <a:cs typeface="Arial" pitchFamily="34" charset="0"/>
              </a:rPr>
              <a:t> </a:t>
            </a:r>
            <a:r>
              <a:rPr lang="ru-RU" sz="5100" i="1" dirty="0">
                <a:solidFill>
                  <a:srgbClr val="002060"/>
                </a:solidFill>
                <a:latin typeface="Arial" pitchFamily="34" charset="0"/>
                <a:cs typeface="Arial" pitchFamily="34" charset="0"/>
              </a:rPr>
              <a:t>реализация педагогических практик развивающего обучения </a:t>
            </a:r>
          </a:p>
          <a:p>
            <a:pPr marL="442810" indent="-442810">
              <a:lnSpc>
                <a:spcPct val="90000"/>
              </a:lnSpc>
              <a:spcAft>
                <a:spcPts val="1000"/>
              </a:spcAft>
              <a:buFont typeface="Wingdings" pitchFamily="2" charset="2"/>
              <a:buChar char="v"/>
            </a:pPr>
            <a:r>
              <a:rPr lang="ru-RU" sz="5100" i="1" dirty="0">
                <a:solidFill>
                  <a:srgbClr val="002060"/>
                </a:solidFill>
                <a:latin typeface="Arial" pitchFamily="34" charset="0"/>
                <a:cs typeface="Arial" pitchFamily="34" charset="0"/>
              </a:rPr>
              <a:t> внедрение новой системы учебных заданий и учебных ситуаций, ориентированных на формирование функциональной грамотности</a:t>
            </a:r>
          </a:p>
          <a:p>
            <a:pPr marL="442810" indent="-442810">
              <a:lnSpc>
                <a:spcPct val="90000"/>
              </a:lnSpc>
              <a:spcAft>
                <a:spcPts val="1000"/>
              </a:spcAft>
              <a:buFont typeface="Wingdings" pitchFamily="2" charset="2"/>
              <a:buChar char="v"/>
            </a:pPr>
            <a:r>
              <a:rPr lang="ru-RU" sz="5100" i="1" dirty="0">
                <a:solidFill>
                  <a:srgbClr val="002060"/>
                </a:solidFill>
                <a:latin typeface="Arial" pitchFamily="34" charset="0"/>
                <a:cs typeface="Arial" pitchFamily="34" charset="0"/>
              </a:rPr>
              <a:t>  повышение квалификации учителей</a:t>
            </a:r>
          </a:p>
          <a:p>
            <a:pPr marL="0" indent="0" algn="ctr">
              <a:lnSpc>
                <a:spcPct val="90000"/>
              </a:lnSpc>
              <a:buNone/>
            </a:pPr>
            <a:endParaRPr lang="ru-RU" altLang="ru-RU" sz="5100" b="1" i="1" dirty="0">
              <a:solidFill>
                <a:schemeClr val="tx2"/>
              </a:solidFill>
              <a:latin typeface="Arial" panose="020B0604020202020204" pitchFamily="34" charset="0"/>
            </a:endParaRPr>
          </a:p>
          <a:p>
            <a:pPr marL="0" indent="0" algn="just">
              <a:lnSpc>
                <a:spcPct val="90000"/>
              </a:lnSpc>
              <a:buNone/>
            </a:pPr>
            <a:r>
              <a:rPr lang="ru-RU" altLang="ru-RU" sz="5100" b="1" i="1" dirty="0">
                <a:solidFill>
                  <a:srgbClr val="FF0000"/>
                </a:solidFill>
                <a:latin typeface="Arial" panose="020B0604020202020204" pitchFamily="34" charset="0"/>
              </a:rPr>
              <a:t>Учебно-методические средства обучения:</a:t>
            </a:r>
          </a:p>
          <a:p>
            <a:pPr marL="0" indent="0" algn="just">
              <a:lnSpc>
                <a:spcPct val="90000"/>
              </a:lnSpc>
              <a:buNone/>
            </a:pPr>
            <a:endParaRPr lang="ru-RU" altLang="ru-RU" sz="5100" b="1" i="1" dirty="0">
              <a:solidFill>
                <a:schemeClr val="tx2"/>
              </a:solidFill>
              <a:latin typeface="Arial" panose="020B0604020202020204" pitchFamily="34" charset="0"/>
            </a:endParaRPr>
          </a:p>
          <a:p>
            <a:pPr marL="0" indent="0" algn="just">
              <a:lnSpc>
                <a:spcPct val="90000"/>
              </a:lnSpc>
              <a:spcAft>
                <a:spcPts val="1000"/>
              </a:spcAft>
              <a:buFont typeface="Wingdings" pitchFamily="2" charset="2"/>
              <a:buChar char="v"/>
            </a:pPr>
            <a:r>
              <a:rPr lang="ru-RU" altLang="ru-RU" sz="5100" b="1" i="1" dirty="0">
                <a:solidFill>
                  <a:schemeClr val="tx2"/>
                </a:solidFill>
                <a:latin typeface="Arial" panose="020B0604020202020204" pitchFamily="34" charset="0"/>
              </a:rPr>
              <a:t> технологии  развивающего обучения</a:t>
            </a:r>
          </a:p>
          <a:p>
            <a:pPr marL="0" indent="0" algn="just">
              <a:lnSpc>
                <a:spcPct val="90000"/>
              </a:lnSpc>
              <a:spcAft>
                <a:spcPts val="1000"/>
              </a:spcAft>
              <a:buFont typeface="Wingdings" pitchFamily="2" charset="2"/>
              <a:buChar char="v"/>
            </a:pPr>
            <a:r>
              <a:rPr lang="ru-RU" altLang="ru-RU" sz="5100" b="1" i="1" dirty="0">
                <a:solidFill>
                  <a:schemeClr val="tx2"/>
                </a:solidFill>
                <a:latin typeface="Arial" panose="020B0604020202020204" pitchFamily="34" charset="0"/>
              </a:rPr>
              <a:t> эффективные педагогические практики</a:t>
            </a:r>
          </a:p>
          <a:p>
            <a:pPr marL="0" indent="0" algn="just">
              <a:lnSpc>
                <a:spcPct val="90000"/>
              </a:lnSpc>
              <a:spcAft>
                <a:spcPts val="1000"/>
              </a:spcAft>
              <a:buFont typeface="Wingdings" pitchFamily="2" charset="2"/>
              <a:buChar char="v"/>
            </a:pPr>
            <a:r>
              <a:rPr lang="ru-RU" altLang="ru-RU" sz="5100" b="1" i="1" dirty="0">
                <a:solidFill>
                  <a:schemeClr val="tx2"/>
                </a:solidFill>
                <a:latin typeface="Arial" panose="020B0604020202020204" pitchFamily="34" charset="0"/>
              </a:rPr>
              <a:t> учебные задания и учебные ситуации</a:t>
            </a:r>
          </a:p>
        </p:txBody>
      </p:sp>
    </p:spTree>
    <p:extLst>
      <p:ext uri="{BB962C8B-B14F-4D97-AF65-F5344CB8AC3E}">
        <p14:creationId xmlns:p14="http://schemas.microsoft.com/office/powerpoint/2010/main" val="156345871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15FB94B-B385-42E4-9D15-2000AF867A44}"/>
              </a:ext>
            </a:extLst>
          </p:cNvPr>
          <p:cNvSpPr>
            <a:spLocks noGrp="1"/>
          </p:cNvSpPr>
          <p:nvPr>
            <p:ph type="title"/>
          </p:nvPr>
        </p:nvSpPr>
        <p:spPr>
          <a:xfrm>
            <a:off x="323802" y="0"/>
            <a:ext cx="10963008" cy="1061915"/>
          </a:xfrm>
        </p:spPr>
        <p:txBody>
          <a:bodyPr>
            <a:normAutofit fontScale="90000"/>
          </a:bodyPr>
          <a:lstStyle/>
          <a:p>
            <a:pPr algn="l"/>
            <a:r>
              <a:rPr lang="ru-RU" dirty="0" smtClean="0"/>
              <a:t>Что подготовлено к учебному году</a:t>
            </a:r>
            <a:br>
              <a:rPr lang="ru-RU" dirty="0" smtClean="0"/>
            </a:br>
            <a:endParaRPr lang="ru-RU" dirty="0"/>
          </a:p>
        </p:txBody>
      </p:sp>
      <p:sp>
        <p:nvSpPr>
          <p:cNvPr id="3" name="Объект 2">
            <a:extLst>
              <a:ext uri="{FF2B5EF4-FFF2-40B4-BE49-F238E27FC236}">
                <a16:creationId xmlns="" xmlns:a16="http://schemas.microsoft.com/office/drawing/2014/main" id="{67BC3761-3727-4D31-AA6A-CD8FE9F0A2A7}"/>
              </a:ext>
            </a:extLst>
          </p:cNvPr>
          <p:cNvSpPr>
            <a:spLocks noGrp="1"/>
          </p:cNvSpPr>
          <p:nvPr>
            <p:ph idx="1"/>
          </p:nvPr>
        </p:nvSpPr>
        <p:spPr/>
        <p:txBody>
          <a:bodyPr/>
          <a:lstStyle/>
          <a:p>
            <a:endParaRPr lang="ru-RU"/>
          </a:p>
        </p:txBody>
      </p:sp>
      <p:pic>
        <p:nvPicPr>
          <p:cNvPr id="4" name="Рисунок 3">
            <a:extLst>
              <a:ext uri="{FF2B5EF4-FFF2-40B4-BE49-F238E27FC236}">
                <a16:creationId xmlns="" xmlns:a16="http://schemas.microsoft.com/office/drawing/2014/main" id="{27CC0305-CF3F-41BC-828C-9DC57D47CE80}"/>
              </a:ext>
            </a:extLst>
          </p:cNvPr>
          <p:cNvPicPr>
            <a:picLocks noChangeAspect="1"/>
          </p:cNvPicPr>
          <p:nvPr/>
        </p:nvPicPr>
        <p:blipFill>
          <a:blip r:embed="rId3" cstate="print"/>
          <a:stretch>
            <a:fillRect/>
          </a:stretch>
        </p:blipFill>
        <p:spPr>
          <a:xfrm>
            <a:off x="391717" y="701877"/>
            <a:ext cx="11489133" cy="6171934"/>
          </a:xfrm>
          <a:prstGeom prst="rect">
            <a:avLst/>
          </a:prstGeom>
        </p:spPr>
      </p:pic>
      <p:sp>
        <p:nvSpPr>
          <p:cNvPr id="5" name="Прямоугольник 4"/>
          <p:cNvSpPr/>
          <p:nvPr/>
        </p:nvSpPr>
        <p:spPr>
          <a:xfrm>
            <a:off x="7431234" y="269826"/>
            <a:ext cx="4320479" cy="646309"/>
          </a:xfrm>
          <a:prstGeom prst="rect">
            <a:avLst/>
          </a:prstGeom>
        </p:spPr>
        <p:txBody>
          <a:bodyPr wrap="square" lIns="91419" tIns="45709" rIns="91419" bIns="45709">
            <a:spAutoFit/>
          </a:bodyPr>
          <a:lstStyle/>
          <a:p>
            <a:r>
              <a:rPr lang="en-US" sz="3600" b="1" dirty="0">
                <a:solidFill>
                  <a:srgbClr val="0070C0"/>
                </a:solidFill>
              </a:rPr>
              <a:t>http://skiv.instrao.ru</a:t>
            </a:r>
            <a:endParaRPr lang="ru-RU" sz="3600" b="1" dirty="0">
              <a:solidFill>
                <a:srgbClr val="0070C0"/>
              </a:solidFill>
            </a:endParaRPr>
          </a:p>
        </p:txBody>
      </p:sp>
    </p:spTree>
    <p:extLst>
      <p:ext uri="{BB962C8B-B14F-4D97-AF65-F5344CB8AC3E}">
        <p14:creationId xmlns:p14="http://schemas.microsoft.com/office/powerpoint/2010/main" val="37971389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E17B84F-9B20-4B0C-BC9C-03CDE92E812C}"/>
              </a:ext>
            </a:extLst>
          </p:cNvPr>
          <p:cNvSpPr>
            <a:spLocks noGrp="1"/>
          </p:cNvSpPr>
          <p:nvPr>
            <p:ph type="title"/>
          </p:nvPr>
        </p:nvSpPr>
        <p:spPr/>
        <p:txBody>
          <a:bodyPr/>
          <a:lstStyle/>
          <a:p>
            <a:endParaRPr lang="ru-RU"/>
          </a:p>
        </p:txBody>
      </p:sp>
      <p:sp>
        <p:nvSpPr>
          <p:cNvPr id="3" name="Объект 2">
            <a:extLst>
              <a:ext uri="{FF2B5EF4-FFF2-40B4-BE49-F238E27FC236}">
                <a16:creationId xmlns="" xmlns:a16="http://schemas.microsoft.com/office/drawing/2014/main" id="{4EA06E5E-E154-43EB-9FD6-2841786E458B}"/>
              </a:ext>
            </a:extLst>
          </p:cNvPr>
          <p:cNvSpPr>
            <a:spLocks noGrp="1"/>
          </p:cNvSpPr>
          <p:nvPr>
            <p:ph idx="1"/>
          </p:nvPr>
        </p:nvSpPr>
        <p:spPr/>
        <p:txBody>
          <a:bodyPr/>
          <a:lstStyle/>
          <a:p>
            <a:endParaRPr lang="ru-RU"/>
          </a:p>
        </p:txBody>
      </p:sp>
      <p:pic>
        <p:nvPicPr>
          <p:cNvPr id="5" name="Рисунок 4">
            <a:extLst>
              <a:ext uri="{FF2B5EF4-FFF2-40B4-BE49-F238E27FC236}">
                <a16:creationId xmlns="" xmlns:a16="http://schemas.microsoft.com/office/drawing/2014/main" id="{AD81CBAE-707C-470E-A635-68D735E68A13}"/>
              </a:ext>
            </a:extLst>
          </p:cNvPr>
          <p:cNvPicPr>
            <a:picLocks noChangeAspect="1"/>
          </p:cNvPicPr>
          <p:nvPr/>
        </p:nvPicPr>
        <p:blipFill>
          <a:blip r:embed="rId3" cstate="print"/>
          <a:stretch>
            <a:fillRect/>
          </a:stretch>
        </p:blipFill>
        <p:spPr>
          <a:xfrm>
            <a:off x="148513" y="197821"/>
            <a:ext cx="11583829" cy="6585133"/>
          </a:xfrm>
          <a:prstGeom prst="rect">
            <a:avLst/>
          </a:prstGeom>
        </p:spPr>
      </p:pic>
    </p:spTree>
    <p:extLst>
      <p:ext uri="{BB962C8B-B14F-4D97-AF65-F5344CB8AC3E}">
        <p14:creationId xmlns:p14="http://schemas.microsoft.com/office/powerpoint/2010/main" val="7149426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5620AC38-85FE-4545-B11E-4B8ADF3840E3}"/>
              </a:ext>
            </a:extLst>
          </p:cNvPr>
          <p:cNvPicPr>
            <a:picLocks noChangeAspect="1"/>
          </p:cNvPicPr>
          <p:nvPr/>
        </p:nvPicPr>
        <p:blipFill>
          <a:blip r:embed="rId3" cstate="print"/>
          <a:stretch>
            <a:fillRect/>
          </a:stretch>
        </p:blipFill>
        <p:spPr>
          <a:xfrm>
            <a:off x="0" y="1998021"/>
            <a:ext cx="2510180" cy="3790413"/>
          </a:xfrm>
          <a:prstGeom prst="rect">
            <a:avLst/>
          </a:prstGeom>
        </p:spPr>
      </p:pic>
      <p:sp>
        <p:nvSpPr>
          <p:cNvPr id="5" name="TextBox 4">
            <a:extLst>
              <a:ext uri="{FF2B5EF4-FFF2-40B4-BE49-F238E27FC236}">
                <a16:creationId xmlns="" xmlns:a16="http://schemas.microsoft.com/office/drawing/2014/main" id="{6A1952D5-204D-4EA9-B544-1F99E7094275}"/>
              </a:ext>
            </a:extLst>
          </p:cNvPr>
          <p:cNvSpPr txBox="1"/>
          <p:nvPr/>
        </p:nvSpPr>
        <p:spPr>
          <a:xfrm>
            <a:off x="-48899" y="1421956"/>
            <a:ext cx="2676106" cy="323143"/>
          </a:xfrm>
          <a:prstGeom prst="rect">
            <a:avLst/>
          </a:prstGeom>
          <a:noFill/>
        </p:spPr>
        <p:txBody>
          <a:bodyPr wrap="square" lIns="91419" tIns="45709" rIns="91419" bIns="45709" rtlCol="0">
            <a:spAutoFit/>
          </a:bodyPr>
          <a:lstStyle/>
          <a:p>
            <a:pPr algn="ctr"/>
            <a:r>
              <a:rPr lang="ru-RU" sz="1500" dirty="0"/>
              <a:t>Демоверсия 5 класс</a:t>
            </a:r>
          </a:p>
        </p:txBody>
      </p:sp>
      <p:pic>
        <p:nvPicPr>
          <p:cNvPr id="6" name="Рисунок 5">
            <a:extLst>
              <a:ext uri="{FF2B5EF4-FFF2-40B4-BE49-F238E27FC236}">
                <a16:creationId xmlns="" xmlns:a16="http://schemas.microsoft.com/office/drawing/2014/main" id="{728D6A09-3F03-4386-8DC2-41A2E5F25835}"/>
              </a:ext>
            </a:extLst>
          </p:cNvPr>
          <p:cNvPicPr>
            <a:picLocks noChangeAspect="1"/>
          </p:cNvPicPr>
          <p:nvPr/>
        </p:nvPicPr>
        <p:blipFill>
          <a:blip r:embed="rId4" cstate="print"/>
          <a:stretch>
            <a:fillRect/>
          </a:stretch>
        </p:blipFill>
        <p:spPr>
          <a:xfrm>
            <a:off x="2340026" y="2862115"/>
            <a:ext cx="2544469" cy="3931378"/>
          </a:xfrm>
          <a:prstGeom prst="rect">
            <a:avLst/>
          </a:prstGeom>
        </p:spPr>
      </p:pic>
      <p:sp>
        <p:nvSpPr>
          <p:cNvPr id="7" name="TextBox 6">
            <a:extLst>
              <a:ext uri="{FF2B5EF4-FFF2-40B4-BE49-F238E27FC236}">
                <a16:creationId xmlns="" xmlns:a16="http://schemas.microsoft.com/office/drawing/2014/main" id="{008F9423-2743-4C00-9F9F-6BAA2F5E195B}"/>
              </a:ext>
            </a:extLst>
          </p:cNvPr>
          <p:cNvSpPr txBox="1"/>
          <p:nvPr/>
        </p:nvSpPr>
        <p:spPr>
          <a:xfrm>
            <a:off x="2484041" y="2070026"/>
            <a:ext cx="2304256" cy="523198"/>
          </a:xfrm>
          <a:prstGeom prst="rect">
            <a:avLst/>
          </a:prstGeom>
          <a:noFill/>
        </p:spPr>
        <p:txBody>
          <a:bodyPr wrap="square" lIns="91419" tIns="45709" rIns="91419" bIns="45709" rtlCol="0">
            <a:spAutoFit/>
          </a:bodyPr>
          <a:lstStyle/>
          <a:p>
            <a:pPr algn="ctr"/>
            <a:r>
              <a:rPr lang="ru-RU" sz="1400" dirty="0"/>
              <a:t>Характеристики  заданий </a:t>
            </a:r>
          </a:p>
          <a:p>
            <a:pPr algn="ctr"/>
            <a:r>
              <a:rPr lang="ru-RU" sz="1400" dirty="0"/>
              <a:t>и система оценивания</a:t>
            </a:r>
          </a:p>
        </p:txBody>
      </p:sp>
      <p:pic>
        <p:nvPicPr>
          <p:cNvPr id="8" name="Рисунок 7">
            <a:extLst>
              <a:ext uri="{FF2B5EF4-FFF2-40B4-BE49-F238E27FC236}">
                <a16:creationId xmlns="" xmlns:a16="http://schemas.microsoft.com/office/drawing/2014/main" id="{4A732905-C765-41FE-BC69-16461565B9CD}"/>
              </a:ext>
            </a:extLst>
          </p:cNvPr>
          <p:cNvPicPr>
            <a:picLocks noChangeAspect="1"/>
          </p:cNvPicPr>
          <p:nvPr/>
        </p:nvPicPr>
        <p:blipFill>
          <a:blip r:embed="rId5" cstate="print"/>
          <a:stretch>
            <a:fillRect/>
          </a:stretch>
        </p:blipFill>
        <p:spPr>
          <a:xfrm>
            <a:off x="4644281" y="1709986"/>
            <a:ext cx="2480278" cy="3790413"/>
          </a:xfrm>
          <a:prstGeom prst="rect">
            <a:avLst/>
          </a:prstGeom>
        </p:spPr>
      </p:pic>
      <p:sp>
        <p:nvSpPr>
          <p:cNvPr id="9" name="TextBox 8">
            <a:extLst>
              <a:ext uri="{FF2B5EF4-FFF2-40B4-BE49-F238E27FC236}">
                <a16:creationId xmlns="" xmlns:a16="http://schemas.microsoft.com/office/drawing/2014/main" id="{14AAA9D7-A538-4E72-9DBD-675366D04327}"/>
              </a:ext>
            </a:extLst>
          </p:cNvPr>
          <p:cNvSpPr txBox="1"/>
          <p:nvPr/>
        </p:nvSpPr>
        <p:spPr>
          <a:xfrm>
            <a:off x="4788297" y="1061916"/>
            <a:ext cx="2676106" cy="323143"/>
          </a:xfrm>
          <a:prstGeom prst="rect">
            <a:avLst/>
          </a:prstGeom>
          <a:noFill/>
        </p:spPr>
        <p:txBody>
          <a:bodyPr wrap="square" lIns="91419" tIns="45709" rIns="91419" bIns="45709" rtlCol="0">
            <a:spAutoFit/>
          </a:bodyPr>
          <a:lstStyle/>
          <a:p>
            <a:r>
              <a:rPr lang="ru-RU" sz="1500" dirty="0"/>
              <a:t>Демоверсия 7 класс</a:t>
            </a:r>
          </a:p>
        </p:txBody>
      </p:sp>
      <p:pic>
        <p:nvPicPr>
          <p:cNvPr id="10" name="Рисунок 9">
            <a:extLst>
              <a:ext uri="{FF2B5EF4-FFF2-40B4-BE49-F238E27FC236}">
                <a16:creationId xmlns="" xmlns:a16="http://schemas.microsoft.com/office/drawing/2014/main" id="{F08FCD07-E190-4914-90C3-D066CE8A6261}"/>
              </a:ext>
            </a:extLst>
          </p:cNvPr>
          <p:cNvPicPr>
            <a:picLocks noChangeAspect="1"/>
          </p:cNvPicPr>
          <p:nvPr/>
        </p:nvPicPr>
        <p:blipFill>
          <a:blip r:embed="rId6" cstate="print"/>
          <a:stretch>
            <a:fillRect/>
          </a:stretch>
        </p:blipFill>
        <p:spPr>
          <a:xfrm>
            <a:off x="6948537" y="1998021"/>
            <a:ext cx="2594782" cy="3931378"/>
          </a:xfrm>
          <a:prstGeom prst="rect">
            <a:avLst/>
          </a:prstGeom>
        </p:spPr>
      </p:pic>
      <p:sp>
        <p:nvSpPr>
          <p:cNvPr id="11" name="TextBox 10">
            <a:extLst>
              <a:ext uri="{FF2B5EF4-FFF2-40B4-BE49-F238E27FC236}">
                <a16:creationId xmlns="" xmlns:a16="http://schemas.microsoft.com/office/drawing/2014/main" id="{7F319D45-A96C-493A-9F70-BBED61479DBB}"/>
              </a:ext>
            </a:extLst>
          </p:cNvPr>
          <p:cNvSpPr txBox="1"/>
          <p:nvPr/>
        </p:nvSpPr>
        <p:spPr>
          <a:xfrm>
            <a:off x="7236570" y="1349946"/>
            <a:ext cx="2088232" cy="738642"/>
          </a:xfrm>
          <a:prstGeom prst="rect">
            <a:avLst/>
          </a:prstGeom>
          <a:noFill/>
        </p:spPr>
        <p:txBody>
          <a:bodyPr wrap="square" lIns="91419" tIns="45709" rIns="91419" bIns="45709" rtlCol="0">
            <a:spAutoFit/>
          </a:bodyPr>
          <a:lstStyle/>
          <a:p>
            <a:pPr algn="ctr"/>
            <a:r>
              <a:rPr lang="ru-RU" sz="1400" dirty="0"/>
              <a:t>Характеристики  заданий </a:t>
            </a:r>
          </a:p>
          <a:p>
            <a:pPr algn="ctr"/>
            <a:r>
              <a:rPr lang="ru-RU" sz="1400" dirty="0"/>
              <a:t>и система оценивания</a:t>
            </a:r>
          </a:p>
        </p:txBody>
      </p:sp>
      <p:pic>
        <p:nvPicPr>
          <p:cNvPr id="12" name="Рисунок 11">
            <a:extLst>
              <a:ext uri="{FF2B5EF4-FFF2-40B4-BE49-F238E27FC236}">
                <a16:creationId xmlns="" xmlns:a16="http://schemas.microsoft.com/office/drawing/2014/main" id="{650558F2-3812-42F7-85DD-69A20DF28B5F}"/>
              </a:ext>
            </a:extLst>
          </p:cNvPr>
          <p:cNvPicPr>
            <a:picLocks noChangeAspect="1"/>
          </p:cNvPicPr>
          <p:nvPr/>
        </p:nvPicPr>
        <p:blipFill>
          <a:blip r:embed="rId7" cstate="print"/>
          <a:stretch>
            <a:fillRect/>
          </a:stretch>
        </p:blipFill>
        <p:spPr>
          <a:xfrm>
            <a:off x="9286071" y="3006133"/>
            <a:ext cx="2594782" cy="3969089"/>
          </a:xfrm>
          <a:prstGeom prst="rect">
            <a:avLst/>
          </a:prstGeom>
        </p:spPr>
      </p:pic>
      <p:sp>
        <p:nvSpPr>
          <p:cNvPr id="13" name="TextBox 12">
            <a:extLst>
              <a:ext uri="{FF2B5EF4-FFF2-40B4-BE49-F238E27FC236}">
                <a16:creationId xmlns="" xmlns:a16="http://schemas.microsoft.com/office/drawing/2014/main" id="{9A41E0C1-97DE-493F-9626-2AD4A8D4769D}"/>
              </a:ext>
            </a:extLst>
          </p:cNvPr>
          <p:cNvSpPr txBox="1"/>
          <p:nvPr/>
        </p:nvSpPr>
        <p:spPr>
          <a:xfrm>
            <a:off x="9612833" y="1637978"/>
            <a:ext cx="2268016" cy="738642"/>
          </a:xfrm>
          <a:prstGeom prst="rect">
            <a:avLst/>
          </a:prstGeom>
          <a:noFill/>
        </p:spPr>
        <p:txBody>
          <a:bodyPr wrap="square" lIns="91419" tIns="45709" rIns="91419" bIns="45709" rtlCol="0">
            <a:spAutoFit/>
          </a:bodyPr>
          <a:lstStyle/>
          <a:p>
            <a:pPr algn="ctr"/>
            <a:r>
              <a:rPr lang="ru-RU" dirty="0" smtClean="0"/>
              <a:t>Основные подходы к оценке</a:t>
            </a:r>
            <a:endParaRPr lang="ru-RU" dirty="0"/>
          </a:p>
        </p:txBody>
      </p:sp>
      <p:sp>
        <p:nvSpPr>
          <p:cNvPr id="14" name="TextBox 13"/>
          <p:cNvSpPr txBox="1"/>
          <p:nvPr/>
        </p:nvSpPr>
        <p:spPr>
          <a:xfrm>
            <a:off x="179785" y="3"/>
            <a:ext cx="11694530" cy="880219"/>
          </a:xfrm>
          <a:prstGeom prst="rect">
            <a:avLst/>
          </a:prstGeom>
          <a:noFill/>
        </p:spPr>
        <p:txBody>
          <a:bodyPr wrap="square" lIns="91419" tIns="45709" rIns="91419" bIns="45709" rtlCol="0">
            <a:spAutoFit/>
          </a:bodyPr>
          <a:lstStyle/>
          <a:p>
            <a:pPr algn="ctr">
              <a:lnSpc>
                <a:spcPct val="80000"/>
              </a:lnSpc>
            </a:pPr>
            <a:r>
              <a:rPr lang="ru-RU" sz="3200" b="1" dirty="0"/>
              <a:t>Пять документов по каждой составляющей функциональной грамотности</a:t>
            </a:r>
          </a:p>
        </p:txBody>
      </p:sp>
    </p:spTree>
    <p:extLst>
      <p:ext uri="{BB962C8B-B14F-4D97-AF65-F5344CB8AC3E}">
        <p14:creationId xmlns:p14="http://schemas.microsoft.com/office/powerpoint/2010/main" val="14881659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DC7D691-9D63-4A84-877F-C836FE6CB22D}"/>
              </a:ext>
            </a:extLst>
          </p:cNvPr>
          <p:cNvSpPr>
            <a:spLocks noGrp="1"/>
          </p:cNvSpPr>
          <p:nvPr>
            <p:ph type="title"/>
          </p:nvPr>
        </p:nvSpPr>
        <p:spPr>
          <a:xfrm>
            <a:off x="323803" y="269829"/>
            <a:ext cx="6768752" cy="792089"/>
          </a:xfrm>
        </p:spPr>
        <p:txBody>
          <a:bodyPr>
            <a:normAutofit fontScale="90000"/>
          </a:bodyPr>
          <a:lstStyle/>
          <a:p>
            <a:r>
              <a:rPr lang="en-US" u="sng" dirty="0" smtClean="0">
                <a:hlinkClick r:id="rId3"/>
              </a:rPr>
              <a:t>https://myskills.ru/account/login</a:t>
            </a:r>
            <a:endParaRPr lang="ru-RU" dirty="0"/>
          </a:p>
        </p:txBody>
      </p:sp>
      <p:sp>
        <p:nvSpPr>
          <p:cNvPr id="5" name="TextBox 4">
            <a:extLst>
              <a:ext uri="{FF2B5EF4-FFF2-40B4-BE49-F238E27FC236}">
                <a16:creationId xmlns="" xmlns:a16="http://schemas.microsoft.com/office/drawing/2014/main" id="{B93F0BBF-0D96-41B0-9164-0C95C9D01BF0}"/>
              </a:ext>
            </a:extLst>
          </p:cNvPr>
          <p:cNvSpPr txBox="1"/>
          <p:nvPr/>
        </p:nvSpPr>
        <p:spPr>
          <a:xfrm>
            <a:off x="7649440" y="381437"/>
            <a:ext cx="3414602" cy="1523472"/>
          </a:xfrm>
          <a:prstGeom prst="rect">
            <a:avLst/>
          </a:prstGeom>
          <a:noFill/>
        </p:spPr>
        <p:txBody>
          <a:bodyPr wrap="square" lIns="91419" tIns="45709" rIns="91419" bIns="45709" rtlCol="0">
            <a:spAutoFit/>
          </a:bodyPr>
          <a:lstStyle/>
          <a:p>
            <a:r>
              <a:rPr lang="ru-RU" sz="2400" dirty="0"/>
              <a:t>Для входа используйте:</a:t>
            </a:r>
          </a:p>
          <a:p>
            <a:r>
              <a:rPr lang="ru-RU" sz="2400" dirty="0"/>
              <a:t>Логин: </a:t>
            </a:r>
            <a:r>
              <a:rPr lang="ru-RU" sz="2400" dirty="0" err="1"/>
              <a:t>monitoring_demo</a:t>
            </a:r>
            <a:endParaRPr lang="ru-RU" sz="2400" dirty="0"/>
          </a:p>
          <a:p>
            <a:r>
              <a:rPr lang="ru-RU" sz="2400" dirty="0"/>
              <a:t>Пароль: MFG2019</a:t>
            </a:r>
          </a:p>
          <a:p>
            <a:endParaRPr lang="ru-RU" dirty="0"/>
          </a:p>
        </p:txBody>
      </p:sp>
      <p:sp>
        <p:nvSpPr>
          <p:cNvPr id="7" name="Рамка 6">
            <a:extLst>
              <a:ext uri="{FF2B5EF4-FFF2-40B4-BE49-F238E27FC236}">
                <a16:creationId xmlns="" xmlns:a16="http://schemas.microsoft.com/office/drawing/2014/main" id="{A496BCB5-D0A9-45BC-9D99-A8CE973BFD5E}"/>
              </a:ext>
            </a:extLst>
          </p:cNvPr>
          <p:cNvSpPr/>
          <p:nvPr/>
        </p:nvSpPr>
        <p:spPr>
          <a:xfrm>
            <a:off x="7236570" y="197818"/>
            <a:ext cx="4392488" cy="157023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ru-RU">
              <a:solidFill>
                <a:schemeClr val="tx1"/>
              </a:solidFill>
            </a:endParaRPr>
          </a:p>
        </p:txBody>
      </p:sp>
      <p:sp>
        <p:nvSpPr>
          <p:cNvPr id="8" name="Рамка 7">
            <a:extLst>
              <a:ext uri="{FF2B5EF4-FFF2-40B4-BE49-F238E27FC236}">
                <a16:creationId xmlns="" xmlns:a16="http://schemas.microsoft.com/office/drawing/2014/main" id="{6160FD5F-ADE8-42C7-AE87-22A4BEB5D905}"/>
              </a:ext>
            </a:extLst>
          </p:cNvPr>
          <p:cNvSpPr/>
          <p:nvPr/>
        </p:nvSpPr>
        <p:spPr>
          <a:xfrm>
            <a:off x="179785" y="197818"/>
            <a:ext cx="6984776" cy="1728192"/>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ru-RU">
              <a:solidFill>
                <a:schemeClr val="tx1"/>
              </a:solidFill>
            </a:endParaRPr>
          </a:p>
        </p:txBody>
      </p:sp>
      <p:pic>
        <p:nvPicPr>
          <p:cNvPr id="9" name="Содержимое 8"/>
          <p:cNvPicPr>
            <a:picLocks noGrp="1" noChangeAspect="1"/>
          </p:cNvPicPr>
          <p:nvPr>
            <p:ph idx="1"/>
          </p:nvPr>
        </p:nvPicPr>
        <p:blipFill rotWithShape="1">
          <a:blip r:embed="rId4" cstate="print"/>
          <a:srcRect t="6635" r="50071" b="3714"/>
          <a:stretch/>
        </p:blipFill>
        <p:spPr>
          <a:xfrm>
            <a:off x="1043881" y="4428084"/>
            <a:ext cx="5040560" cy="2736304"/>
          </a:xfrm>
          <a:prstGeom prst="rect">
            <a:avLst/>
          </a:prstGeom>
        </p:spPr>
      </p:pic>
      <p:pic>
        <p:nvPicPr>
          <p:cNvPr id="10" name="Рисунок 9"/>
          <p:cNvPicPr>
            <a:picLocks noChangeAspect="1"/>
          </p:cNvPicPr>
          <p:nvPr/>
        </p:nvPicPr>
        <p:blipFill rotWithShape="1">
          <a:blip r:embed="rId5" cstate="print"/>
          <a:srcRect t="7143" r="50571" b="3968"/>
          <a:stretch/>
        </p:blipFill>
        <p:spPr>
          <a:xfrm>
            <a:off x="899865" y="1998018"/>
            <a:ext cx="5148337" cy="2304256"/>
          </a:xfrm>
          <a:prstGeom prst="rect">
            <a:avLst/>
          </a:prstGeom>
        </p:spPr>
      </p:pic>
      <p:pic>
        <p:nvPicPr>
          <p:cNvPr id="11" name="Рисунок 10"/>
          <p:cNvPicPr>
            <a:picLocks noChangeAspect="1"/>
          </p:cNvPicPr>
          <p:nvPr/>
        </p:nvPicPr>
        <p:blipFill>
          <a:blip r:embed="rId6" cstate="print"/>
          <a:stretch>
            <a:fillRect/>
          </a:stretch>
        </p:blipFill>
        <p:spPr>
          <a:xfrm>
            <a:off x="6732513" y="1998018"/>
            <a:ext cx="4605142" cy="2304256"/>
          </a:xfrm>
          <a:prstGeom prst="rect">
            <a:avLst/>
          </a:prstGeom>
        </p:spPr>
      </p:pic>
      <p:pic>
        <p:nvPicPr>
          <p:cNvPr id="12" name="Рисунок 11"/>
          <p:cNvPicPr>
            <a:picLocks noChangeAspect="1"/>
          </p:cNvPicPr>
          <p:nvPr/>
        </p:nvPicPr>
        <p:blipFill rotWithShape="1">
          <a:blip r:embed="rId7" cstate="print"/>
          <a:srcRect t="6636" r="50286" b="7370"/>
          <a:stretch/>
        </p:blipFill>
        <p:spPr>
          <a:xfrm>
            <a:off x="6732516" y="4518299"/>
            <a:ext cx="4687625" cy="2520280"/>
          </a:xfrm>
          <a:prstGeom prst="rect">
            <a:avLst/>
          </a:prstGeom>
        </p:spPr>
      </p:pic>
    </p:spTree>
    <p:extLst>
      <p:ext uri="{BB962C8B-B14F-4D97-AF65-F5344CB8AC3E}">
        <p14:creationId xmlns:p14="http://schemas.microsoft.com/office/powerpoint/2010/main" val="1805413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5" y="1"/>
            <a:ext cx="10692765" cy="701874"/>
          </a:xfrm>
        </p:spPr>
        <p:txBody>
          <a:bodyPr>
            <a:normAutofit fontScale="90000"/>
          </a:bodyPr>
          <a:lstStyle/>
          <a:p>
            <a:r>
              <a:rPr lang="ru-RU" dirty="0" smtClean="0"/>
              <a:t>Для дополнительной информации</a:t>
            </a:r>
            <a:endParaRPr lang="ru-RU" dirty="0"/>
          </a:p>
        </p:txBody>
      </p:sp>
      <p:sp>
        <p:nvSpPr>
          <p:cNvPr id="6" name="Скругленный прямоугольник 5"/>
          <p:cNvSpPr/>
          <p:nvPr/>
        </p:nvSpPr>
        <p:spPr>
          <a:xfrm>
            <a:off x="683843" y="2286050"/>
            <a:ext cx="10657184" cy="79208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19" tIns="359915" rIns="91419" bIns="45709" rtlCol="0" anchor="ctr"/>
          <a:lstStyle/>
          <a:p>
            <a:r>
              <a:rPr lang="ru-RU" sz="1500" dirty="0">
                <a:solidFill>
                  <a:schemeClr val="tx2">
                    <a:lumMod val="50000"/>
                  </a:schemeClr>
                </a:solidFill>
              </a:rPr>
              <a:t>Международный координационный центр исследования </a:t>
            </a:r>
            <a:r>
              <a:rPr lang="en-US" sz="1500" dirty="0">
                <a:solidFill>
                  <a:schemeClr val="tx2">
                    <a:lumMod val="50000"/>
                  </a:schemeClr>
                </a:solidFill>
              </a:rPr>
              <a:t>TIMSS </a:t>
            </a:r>
            <a:r>
              <a:rPr lang="ru-RU" sz="1500" dirty="0">
                <a:solidFill>
                  <a:schemeClr val="tx2">
                    <a:lumMod val="50000"/>
                  </a:schemeClr>
                </a:solidFill>
              </a:rPr>
              <a:t>–</a:t>
            </a:r>
            <a:r>
              <a:rPr lang="en-US" sz="1500" dirty="0">
                <a:solidFill>
                  <a:schemeClr val="tx2">
                    <a:lumMod val="50000"/>
                  </a:schemeClr>
                </a:solidFill>
              </a:rPr>
              <a:t>PIRLS </a:t>
            </a:r>
            <a:r>
              <a:rPr lang="ru-RU" sz="1500" dirty="0">
                <a:solidFill>
                  <a:schemeClr val="tx2">
                    <a:lumMod val="50000"/>
                  </a:schemeClr>
                </a:solidFill>
              </a:rPr>
              <a:t>– </a:t>
            </a:r>
            <a:r>
              <a:rPr lang="en-US" sz="1500" u="sng" dirty="0">
                <a:solidFill>
                  <a:schemeClr val="tx2">
                    <a:lumMod val="50000"/>
                  </a:schemeClr>
                </a:solidFill>
                <a:hlinkClick r:id="rId3"/>
              </a:rPr>
              <a:t>http</a:t>
            </a:r>
            <a:r>
              <a:rPr lang="ru-RU" sz="1500" u="sng" dirty="0">
                <a:solidFill>
                  <a:schemeClr val="tx2">
                    <a:lumMod val="50000"/>
                  </a:schemeClr>
                </a:solidFill>
                <a:hlinkClick r:id="rId3"/>
              </a:rPr>
              <a:t>://timss2015.</a:t>
            </a:r>
            <a:r>
              <a:rPr lang="en-US" sz="1500" u="sng" dirty="0">
                <a:solidFill>
                  <a:schemeClr val="tx2">
                    <a:lumMod val="50000"/>
                  </a:schemeClr>
                </a:solidFill>
                <a:hlinkClick r:id="rId3"/>
              </a:rPr>
              <a:t>org</a:t>
            </a:r>
            <a:r>
              <a:rPr lang="ru-RU" sz="1500" u="sng" dirty="0">
                <a:solidFill>
                  <a:schemeClr val="tx2">
                    <a:lumMod val="50000"/>
                  </a:schemeClr>
                </a:solidFill>
                <a:hlinkClick r:id="rId3"/>
              </a:rPr>
              <a:t>/</a:t>
            </a:r>
            <a:r>
              <a:rPr lang="en-US" sz="1500" u="sng" dirty="0">
                <a:solidFill>
                  <a:schemeClr val="tx2">
                    <a:lumMod val="50000"/>
                  </a:schemeClr>
                </a:solidFill>
              </a:rPr>
              <a:t>; </a:t>
            </a:r>
            <a:r>
              <a:rPr lang="en-US" sz="1500" u="sng" dirty="0">
                <a:solidFill>
                  <a:schemeClr val="tx2">
                    <a:lumMod val="50000"/>
                  </a:schemeClr>
                </a:solidFill>
                <a:hlinkClick r:id="rId4"/>
              </a:rPr>
              <a:t>http</a:t>
            </a:r>
            <a:r>
              <a:rPr lang="ru-RU" sz="1500" u="sng" dirty="0">
                <a:solidFill>
                  <a:schemeClr val="tx2">
                    <a:lumMod val="50000"/>
                  </a:schemeClr>
                </a:solidFill>
                <a:hlinkClick r:id="rId4"/>
              </a:rPr>
              <a:t>://</a:t>
            </a:r>
            <a:r>
              <a:rPr lang="en-US" sz="1500" u="sng" dirty="0" err="1">
                <a:solidFill>
                  <a:schemeClr val="tx2">
                    <a:lumMod val="50000"/>
                  </a:schemeClr>
                </a:solidFill>
                <a:hlinkClick r:id="rId4"/>
              </a:rPr>
              <a:t>pirls</a:t>
            </a:r>
            <a:r>
              <a:rPr lang="ru-RU" sz="1500" u="sng" dirty="0">
                <a:solidFill>
                  <a:schemeClr val="tx2">
                    <a:lumMod val="50000"/>
                  </a:schemeClr>
                </a:solidFill>
                <a:hlinkClick r:id="rId4"/>
              </a:rPr>
              <a:t>201</a:t>
            </a:r>
            <a:r>
              <a:rPr lang="en-US" sz="1500" u="sng" dirty="0">
                <a:solidFill>
                  <a:schemeClr val="tx2">
                    <a:lumMod val="50000"/>
                  </a:schemeClr>
                </a:solidFill>
                <a:hlinkClick r:id="rId4"/>
              </a:rPr>
              <a:t>6</a:t>
            </a:r>
            <a:r>
              <a:rPr lang="ru-RU" sz="1500" u="sng" dirty="0">
                <a:solidFill>
                  <a:schemeClr val="tx2">
                    <a:lumMod val="50000"/>
                  </a:schemeClr>
                </a:solidFill>
                <a:hlinkClick r:id="rId4"/>
              </a:rPr>
              <a:t>.</a:t>
            </a:r>
            <a:r>
              <a:rPr lang="en-US" sz="1500" u="sng" dirty="0">
                <a:solidFill>
                  <a:schemeClr val="tx2">
                    <a:lumMod val="50000"/>
                  </a:schemeClr>
                </a:solidFill>
                <a:hlinkClick r:id="rId4"/>
              </a:rPr>
              <a:t>org</a:t>
            </a:r>
            <a:r>
              <a:rPr lang="ru-RU" sz="1500" u="sng" dirty="0">
                <a:solidFill>
                  <a:schemeClr val="tx2">
                    <a:lumMod val="50000"/>
                  </a:schemeClr>
                </a:solidFill>
                <a:hlinkClick r:id="rId4"/>
              </a:rPr>
              <a:t>/</a:t>
            </a:r>
            <a:r>
              <a:rPr lang="en-US" sz="1500" u="sng" dirty="0">
                <a:solidFill>
                  <a:schemeClr val="tx2">
                    <a:lumMod val="50000"/>
                  </a:schemeClr>
                </a:solidFill>
              </a:rPr>
              <a:t> </a:t>
            </a:r>
            <a:endParaRPr lang="ru-RU" sz="1500" dirty="0">
              <a:solidFill>
                <a:schemeClr val="tx2">
                  <a:lumMod val="50000"/>
                </a:schemeClr>
              </a:solidFill>
            </a:endParaRPr>
          </a:p>
          <a:p>
            <a:r>
              <a:rPr lang="ru-RU" sz="1500" dirty="0">
                <a:solidFill>
                  <a:schemeClr val="tx2">
                    <a:lumMod val="50000"/>
                  </a:schemeClr>
                </a:solidFill>
              </a:rPr>
              <a:t>тел.: +1-617-552-1600 – </a:t>
            </a:r>
            <a:r>
              <a:rPr lang="en-US" sz="1500" dirty="0">
                <a:solidFill>
                  <a:schemeClr val="tx2">
                    <a:lumMod val="50000"/>
                  </a:schemeClr>
                </a:solidFill>
              </a:rPr>
              <a:t>Ina V</a:t>
            </a:r>
            <a:r>
              <a:rPr lang="ru-RU" sz="1500" dirty="0">
                <a:solidFill>
                  <a:schemeClr val="tx2">
                    <a:lumMod val="50000"/>
                  </a:schemeClr>
                </a:solidFill>
              </a:rPr>
              <a:t>.</a:t>
            </a:r>
            <a:r>
              <a:rPr lang="en-US" sz="1500" dirty="0">
                <a:solidFill>
                  <a:schemeClr val="tx2">
                    <a:lumMod val="50000"/>
                  </a:schemeClr>
                </a:solidFill>
              </a:rPr>
              <a:t>S</a:t>
            </a:r>
            <a:r>
              <a:rPr lang="ru-RU" sz="1500" dirty="0">
                <a:solidFill>
                  <a:schemeClr val="tx2">
                    <a:lumMod val="50000"/>
                  </a:schemeClr>
                </a:solidFill>
              </a:rPr>
              <a:t>. </a:t>
            </a:r>
            <a:r>
              <a:rPr lang="en-US" sz="1500" dirty="0">
                <a:solidFill>
                  <a:schemeClr val="tx2">
                    <a:lumMod val="50000"/>
                  </a:schemeClr>
                </a:solidFill>
              </a:rPr>
              <a:t>Mullis</a:t>
            </a:r>
            <a:r>
              <a:rPr lang="ru-RU" sz="1500" dirty="0">
                <a:solidFill>
                  <a:schemeClr val="tx2">
                    <a:lumMod val="50000"/>
                  </a:schemeClr>
                </a:solidFill>
              </a:rPr>
              <a:t>, </a:t>
            </a:r>
            <a:r>
              <a:rPr lang="en-US" sz="1500" dirty="0">
                <a:solidFill>
                  <a:schemeClr val="tx2">
                    <a:lumMod val="50000"/>
                  </a:schemeClr>
                </a:solidFill>
              </a:rPr>
              <a:t>Michael O</a:t>
            </a:r>
            <a:r>
              <a:rPr lang="ru-RU" sz="1500" dirty="0">
                <a:solidFill>
                  <a:schemeClr val="tx2">
                    <a:lumMod val="50000"/>
                  </a:schemeClr>
                </a:solidFill>
              </a:rPr>
              <a:t>. </a:t>
            </a:r>
            <a:r>
              <a:rPr lang="en-US" sz="1500" dirty="0">
                <a:solidFill>
                  <a:schemeClr val="tx2">
                    <a:lumMod val="50000"/>
                  </a:schemeClr>
                </a:solidFill>
              </a:rPr>
              <a:t>Martin</a:t>
            </a:r>
            <a:r>
              <a:rPr lang="ru-RU" sz="1500" dirty="0">
                <a:solidFill>
                  <a:schemeClr val="tx2">
                    <a:lumMod val="50000"/>
                  </a:schemeClr>
                </a:solidFill>
              </a:rPr>
              <a:t> – международные координаторы (электронная почта –</a:t>
            </a:r>
            <a:r>
              <a:rPr lang="en-AU" sz="1500" u="sng" dirty="0">
                <a:solidFill>
                  <a:schemeClr val="tx2">
                    <a:lumMod val="50000"/>
                  </a:schemeClr>
                </a:solidFill>
                <a:hlinkClick r:id="rId5"/>
              </a:rPr>
              <a:t> </a:t>
            </a:r>
            <a:r>
              <a:rPr lang="en-US" sz="1500" u="sng" dirty="0" err="1">
                <a:solidFill>
                  <a:schemeClr val="tx2">
                    <a:lumMod val="50000"/>
                  </a:schemeClr>
                </a:solidFill>
                <a:hlinkClick r:id="rId6"/>
              </a:rPr>
              <a:t>timss</a:t>
            </a:r>
            <a:r>
              <a:rPr lang="ru-RU" sz="1500" u="sng" dirty="0">
                <a:solidFill>
                  <a:schemeClr val="tx2">
                    <a:lumMod val="50000"/>
                  </a:schemeClr>
                </a:solidFill>
                <a:hlinkClick r:id="rId6"/>
              </a:rPr>
              <a:t>@</a:t>
            </a:r>
            <a:r>
              <a:rPr lang="en-US" sz="1500" u="sng" dirty="0" err="1">
                <a:solidFill>
                  <a:schemeClr val="tx2">
                    <a:lumMod val="50000"/>
                  </a:schemeClr>
                </a:solidFill>
                <a:hlinkClick r:id="rId6"/>
              </a:rPr>
              <a:t>bc</a:t>
            </a:r>
            <a:r>
              <a:rPr lang="ru-RU" sz="1500" u="sng" dirty="0">
                <a:solidFill>
                  <a:schemeClr val="tx2">
                    <a:lumMod val="50000"/>
                  </a:schemeClr>
                </a:solidFill>
                <a:hlinkClick r:id="rId6"/>
              </a:rPr>
              <a:t>.</a:t>
            </a:r>
            <a:r>
              <a:rPr lang="en-US" sz="1500" u="sng" dirty="0" err="1">
                <a:solidFill>
                  <a:schemeClr val="tx2">
                    <a:lumMod val="50000"/>
                  </a:schemeClr>
                </a:solidFill>
                <a:hlinkClick r:id="rId6"/>
              </a:rPr>
              <a:t>edu</a:t>
            </a:r>
            <a:r>
              <a:rPr lang="en-US" sz="1500" u="sng" dirty="0">
                <a:solidFill>
                  <a:schemeClr val="tx2">
                    <a:lumMod val="50000"/>
                  </a:schemeClr>
                </a:solidFill>
              </a:rPr>
              <a:t>; </a:t>
            </a:r>
            <a:r>
              <a:rPr lang="en-US" sz="1500" u="sng" dirty="0">
                <a:solidFill>
                  <a:schemeClr val="tx2">
                    <a:lumMod val="50000"/>
                  </a:schemeClr>
                </a:solidFill>
                <a:hlinkClick r:id="rId7"/>
              </a:rPr>
              <a:t>pirls@bc.edu</a:t>
            </a:r>
            <a:r>
              <a:rPr lang="ru-RU" sz="1500" dirty="0">
                <a:solidFill>
                  <a:schemeClr val="tx2">
                    <a:lumMod val="50000"/>
                  </a:schemeClr>
                </a:solidFill>
              </a:rPr>
              <a:t>)</a:t>
            </a:r>
          </a:p>
          <a:p>
            <a:pPr algn="ctr"/>
            <a:endParaRPr lang="ru-RU" sz="1500" dirty="0">
              <a:solidFill>
                <a:schemeClr val="tx2">
                  <a:lumMod val="50000"/>
                </a:schemeClr>
              </a:solidFill>
            </a:endParaRPr>
          </a:p>
        </p:txBody>
      </p:sp>
      <p:sp>
        <p:nvSpPr>
          <p:cNvPr id="7" name="Скругленный прямоугольник 6"/>
          <p:cNvSpPr/>
          <p:nvPr/>
        </p:nvSpPr>
        <p:spPr>
          <a:xfrm>
            <a:off x="775153" y="3222158"/>
            <a:ext cx="10657184" cy="72007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19" tIns="35992" rIns="91419" bIns="45709" rtlCol="0" anchor="ctr"/>
          <a:lstStyle/>
          <a:p>
            <a:r>
              <a:rPr lang="ru-RU" sz="1500" dirty="0">
                <a:solidFill>
                  <a:schemeClr val="tx2">
                    <a:lumMod val="50000"/>
                  </a:schemeClr>
                </a:solidFill>
              </a:rPr>
              <a:t>Организация Экономического Сотрудничества и Развития (ОЭСР) (</a:t>
            </a:r>
            <a:r>
              <a:rPr lang="ru-RU" sz="1500" dirty="0" err="1">
                <a:solidFill>
                  <a:schemeClr val="tx2">
                    <a:lumMod val="50000"/>
                  </a:schemeClr>
                </a:solidFill>
              </a:rPr>
              <a:t>Organization</a:t>
            </a:r>
            <a:r>
              <a:rPr lang="ru-RU" sz="1500" dirty="0">
                <a:solidFill>
                  <a:schemeClr val="tx2">
                    <a:lumMod val="50000"/>
                  </a:schemeClr>
                </a:solidFill>
              </a:rPr>
              <a:t> </a:t>
            </a:r>
            <a:r>
              <a:rPr lang="ru-RU" sz="1500" dirty="0" err="1">
                <a:solidFill>
                  <a:schemeClr val="tx2">
                    <a:lumMod val="50000"/>
                  </a:schemeClr>
                </a:solidFill>
              </a:rPr>
              <a:t>for</a:t>
            </a:r>
            <a:r>
              <a:rPr lang="ru-RU" sz="1500" dirty="0">
                <a:solidFill>
                  <a:schemeClr val="tx2">
                    <a:lumMod val="50000"/>
                  </a:schemeClr>
                </a:solidFill>
              </a:rPr>
              <a:t> </a:t>
            </a:r>
            <a:r>
              <a:rPr lang="ru-RU" sz="1500" dirty="0" err="1">
                <a:solidFill>
                  <a:schemeClr val="tx2">
                    <a:lumMod val="50000"/>
                  </a:schemeClr>
                </a:solidFill>
              </a:rPr>
              <a:t>Economic</a:t>
            </a:r>
            <a:r>
              <a:rPr lang="ru-RU" sz="1500" dirty="0">
                <a:solidFill>
                  <a:schemeClr val="tx2">
                    <a:lumMod val="50000"/>
                  </a:schemeClr>
                </a:solidFill>
              </a:rPr>
              <a:t> </a:t>
            </a:r>
            <a:r>
              <a:rPr lang="ru-RU" sz="1500" dirty="0" err="1">
                <a:solidFill>
                  <a:schemeClr val="tx2">
                    <a:lumMod val="50000"/>
                  </a:schemeClr>
                </a:solidFill>
              </a:rPr>
              <a:t>Cooperation</a:t>
            </a:r>
            <a:r>
              <a:rPr lang="ru-RU" sz="1500" dirty="0">
                <a:solidFill>
                  <a:schemeClr val="tx2">
                    <a:lumMod val="50000"/>
                  </a:schemeClr>
                </a:solidFill>
              </a:rPr>
              <a:t> </a:t>
            </a:r>
            <a:r>
              <a:rPr lang="ru-RU" sz="1500" dirty="0" err="1">
                <a:solidFill>
                  <a:schemeClr val="tx2">
                    <a:lumMod val="50000"/>
                  </a:schemeClr>
                </a:solidFill>
              </a:rPr>
              <a:t>and</a:t>
            </a:r>
            <a:r>
              <a:rPr lang="ru-RU" sz="1500" dirty="0">
                <a:solidFill>
                  <a:schemeClr val="tx2">
                    <a:lumMod val="50000"/>
                  </a:schemeClr>
                </a:solidFill>
              </a:rPr>
              <a:t> </a:t>
            </a:r>
            <a:r>
              <a:rPr lang="ru-RU" sz="1500" dirty="0" err="1">
                <a:solidFill>
                  <a:schemeClr val="tx2">
                    <a:lumMod val="50000"/>
                  </a:schemeClr>
                </a:solidFill>
              </a:rPr>
              <a:t>Development</a:t>
            </a:r>
            <a:r>
              <a:rPr lang="ru-RU" sz="1500" dirty="0">
                <a:solidFill>
                  <a:schemeClr val="tx2">
                    <a:lumMod val="50000"/>
                  </a:schemeClr>
                </a:solidFill>
              </a:rPr>
              <a:t>, OECD) – </a:t>
            </a:r>
            <a:r>
              <a:rPr lang="ru-RU" sz="1500" dirty="0" err="1">
                <a:solidFill>
                  <a:schemeClr val="tx2">
                    <a:lumMod val="50000"/>
                  </a:schemeClr>
                </a:solidFill>
                <a:hlinkClick r:id="rId8"/>
              </a:rPr>
              <a:t>www.oecd.org</a:t>
            </a:r>
            <a:r>
              <a:rPr lang="ru-RU" sz="1500" dirty="0">
                <a:solidFill>
                  <a:schemeClr val="tx2">
                    <a:lumMod val="50000"/>
                  </a:schemeClr>
                </a:solidFill>
                <a:hlinkClick r:id="rId8"/>
              </a:rPr>
              <a:t>/</a:t>
            </a:r>
            <a:r>
              <a:rPr lang="ru-RU" sz="1500" dirty="0" err="1">
                <a:solidFill>
                  <a:schemeClr val="tx2">
                    <a:lumMod val="50000"/>
                  </a:schemeClr>
                </a:solidFill>
                <a:hlinkClick r:id="rId8"/>
              </a:rPr>
              <a:t>edu</a:t>
            </a:r>
            <a:r>
              <a:rPr lang="ru-RU" sz="1500" dirty="0">
                <a:solidFill>
                  <a:schemeClr val="tx2">
                    <a:lumMod val="50000"/>
                  </a:schemeClr>
                </a:solidFill>
                <a:hlinkClick r:id="rId8"/>
              </a:rPr>
              <a:t>/</a:t>
            </a:r>
            <a:r>
              <a:rPr lang="ru-RU" sz="1500" dirty="0" err="1">
                <a:solidFill>
                  <a:schemeClr val="tx2">
                    <a:lumMod val="50000"/>
                  </a:schemeClr>
                </a:solidFill>
                <a:hlinkClick r:id="rId8"/>
              </a:rPr>
              <a:t>pisa</a:t>
            </a:r>
            <a:r>
              <a:rPr lang="ru-RU" sz="1500" dirty="0">
                <a:solidFill>
                  <a:schemeClr val="tx2">
                    <a:lumMod val="50000"/>
                  </a:schemeClr>
                </a:solidFill>
              </a:rPr>
              <a:t> </a:t>
            </a:r>
          </a:p>
        </p:txBody>
      </p:sp>
      <p:sp>
        <p:nvSpPr>
          <p:cNvPr id="8" name="Скругленный прямоугольник 7"/>
          <p:cNvSpPr/>
          <p:nvPr/>
        </p:nvSpPr>
        <p:spPr>
          <a:xfrm>
            <a:off x="179785" y="557861"/>
            <a:ext cx="11506299" cy="165618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19" tIns="359915" rIns="91419" bIns="45709" rtlCol="0" anchor="ctr"/>
          <a:lstStyle/>
          <a:p>
            <a:r>
              <a:rPr lang="ru-RU" sz="2900" dirty="0">
                <a:solidFill>
                  <a:schemeClr val="tx2">
                    <a:lumMod val="50000"/>
                  </a:schemeClr>
                </a:solidFill>
              </a:rPr>
              <a:t>Центр оценки качества образования ИСРО РАО – </a:t>
            </a:r>
            <a:r>
              <a:rPr lang="en-US" sz="4000" u="sng" dirty="0">
                <a:solidFill>
                  <a:schemeClr val="tx2">
                    <a:lumMod val="50000"/>
                  </a:schemeClr>
                </a:solidFill>
                <a:hlinkClick r:id="rId9"/>
              </a:rPr>
              <a:t>http</a:t>
            </a:r>
            <a:r>
              <a:rPr lang="ru-RU" sz="4000" u="sng" dirty="0">
                <a:solidFill>
                  <a:schemeClr val="tx2">
                    <a:lumMod val="50000"/>
                  </a:schemeClr>
                </a:solidFill>
                <a:hlinkClick r:id="rId9"/>
              </a:rPr>
              <a:t>://</a:t>
            </a:r>
            <a:r>
              <a:rPr lang="en-US" sz="4000" u="sng" dirty="0" err="1">
                <a:solidFill>
                  <a:schemeClr val="tx2">
                    <a:lumMod val="50000"/>
                  </a:schemeClr>
                </a:solidFill>
                <a:hlinkClick r:id="rId9"/>
              </a:rPr>
              <a:t>centeroko</a:t>
            </a:r>
            <a:r>
              <a:rPr lang="ru-RU" sz="4000" u="sng" dirty="0">
                <a:solidFill>
                  <a:schemeClr val="tx2">
                    <a:lumMod val="50000"/>
                  </a:schemeClr>
                </a:solidFill>
                <a:hlinkClick r:id="rId9"/>
              </a:rPr>
              <a:t>.</a:t>
            </a:r>
            <a:r>
              <a:rPr lang="en-US" sz="4000" u="sng" dirty="0" err="1">
                <a:solidFill>
                  <a:schemeClr val="tx2">
                    <a:lumMod val="50000"/>
                  </a:schemeClr>
                </a:solidFill>
                <a:hlinkClick r:id="rId9"/>
              </a:rPr>
              <a:t>ru</a:t>
            </a:r>
            <a:r>
              <a:rPr lang="en-AU" sz="4000" dirty="0">
                <a:solidFill>
                  <a:schemeClr val="tx2">
                    <a:lumMod val="50000"/>
                  </a:schemeClr>
                </a:solidFill>
              </a:rPr>
              <a:t> </a:t>
            </a:r>
            <a:r>
              <a:rPr lang="ru-RU" sz="2900" dirty="0">
                <a:solidFill>
                  <a:schemeClr val="tx2">
                    <a:lumMod val="50000"/>
                  </a:schemeClr>
                </a:solidFill>
              </a:rPr>
              <a:t>тел.: +7-495-621-76-36  Ковалева Галина Сергеевна  (электронная почта – </a:t>
            </a:r>
            <a:r>
              <a:rPr lang="en-US" sz="3600" u="sng" dirty="0" err="1">
                <a:solidFill>
                  <a:schemeClr val="tx2">
                    <a:lumMod val="50000"/>
                  </a:schemeClr>
                </a:solidFill>
                <a:hlinkClick r:id="rId10"/>
              </a:rPr>
              <a:t>centeroko</a:t>
            </a:r>
            <a:r>
              <a:rPr lang="ru-RU" sz="3600" u="sng" dirty="0">
                <a:solidFill>
                  <a:schemeClr val="tx2">
                    <a:lumMod val="50000"/>
                  </a:schemeClr>
                </a:solidFill>
                <a:hlinkClick r:id="rId10"/>
              </a:rPr>
              <a:t>@</a:t>
            </a:r>
            <a:r>
              <a:rPr lang="en-US" sz="3600" u="sng" dirty="0">
                <a:solidFill>
                  <a:schemeClr val="tx2">
                    <a:lumMod val="50000"/>
                  </a:schemeClr>
                </a:solidFill>
                <a:hlinkClick r:id="rId10"/>
              </a:rPr>
              <a:t>mail</a:t>
            </a:r>
            <a:r>
              <a:rPr lang="ru-RU" sz="3600" u="sng" dirty="0">
                <a:solidFill>
                  <a:schemeClr val="tx2">
                    <a:lumMod val="50000"/>
                  </a:schemeClr>
                </a:solidFill>
                <a:hlinkClick r:id="rId10"/>
              </a:rPr>
              <a:t>.</a:t>
            </a:r>
            <a:r>
              <a:rPr lang="en-US" sz="3600" u="sng" dirty="0" err="1">
                <a:solidFill>
                  <a:schemeClr val="tx2">
                    <a:lumMod val="50000"/>
                  </a:schemeClr>
                </a:solidFill>
                <a:hlinkClick r:id="rId10"/>
              </a:rPr>
              <a:t>ru</a:t>
            </a:r>
            <a:r>
              <a:rPr lang="ru-RU" sz="2900" dirty="0">
                <a:solidFill>
                  <a:schemeClr val="tx2">
                    <a:lumMod val="50000"/>
                  </a:schemeClr>
                </a:solidFill>
              </a:rPr>
              <a:t>)</a:t>
            </a:r>
          </a:p>
          <a:p>
            <a:pPr algn="ctr"/>
            <a:endParaRPr lang="ru-RU" sz="1500" dirty="0">
              <a:solidFill>
                <a:schemeClr val="tx2">
                  <a:lumMod val="50000"/>
                </a:schemeClr>
              </a:solidFill>
            </a:endParaRPr>
          </a:p>
        </p:txBody>
      </p:sp>
      <p:pic>
        <p:nvPicPr>
          <p:cNvPr id="12" name="Picture 3"/>
          <p:cNvPicPr>
            <a:picLocks noChangeAspect="1" noChangeArrowheads="1"/>
          </p:cNvPicPr>
          <p:nvPr/>
        </p:nvPicPr>
        <p:blipFill>
          <a:blip r:embed="rId11" cstate="print"/>
          <a:srcRect/>
          <a:stretch>
            <a:fillRect/>
          </a:stretch>
        </p:blipFill>
        <p:spPr bwMode="auto">
          <a:xfrm>
            <a:off x="323801" y="4014242"/>
            <a:ext cx="5760640" cy="2736304"/>
          </a:xfrm>
          <a:prstGeom prst="rect">
            <a:avLst/>
          </a:prstGeom>
          <a:noFill/>
          <a:ln w="9525">
            <a:noFill/>
            <a:miter lim="800000"/>
            <a:headEnd/>
            <a:tailEnd/>
          </a:ln>
        </p:spPr>
      </p:pic>
      <p:pic>
        <p:nvPicPr>
          <p:cNvPr id="13" name="Picture 1"/>
          <p:cNvPicPr>
            <a:picLocks noChangeAspect="1" noChangeArrowheads="1"/>
          </p:cNvPicPr>
          <p:nvPr/>
        </p:nvPicPr>
        <p:blipFill>
          <a:blip r:embed="rId12" cstate="print"/>
          <a:srcRect/>
          <a:stretch>
            <a:fillRect/>
          </a:stretch>
        </p:blipFill>
        <p:spPr bwMode="auto">
          <a:xfrm>
            <a:off x="6228458" y="4014242"/>
            <a:ext cx="5457626" cy="2736304"/>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134319" y="763266"/>
            <a:ext cx="9104742" cy="1179139"/>
          </a:xfrm>
        </p:spPr>
        <p:txBody>
          <a:bodyPr>
            <a:normAutofit/>
          </a:bodyPr>
          <a:lstStyle/>
          <a:p>
            <a:pPr eaLnBrk="1" hangingPunct="1"/>
            <a:r>
              <a:rPr lang="ru-RU" dirty="0">
                <a:solidFill>
                  <a:srgbClr val="A50021"/>
                </a:solidFill>
              </a:rPr>
              <a:t>Спасибо за внимание!</a:t>
            </a:r>
          </a:p>
        </p:txBody>
      </p:sp>
      <p:sp>
        <p:nvSpPr>
          <p:cNvPr id="59396" name="Номер слайда 3"/>
          <p:cNvSpPr>
            <a:spLocks noGrp="1"/>
          </p:cNvSpPr>
          <p:nvPr>
            <p:ph type="sldNum" sz="quarter" idx="4294967295"/>
          </p:nvPr>
        </p:nvSpPr>
        <p:spPr>
          <a:xfrm>
            <a:off x="8010141" y="6640325"/>
            <a:ext cx="2228921" cy="381438"/>
          </a:xfrm>
          <a:prstGeom prst="rect">
            <a:avLst/>
          </a:prstGeom>
          <a:noFill/>
        </p:spPr>
        <p:txBody>
          <a:bodyPr vert="horz" lIns="80241" tIns="40121" rIns="80241" bIns="40121" rtlCol="0" anchor="ctr"/>
          <a:lstStyle/>
          <a:p>
            <a:fld id="{3794D34D-6F29-4C4A-96B0-9B0417D6C66B}" type="slidenum">
              <a:rPr lang="ru-RU" smtClean="0"/>
              <a:pPr/>
              <a:t>96</a:t>
            </a:fld>
            <a:endParaRPr lang="ru-RU" smtClean="0"/>
          </a:p>
        </p:txBody>
      </p:sp>
      <p:pic>
        <p:nvPicPr>
          <p:cNvPr id="5" name="Рисунок 7"/>
          <p:cNvPicPr preferRelativeResize="0">
            <a:picLocks noChangeAspect="1"/>
          </p:cNvPicPr>
          <p:nvPr/>
        </p:nvPicPr>
        <p:blipFill>
          <a:blip r:embed="rId3" cstate="print"/>
          <a:srcRect/>
          <a:stretch>
            <a:fillRect/>
          </a:stretch>
        </p:blipFill>
        <p:spPr bwMode="auto">
          <a:xfrm>
            <a:off x="8892752" y="2452262"/>
            <a:ext cx="2389904" cy="3302689"/>
          </a:xfrm>
          <a:prstGeom prst="rect">
            <a:avLst/>
          </a:prstGeom>
          <a:noFill/>
          <a:ln w="9525">
            <a:noFill/>
            <a:miter lim="800000"/>
            <a:headEnd/>
            <a:tailEnd/>
          </a:ln>
        </p:spPr>
      </p:pic>
      <p:sp>
        <p:nvSpPr>
          <p:cNvPr id="6" name="Скругленный прямоугольник 5"/>
          <p:cNvSpPr/>
          <p:nvPr/>
        </p:nvSpPr>
        <p:spPr>
          <a:xfrm>
            <a:off x="611833" y="2452259"/>
            <a:ext cx="7848872" cy="3168352"/>
          </a:xfrm>
          <a:prstGeom prst="roundRect">
            <a:avLst/>
          </a:prstGeom>
          <a:noFill/>
        </p:spPr>
        <p:style>
          <a:lnRef idx="2">
            <a:schemeClr val="accent2"/>
          </a:lnRef>
          <a:fillRef idx="1">
            <a:schemeClr val="lt1"/>
          </a:fillRef>
          <a:effectRef idx="0">
            <a:schemeClr val="accent2"/>
          </a:effectRef>
          <a:fontRef idx="minor">
            <a:schemeClr val="dk1"/>
          </a:fontRef>
        </p:style>
        <p:txBody>
          <a:bodyPr lIns="91419" tIns="359915" rIns="91419" bIns="45709" rtlCol="0" anchor="ctr"/>
          <a:lstStyle/>
          <a:p>
            <a:r>
              <a:rPr lang="ru-RU" sz="2900" dirty="0">
                <a:solidFill>
                  <a:schemeClr val="tx2">
                    <a:lumMod val="50000"/>
                  </a:schemeClr>
                </a:solidFill>
              </a:rPr>
              <a:t>Презентация подготовлена сотрудниками Центра оценки качества образования Института стратегии развития образования  РАО</a:t>
            </a:r>
          </a:p>
          <a:p>
            <a:r>
              <a:rPr lang="ru-RU" sz="2900" dirty="0">
                <a:solidFill>
                  <a:schemeClr val="tx2">
                    <a:lumMod val="50000"/>
                  </a:schemeClr>
                </a:solidFill>
              </a:rPr>
              <a:t>электронная почта – </a:t>
            </a:r>
            <a:r>
              <a:rPr lang="en-US" sz="2900" u="sng" dirty="0" err="1">
                <a:solidFill>
                  <a:schemeClr val="tx2">
                    <a:lumMod val="50000"/>
                  </a:schemeClr>
                </a:solidFill>
                <a:hlinkClick r:id="rId4"/>
              </a:rPr>
              <a:t>centeroko</a:t>
            </a:r>
            <a:r>
              <a:rPr lang="ru-RU" sz="2900" u="sng" dirty="0">
                <a:solidFill>
                  <a:schemeClr val="tx2">
                    <a:lumMod val="50000"/>
                  </a:schemeClr>
                </a:solidFill>
                <a:hlinkClick r:id="rId4"/>
              </a:rPr>
              <a:t>@</a:t>
            </a:r>
            <a:r>
              <a:rPr lang="en-US" sz="2900" u="sng" dirty="0">
                <a:solidFill>
                  <a:schemeClr val="tx2">
                    <a:lumMod val="50000"/>
                  </a:schemeClr>
                </a:solidFill>
                <a:hlinkClick r:id="rId4"/>
              </a:rPr>
              <a:t>mail</a:t>
            </a:r>
            <a:r>
              <a:rPr lang="ru-RU" sz="2900" u="sng" dirty="0">
                <a:solidFill>
                  <a:schemeClr val="tx2">
                    <a:lumMod val="50000"/>
                  </a:schemeClr>
                </a:solidFill>
                <a:hlinkClick r:id="rId4"/>
              </a:rPr>
              <a:t>.</a:t>
            </a:r>
            <a:r>
              <a:rPr lang="en-US" sz="2900" u="sng" dirty="0" err="1">
                <a:solidFill>
                  <a:schemeClr val="tx2">
                    <a:lumMod val="50000"/>
                  </a:schemeClr>
                </a:solidFill>
                <a:hlinkClick r:id="rId4"/>
              </a:rPr>
              <a:t>ru</a:t>
            </a:r>
            <a:endParaRPr lang="en-US" sz="2900" u="sng" dirty="0">
              <a:solidFill>
                <a:schemeClr val="tx2">
                  <a:lumMod val="50000"/>
                </a:schemeClr>
              </a:solidFill>
            </a:endParaRPr>
          </a:p>
          <a:p>
            <a:r>
              <a:rPr lang="ru-RU" sz="2900" dirty="0">
                <a:solidFill>
                  <a:schemeClr val="tx2">
                    <a:lumMod val="50000"/>
                  </a:schemeClr>
                </a:solidFill>
              </a:rPr>
              <a:t>Тел.: +7-495-621-76-36 </a:t>
            </a:r>
          </a:p>
        </p:txBody>
      </p:sp>
    </p:spTree>
    <p:extLst>
      <p:ext uri="{BB962C8B-B14F-4D97-AF65-F5344CB8AC3E}">
        <p14:creationId xmlns:p14="http://schemas.microsoft.com/office/powerpoint/2010/main" val="381496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rgbClr val="B2B2B2"/>
            </a:gs>
            <a:gs pos="50000">
              <a:srgbClr val="FFFFCC"/>
            </a:gs>
            <a:gs pos="100000">
              <a:srgbClr val="B2B2B2"/>
            </a:gs>
          </a:gsLst>
          <a:lin ang="5400000" scaled="1"/>
        </a:gra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13821</TotalTime>
  <Words>10129</Words>
  <Application>Microsoft Office PowerPoint</Application>
  <PresentationFormat>Произвольный</PresentationFormat>
  <Paragraphs>1160</Paragraphs>
  <Slides>96</Slides>
  <Notes>88</Notes>
  <HiddenSlides>0</HiddenSlides>
  <MMClips>0</MMClips>
  <ScaleCrop>false</ScaleCrop>
  <HeadingPairs>
    <vt:vector size="6" baseType="variant">
      <vt:variant>
        <vt:lpstr>Тема</vt:lpstr>
      </vt:variant>
      <vt:variant>
        <vt:i4>5</vt:i4>
      </vt:variant>
      <vt:variant>
        <vt:lpstr>Внедренные серверы OLE</vt:lpstr>
      </vt:variant>
      <vt:variant>
        <vt:i4>2</vt:i4>
      </vt:variant>
      <vt:variant>
        <vt:lpstr>Заголовки слайдов</vt:lpstr>
      </vt:variant>
      <vt:variant>
        <vt:i4>96</vt:i4>
      </vt:variant>
    </vt:vector>
  </HeadingPairs>
  <TitlesOfParts>
    <vt:vector size="103" baseType="lpstr">
      <vt:lpstr>Тема Office</vt:lpstr>
      <vt:lpstr>Оформление по умолчанию</vt:lpstr>
      <vt:lpstr>1_Оформление по умолчанию</vt:lpstr>
      <vt:lpstr>1_Тема Office</vt:lpstr>
      <vt:lpstr>2_Тема Office</vt:lpstr>
      <vt:lpstr>Точечный рисунок</vt:lpstr>
      <vt:lpstr>Слайд</vt:lpstr>
      <vt:lpstr>«Актуальные вопросы реализации  в Республике Крым инновационного проекта Министерства просвещения РФ «Мониторинг формирования и оценки функциональной грамотности» </vt:lpstr>
      <vt:lpstr>???</vt:lpstr>
      <vt:lpstr>Презентация PowerPoint</vt:lpstr>
      <vt:lpstr>Презентация PowerPoint</vt:lpstr>
      <vt:lpstr>   Из указа Президента России от 7 мая 2018 года:  Правительству РФ поручено обеспечить глобальную конкурентоспособность российского образования, вхождение Российской Федерации в число 10 ведущих стран мира по качеству общего образования. </vt:lpstr>
      <vt:lpstr>Функциональная грамотность  (определение 1)</vt:lpstr>
      <vt:lpstr>Функциональная грамотность  (определение 2)</vt:lpstr>
      <vt:lpstr>Функциональная грамотность (определение 3)</vt:lpstr>
      <vt:lpstr>Функциональная грамотность (определение 4)</vt:lpstr>
      <vt:lpstr>Презентация PowerPoint</vt:lpstr>
      <vt:lpstr>Презентация PowerPoint</vt:lpstr>
      <vt:lpstr>Результаты российских учащихся  по отдельным областям содержания образования (2015-2016 годы)</vt:lpstr>
      <vt:lpstr>Динамика результатов российских учащихся за период с 1995 по 2016 годы</vt:lpstr>
      <vt:lpstr>Презентация PowerPoint</vt:lpstr>
      <vt:lpstr>Механизмы повышения качества общего образования в России</vt:lpstr>
      <vt:lpstr>Содержательная и критериальная основа совершенствования и оценки качества образования</vt:lpstr>
      <vt:lpstr>Содержательная и критериальная основа совершенствования и оценки качества образования</vt:lpstr>
      <vt:lpstr>Содержательная и критериальная основа совершенствования и оценки качества образования</vt:lpstr>
      <vt:lpstr>Главные детерминанты качества школьного образования</vt:lpstr>
      <vt:lpstr>Презентация PowerPoint</vt:lpstr>
      <vt:lpstr>Начало нового цикла исследования PISA -2021</vt:lpstr>
      <vt:lpstr>Презентация PowerPoint</vt:lpstr>
      <vt:lpstr>Основные положения проекта</vt:lpstr>
      <vt:lpstr>Презентация PowerPoint</vt:lpstr>
      <vt:lpstr>Механизмы эффективного проведения мониторинга формирования и оценки функциональной грамотности</vt:lpstr>
      <vt:lpstr>Основные этапы мониторинга формирования и оценки функциональной грамотности</vt:lpstr>
      <vt:lpstr>Этапы проведения мониторинга</vt:lpstr>
      <vt:lpstr>Презентация PowerPoint</vt:lpstr>
      <vt:lpstr>Презентация PowerPoint</vt:lpstr>
      <vt:lpstr>Основные направления формирования функциональной грамотности, разрабатываемые в рамках проекта </vt:lpstr>
      <vt:lpstr>Особенности заданий для оценки функциональной грамотности</vt:lpstr>
      <vt:lpstr>Презентация PowerPoint</vt:lpstr>
      <vt:lpstr>Математическая грамотность</vt:lpstr>
      <vt:lpstr>Определение</vt:lpstr>
      <vt:lpstr>PISA-2021</vt:lpstr>
      <vt:lpstr>Недостатки в овладении  метапредметными умениями</vt:lpstr>
      <vt:lpstr>«Мягкий» мониторинг</vt:lpstr>
      <vt:lpstr>Пример «Тормозной путь». 7 класс</vt:lpstr>
      <vt:lpstr>Пример «Тормозной путь». 7 класс</vt:lpstr>
      <vt:lpstr>Презентация PowerPoint</vt:lpstr>
      <vt:lpstr>Характеристики задания «Тормозной путь»</vt:lpstr>
      <vt:lpstr>  ЧИТАТЕЛЬСКАЯ ГРАМОТНОСТЬ</vt:lpstr>
      <vt:lpstr>Читательская грамотность</vt:lpstr>
      <vt:lpstr>Оценка читательской грамотности (исследование PISA)</vt:lpstr>
      <vt:lpstr>Оценка читательской грамотности (Мониторинг формирования функциональной грамотности)</vt:lpstr>
      <vt:lpstr>Презентация PowerPoint</vt:lpstr>
      <vt:lpstr>Требования к текстам :</vt:lpstr>
      <vt:lpstr>Блок заданий по читательской грамотности  для 5-ого класса: «Необычный путешественник»</vt:lpstr>
      <vt:lpstr>Пример задания для 5 класса</vt:lpstr>
      <vt:lpstr>Презентация PowerPoint</vt:lpstr>
      <vt:lpstr> Предварительные выводы по результатам апробации. Проблемы и рекомендации </vt:lpstr>
      <vt:lpstr>Презентация PowerPoint</vt:lpstr>
      <vt:lpstr>Естественнонаучная грамотность </vt:lpstr>
      <vt:lpstr>Что такое естественнонаучная грамотность?</vt:lpstr>
      <vt:lpstr>Средство оценки естественнонаучной грамотности – специальные задания, “know how” PISA   Эти задания направлены на оценку компетенций, характеризующих естественнонаучную грамотность, и основываются на реальных жизненных ситуациях.  </vt:lpstr>
      <vt:lpstr>У наших 4-классников спрашивают то, чему их не учат.          И они отвечают!</vt:lpstr>
      <vt:lpstr>Первые результаты апробации</vt:lpstr>
      <vt:lpstr>Как использовать задания в учебном процессе?</vt:lpstr>
      <vt:lpstr>Презентация PowerPoint</vt:lpstr>
      <vt:lpstr>Финансовая грамотность</vt:lpstr>
      <vt:lpstr>Презентация PowerPoint</vt:lpstr>
      <vt:lpstr>Финансовая грамотность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Примеры заданий</vt:lpstr>
      <vt:lpstr>Примеры заданий</vt:lpstr>
      <vt:lpstr>Примеры заданий</vt:lpstr>
      <vt:lpstr>Задание «Счёт»</vt:lpstr>
      <vt:lpstr>Презентация PowerPoint</vt:lpstr>
      <vt:lpstr>Презентация PowerPoint</vt:lpstr>
      <vt:lpstr>  Уровень финансовой  грамотности  российских школьников  по результатам второго этапа   </vt:lpstr>
      <vt:lpstr>Презентация PowerPoint</vt:lpstr>
      <vt:lpstr>Презентация PowerPoint</vt:lpstr>
      <vt:lpstr>Презентация PowerPoint</vt:lpstr>
      <vt:lpstr>Презентация PowerPoint</vt:lpstr>
      <vt:lpstr>Глобальные компетенции</vt:lpstr>
      <vt:lpstr>Определение глобальной компетентности</vt:lpstr>
      <vt:lpstr>Структура глобальной компетентности</vt:lpstr>
      <vt:lpstr>Овладение глобальной компетентностью выражается в способности</vt:lpstr>
      <vt:lpstr>Глобальные компетенции как особый компонент в системе функциональной грамотности</vt:lpstr>
      <vt:lpstr>Презентация PowerPoint</vt:lpstr>
      <vt:lpstr>Креативное мышление: понятие</vt:lpstr>
      <vt:lpstr>Модель оценки креативного мышления в исследовании PISA: оцениваемые тематические области</vt:lpstr>
      <vt:lpstr>Креативное мышление (примеры заданий)</vt:lpstr>
      <vt:lpstr>Презентация PowerPoint</vt:lpstr>
      <vt:lpstr>Что подготовлено к учебному году </vt:lpstr>
      <vt:lpstr>Презентация PowerPoint</vt:lpstr>
      <vt:lpstr>Презентация PowerPoint</vt:lpstr>
      <vt:lpstr>https://myskills.ru/account/login</vt:lpstr>
      <vt:lpstr>Для дополнительной информации</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Victoria Baranova</dc:creator>
  <cp:lastModifiedBy>Екатерина</cp:lastModifiedBy>
  <cp:revision>482</cp:revision>
  <dcterms:created xsi:type="dcterms:W3CDTF">2016-12-10T16:25:45Z</dcterms:created>
  <dcterms:modified xsi:type="dcterms:W3CDTF">2020-05-29T13:03:22Z</dcterms:modified>
</cp:coreProperties>
</file>